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0" r:id="rId5"/>
    <p:sldId id="263" r:id="rId6"/>
    <p:sldId id="264" r:id="rId7"/>
    <p:sldId id="265" r:id="rId8"/>
    <p:sldId id="266" r:id="rId9"/>
    <p:sldId id="258" r:id="rId10"/>
    <p:sldId id="267" r:id="rId11"/>
    <p:sldId id="268" r:id="rId12"/>
    <p:sldId id="259" r:id="rId13"/>
  </p:sldIdLst>
  <p:sldSz cx="12192000" cy="6858000"/>
  <p:notesSz cx="6858000" cy="9144000"/>
  <p:defaultTextStyle>
    <a:defPPr>
      <a:defRPr lang="en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76"/>
    <p:restoredTop sz="94681"/>
  </p:normalViewPr>
  <p:slideViewPr>
    <p:cSldViewPr snapToGrid="0">
      <p:cViewPr>
        <p:scale>
          <a:sx n="112" d="100"/>
          <a:sy n="112" d="100"/>
        </p:scale>
        <p:origin x="15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B02CA-4408-20BD-76E9-C734E5722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4DFC32-CC70-8865-E4CE-3055363AE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F38F0-3C0D-4E84-96B0-54A44A2CE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A4BC-4A1A-454B-A9D8-5BD75688A26E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C0225-9841-6B0A-912B-C867BD60B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153AF-3242-9C92-9C00-994AD2A8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E9E7-315B-6C4B-AFBD-411BD2C50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985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BD9E0-0DF8-1A9F-FE24-1A111ABC7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E41EB0-96C1-432B-6114-D1452D4C0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16320-1B2E-FD00-D83C-5045E814E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A4BC-4A1A-454B-A9D8-5BD75688A26E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4D399-D6E5-FC49-F390-30CAE72ED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5368D-F2A3-7CCA-54D7-0ED65A5F8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E9E7-315B-6C4B-AFBD-411BD2C50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909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28AA5F-34C6-FF2E-9B73-3B21891855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022412-3C38-15D5-CDB3-E23E5D883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A19EF-5B73-B469-F87A-3555240D9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A4BC-4A1A-454B-A9D8-5BD75688A26E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03BBE-E8B4-375D-CFFE-30BCD7670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1EA8A-57CE-1F74-FBBC-115968B8B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E9E7-315B-6C4B-AFBD-411BD2C50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453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26573-5BE6-D068-0CAD-C25D6C00C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7BD2D-9713-5589-CB3E-BB6FB5858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34526-19FF-8798-912A-3EB6910BC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A4BC-4A1A-454B-A9D8-5BD75688A26E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8245B-C921-B786-EF61-726227DA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A0A6B-9911-7879-5C52-4A9A6CC9A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E9E7-315B-6C4B-AFBD-411BD2C50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73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DAAB0-1525-E55D-0C26-469BFF9F6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41F0C-3B6D-F06E-C664-1CF5533AA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8036A-BC57-F2C5-383E-7CCA3DF4B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A4BC-4A1A-454B-A9D8-5BD75688A26E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48DD9-C3C0-A72A-2C10-29A66B2F7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F52D7-23DE-4598-2651-270BF44C9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E9E7-315B-6C4B-AFBD-411BD2C50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409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3E6C7-209B-4885-B564-28532ED74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2841E-0825-7F1B-12A7-3520CFDF11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D1E3D-CC00-1189-52CD-757A53B14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7D206-B3AB-325C-180A-8574847D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A4BC-4A1A-454B-A9D8-5BD75688A26E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D47CE-3DDB-04AB-16F5-240497EBD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F062E-6EDD-FEC9-07D1-4DC1E2659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E9E7-315B-6C4B-AFBD-411BD2C50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94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2952-CDDE-4B1F-3602-1B6EE8CC0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1319E-2B22-CAD2-1D16-ACB47D7C6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2AC831-FAEC-A0E2-ADFB-7C78995AC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E42285-2A47-8AFC-3A2D-4E40C047DE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64CF49-8B57-5F34-50DB-9F4E8088B5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E73090-AC25-1DD6-ED4F-558438FCC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A4BC-4A1A-454B-A9D8-5BD75688A26E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7FCEC6-0DAA-2D7E-416C-306C88231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273FFE-0B48-943B-EF83-4C9ADC41C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E9E7-315B-6C4B-AFBD-411BD2C50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84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FE851-D21E-70DA-43D2-68BFC8770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C2BC5E-8FA7-6DCE-7A83-96B1668F8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A4BC-4A1A-454B-A9D8-5BD75688A26E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156F48-D221-ADE4-D160-14E0D53A2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93B20B-6FFF-7414-A2ED-F6834D502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E9E7-315B-6C4B-AFBD-411BD2C50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779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EE6D4A-F713-653D-4F61-2AB4F0576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A4BC-4A1A-454B-A9D8-5BD75688A26E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6138E4-7F2F-B07F-9A6A-C5859E364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5E0F1-3A6D-2D2D-62B8-6CC5C48FB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E9E7-315B-6C4B-AFBD-411BD2C50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06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10C96-12C2-39E2-43B3-A9288FE6C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55565-3512-1293-05FF-C7AC96525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824A1C-AAFF-71DD-3338-B51B59253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28E80E-B0F9-DC67-69D1-42E902643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A4BC-4A1A-454B-A9D8-5BD75688A26E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44C7DB-5ABF-E08B-30D4-F7F475A83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9E05F-610A-CC8C-1C16-CDF52F129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E9E7-315B-6C4B-AFBD-411BD2C50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92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2BB4E-C5AD-0C43-8182-EC6AF2876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68E163-0757-8B89-56CF-F96B61B45F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46CA5B-35BD-53BC-949F-F84A25951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1A8D3-E736-CD1C-7DB1-BA5B29AA2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A4BC-4A1A-454B-A9D8-5BD75688A26E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C96D03-B64A-18CA-DBCB-0A835E683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5197D-5F58-5102-5127-00A7110EF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E9E7-315B-6C4B-AFBD-411BD2C50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93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D3569C-CB6A-94D2-8E16-284268545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97811C-6D5E-E9C9-88F7-AF32814FF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E2A05-E4C6-86C6-C4D8-7EDF71F8FA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ADA4BC-4A1A-454B-A9D8-5BD75688A26E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37CC8-9323-A9B8-A3BA-556DBF4DF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8FA18-00BC-C4ED-092A-8666EB6DAB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A0E9E7-315B-6C4B-AFBD-411BD2C50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0NNA_JywUU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59C05-226C-CB90-52CF-BA9431AF3D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TPC for neutron detection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5C3077-958F-1AD9-BE40-1497F7E840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For </a:t>
            </a:r>
            <a:r>
              <a:rPr lang="en-GB" dirty="0" err="1"/>
              <a:t>Laboratoire</a:t>
            </a:r>
            <a:r>
              <a:rPr lang="en-GB" dirty="0"/>
              <a:t> National de </a:t>
            </a:r>
            <a:r>
              <a:rPr lang="en-GB" dirty="0" err="1"/>
              <a:t>Métrologie</a:t>
            </a:r>
            <a:r>
              <a:rPr lang="en-GB" dirty="0"/>
              <a:t> et </a:t>
            </a:r>
            <a:r>
              <a:rPr lang="en-GB" dirty="0" err="1"/>
              <a:t>d’Essais</a:t>
            </a:r>
            <a:endParaRPr lang="en-GB" dirty="0"/>
          </a:p>
          <a:p>
            <a:endParaRPr lang="en-GB" dirty="0"/>
          </a:p>
          <a:p>
            <a:r>
              <a:rPr lang="en-GB" dirty="0"/>
              <a:t>Hugo Natal da Luz</a:t>
            </a:r>
          </a:p>
          <a:p>
            <a:r>
              <a:rPr lang="en-GB" dirty="0"/>
              <a:t> </a:t>
            </a:r>
            <a:r>
              <a:rPr lang="en-GB" dirty="0" err="1"/>
              <a:t>Tomáš</a:t>
            </a:r>
            <a:r>
              <a:rPr lang="en-GB" dirty="0"/>
              <a:t> </a:t>
            </a:r>
            <a:r>
              <a:rPr lang="en-GB" dirty="0" err="1"/>
              <a:t>Slaviček</a:t>
            </a:r>
            <a:endParaRPr lang="en-GB" dirty="0"/>
          </a:p>
          <a:p>
            <a:r>
              <a:rPr lang="en-GB" dirty="0"/>
              <a:t>16/1/2025</a:t>
            </a:r>
          </a:p>
        </p:txBody>
      </p:sp>
    </p:spTree>
    <p:extLst>
      <p:ext uri="{BB962C8B-B14F-4D97-AF65-F5344CB8AC3E}">
        <p14:creationId xmlns:p14="http://schemas.microsoft.com/office/powerpoint/2010/main" val="479705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421D7-2821-8436-8995-F962974E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914" y="0"/>
            <a:ext cx="10515600" cy="1325563"/>
          </a:xfrm>
        </p:spPr>
        <p:txBody>
          <a:bodyPr/>
          <a:lstStyle/>
          <a:p>
            <a:r>
              <a:rPr lang="en-GB" dirty="0"/>
              <a:t>Other aspects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071AD-A600-2CEA-CFFF-312BA29F1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914" y="1081710"/>
            <a:ext cx="10515600" cy="4730128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00B050"/>
                </a:solidFill>
              </a:rPr>
              <a:t>Thermal neutron sensitivity</a:t>
            </a:r>
          </a:p>
          <a:p>
            <a:pPr lvl="1"/>
            <a:r>
              <a:rPr lang="en-GB" dirty="0">
                <a:solidFill>
                  <a:srgbClr val="00B050"/>
                </a:solidFill>
              </a:rPr>
              <a:t>Usage of </a:t>
            </a:r>
            <a:r>
              <a:rPr lang="en-GB" baseline="30000" dirty="0">
                <a:solidFill>
                  <a:srgbClr val="00B050"/>
                </a:solidFill>
              </a:rPr>
              <a:t>10</a:t>
            </a:r>
            <a:r>
              <a:rPr lang="en-GB" dirty="0">
                <a:solidFill>
                  <a:srgbClr val="00B050"/>
                </a:solidFill>
              </a:rPr>
              <a:t>B cathode.</a:t>
            </a:r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Absolute z-position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Cannot be done with this budget.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Requires expertise that cannot be guaranteed within the timing of this project.</a:t>
            </a:r>
          </a:p>
          <a:p>
            <a:pPr lvl="1"/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C000"/>
                </a:solidFill>
              </a:rPr>
              <a:t>Data acquisition and data reconstruction (to discuss)</a:t>
            </a:r>
          </a:p>
          <a:p>
            <a:pPr lvl="1"/>
            <a:r>
              <a:rPr lang="en-GB" dirty="0">
                <a:solidFill>
                  <a:srgbClr val="FFC000"/>
                </a:solidFill>
              </a:rPr>
              <a:t>Assuming the use of the currently existing tools.</a:t>
            </a:r>
          </a:p>
          <a:p>
            <a:pPr lvl="1"/>
            <a:r>
              <a:rPr lang="en-GB" dirty="0">
                <a:solidFill>
                  <a:srgbClr val="FFC000"/>
                </a:solidFill>
              </a:rPr>
              <a:t>Development of a new solution is feasible but needs dedicated project, out of the scope of this one, and in collaboration with other institutions.</a:t>
            </a:r>
          </a:p>
        </p:txBody>
      </p:sp>
    </p:spTree>
    <p:extLst>
      <p:ext uri="{BB962C8B-B14F-4D97-AF65-F5344CB8AC3E}">
        <p14:creationId xmlns:p14="http://schemas.microsoft.com/office/powerpoint/2010/main" val="2764272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42053-0E46-39A6-4325-F6FB573A1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44" y="3020992"/>
            <a:ext cx="10515600" cy="1112147"/>
          </a:xfrm>
        </p:spPr>
        <p:txBody>
          <a:bodyPr/>
          <a:lstStyle/>
          <a:p>
            <a:r>
              <a:rPr lang="en-GB" dirty="0"/>
              <a:t>To discuss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CBB01B-7B31-C523-E692-D600E09A6AE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67787" y="4082633"/>
            <a:ext cx="11218136" cy="2730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timeline,</a:t>
            </a:r>
          </a:p>
          <a:p>
            <a:r>
              <a:rPr lang="en-GB" sz="2400" dirty="0"/>
              <a:t>Servicing and operation components (pumps, vacuum/pressure gauges, sensors),</a:t>
            </a:r>
          </a:p>
          <a:p>
            <a:r>
              <a:rPr lang="en-GB" sz="2400" dirty="0"/>
              <a:t>Data Acquisition and event reconstruction,</a:t>
            </a:r>
          </a:p>
          <a:p>
            <a:r>
              <a:rPr lang="en-GB" sz="2400" dirty="0"/>
              <a:t>Vessel,</a:t>
            </a:r>
          </a:p>
          <a:p>
            <a:r>
              <a:rPr lang="en-GB" sz="2400" dirty="0"/>
              <a:t>Upgrades,</a:t>
            </a:r>
          </a:p>
          <a:p>
            <a:r>
              <a:rPr lang="en-GB" sz="2400" dirty="0"/>
              <a:t>Joint publications resulting from the development period.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4BA8C9B-33ED-62FF-36DD-BF57447A8750}"/>
              </a:ext>
            </a:extLst>
          </p:cNvPr>
          <p:cNvSpPr txBox="1">
            <a:spLocks/>
          </p:cNvSpPr>
          <p:nvPr/>
        </p:nvSpPr>
        <p:spPr>
          <a:xfrm>
            <a:off x="178444" y="55378"/>
            <a:ext cx="5562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Deliverables	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B3E2CB6-A13A-3918-75A4-C4DDCB8CE544}"/>
              </a:ext>
            </a:extLst>
          </p:cNvPr>
          <p:cNvSpPr txBox="1">
            <a:spLocks/>
          </p:cNvSpPr>
          <p:nvPr/>
        </p:nvSpPr>
        <p:spPr>
          <a:xfrm>
            <a:off x="178444" y="1080956"/>
            <a:ext cx="5779531" cy="1808765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1 TPC detector</a:t>
            </a:r>
          </a:p>
          <a:p>
            <a:r>
              <a:rPr lang="en-GB" sz="2400" dirty="0"/>
              <a:t>1 year support after the 1.5 development</a:t>
            </a:r>
          </a:p>
          <a:p>
            <a:r>
              <a:rPr lang="en-GB" sz="2400" dirty="0"/>
              <a:t>1 progress report (middle of the term)</a:t>
            </a:r>
          </a:p>
          <a:p>
            <a:r>
              <a:rPr lang="en-GB" sz="2400" dirty="0"/>
              <a:t>1 performance (final) report.</a:t>
            </a:r>
          </a:p>
        </p:txBody>
      </p:sp>
    </p:spTree>
    <p:extLst>
      <p:ext uri="{BB962C8B-B14F-4D97-AF65-F5344CB8AC3E}">
        <p14:creationId xmlns:p14="http://schemas.microsoft.com/office/powerpoint/2010/main" val="3483916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5007FF-F64D-E457-FC38-15DADAA2A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615" y="1278001"/>
            <a:ext cx="4768770" cy="504495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CDC75EE-864C-10C4-20A2-C9070D84073A}"/>
              </a:ext>
            </a:extLst>
          </p:cNvPr>
          <p:cNvSpPr txBox="1">
            <a:spLocks/>
          </p:cNvSpPr>
          <p:nvPr/>
        </p:nvSpPr>
        <p:spPr>
          <a:xfrm>
            <a:off x="282616" y="454022"/>
            <a:ext cx="10515600" cy="989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Budget</a:t>
            </a:r>
          </a:p>
        </p:txBody>
      </p:sp>
    </p:spTree>
    <p:extLst>
      <p:ext uri="{BB962C8B-B14F-4D97-AF65-F5344CB8AC3E}">
        <p14:creationId xmlns:p14="http://schemas.microsoft.com/office/powerpoint/2010/main" val="694260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AE6749-ADCA-FACA-4C18-5E1D32095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558" y="72370"/>
            <a:ext cx="9616322" cy="678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82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D6707-E091-BE51-958F-C019D973E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Requirements for the detector: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6D110-2422-5A0C-FC6E-E04E1A584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Small active area TPC (~100 cm</a:t>
            </a:r>
            <a:r>
              <a:rPr lang="en-GB" baseline="30000" dirty="0"/>
              <a:t>2</a:t>
            </a:r>
            <a:r>
              <a:rPr lang="en-GB" dirty="0"/>
              <a:t>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Height ~17 cm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Working pressure &gt;1.3 bar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Detection of thermal neutrons (</a:t>
            </a:r>
            <a:r>
              <a:rPr lang="en-GB" baseline="30000" dirty="0"/>
              <a:t>10</a:t>
            </a:r>
            <a:r>
              <a:rPr lang="en-GB" dirty="0"/>
              <a:t>B-coated cathode)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C00000"/>
                </a:solidFill>
              </a:rPr>
              <a:t>Absolute z-position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115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descr="Proposal of a TPC">
            <a:hlinkClick r:id="" action="ppaction://media"/>
            <a:extLst>
              <a:ext uri="{FF2B5EF4-FFF2-40B4-BE49-F238E27FC236}">
                <a16:creationId xmlns:a16="http://schemas.microsoft.com/office/drawing/2014/main" id="{9871B271-30DD-11C3-573F-2BEECC7F53A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22902" y="1106462"/>
            <a:ext cx="7346196" cy="55096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6782CA-7862-B2AB-DA4D-EECC439C8524}"/>
              </a:ext>
            </a:extLst>
          </p:cNvPr>
          <p:cNvSpPr txBox="1"/>
          <p:nvPr/>
        </p:nvSpPr>
        <p:spPr>
          <a:xfrm>
            <a:off x="474562" y="381965"/>
            <a:ext cx="395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Main detector features in 52 seconds:</a:t>
            </a:r>
          </a:p>
        </p:txBody>
      </p:sp>
    </p:spTree>
    <p:extLst>
      <p:ext uri="{BB962C8B-B14F-4D97-AF65-F5344CB8AC3E}">
        <p14:creationId xmlns:p14="http://schemas.microsoft.com/office/powerpoint/2010/main" val="38136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ACB1E-4BEF-3EEB-BEB5-B9770C9A1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100 cm</a:t>
            </a:r>
            <a:r>
              <a:rPr lang="en-GB" baseline="30000" dirty="0"/>
              <a:t>2</a:t>
            </a:r>
            <a:r>
              <a:rPr lang="en-GB" dirty="0"/>
              <a:t> active area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3CF6FD-7438-637E-825B-82527202D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92186"/>
            <a:ext cx="3932237" cy="3076802"/>
          </a:xfrm>
        </p:spPr>
        <p:txBody>
          <a:bodyPr/>
          <a:lstStyle/>
          <a:p>
            <a:r>
              <a:rPr lang="en-GB" dirty="0"/>
              <a:t>10 x 10 cm</a:t>
            </a:r>
            <a:r>
              <a:rPr lang="en-GB" baseline="30000" dirty="0"/>
              <a:t>2</a:t>
            </a:r>
            <a:r>
              <a:rPr lang="en-GB" dirty="0"/>
              <a:t> double or triple GEM stack</a:t>
            </a:r>
          </a:p>
          <a:p>
            <a:r>
              <a:rPr lang="en-GB" dirty="0"/>
              <a:t>Strip readout:</a:t>
            </a:r>
          </a:p>
          <a:p>
            <a:pPr marL="285750" indent="-285750">
              <a:buFontTx/>
              <a:buChar char="-"/>
            </a:pPr>
            <a:r>
              <a:rPr lang="en-GB" dirty="0"/>
              <a:t>256 strips per coordinate</a:t>
            </a:r>
          </a:p>
          <a:p>
            <a:pPr marL="285750" indent="-285750">
              <a:buFontTx/>
              <a:buChar char="-"/>
            </a:pPr>
            <a:r>
              <a:rPr lang="en-GB" dirty="0"/>
              <a:t>400 um pitch between strips</a:t>
            </a:r>
          </a:p>
          <a:p>
            <a:pPr marL="285750" indent="-285750">
              <a:buFontTx/>
              <a:buChar char="-"/>
            </a:pPr>
            <a:r>
              <a:rPr lang="en-GB" dirty="0"/>
              <a:t>To be used with 512 channel DAQ.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F7F0F0-EA1D-06A3-5652-A177C1247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284" y="1310813"/>
            <a:ext cx="6891971" cy="381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45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CDF48-AE1D-864B-E988-589D45C1D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Height ~17 cm</a:t>
            </a:r>
          </a:p>
        </p:txBody>
      </p:sp>
      <p:pic>
        <p:nvPicPr>
          <p:cNvPr id="6" name="Picture Placeholder 5" descr="A computer generated model of a machine&#10;&#10;Description automatically generated with medium confidence">
            <a:extLst>
              <a:ext uri="{FF2B5EF4-FFF2-40B4-BE49-F238E27FC236}">
                <a16:creationId xmlns:a16="http://schemas.microsoft.com/office/drawing/2014/main" id="{4329B60B-17EB-D35C-7086-44202B52EF5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350" r="13350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FB2492-C965-4E14-2F93-0DE152F86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Teflon pillars</a:t>
            </a:r>
          </a:p>
          <a:p>
            <a:r>
              <a:rPr lang="en-GB" dirty="0"/>
              <a:t>Tungsten wires (gold coated?)</a:t>
            </a:r>
          </a:p>
          <a:p>
            <a:r>
              <a:rPr lang="en-GB" dirty="0"/>
              <a:t>Voltage divider in PCB attached to the pillars w/ SMD resistors</a:t>
            </a:r>
          </a:p>
        </p:txBody>
      </p:sp>
      <p:pic>
        <p:nvPicPr>
          <p:cNvPr id="10" name="Picture 9" descr="A close-up of a machine&#10;&#10;Description automatically generated">
            <a:extLst>
              <a:ext uri="{FF2B5EF4-FFF2-40B4-BE49-F238E27FC236}">
                <a16:creationId xmlns:a16="http://schemas.microsoft.com/office/drawing/2014/main" id="{EC82B317-37A2-A09F-086A-D7BAFAB28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83" y="3647195"/>
            <a:ext cx="3825050" cy="221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18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FCC94-5A99-2CCB-F824-DC7BF4C0A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92911" cy="792866"/>
          </a:xfrm>
        </p:spPr>
        <p:txBody>
          <a:bodyPr/>
          <a:lstStyle/>
          <a:p>
            <a:r>
              <a:rPr lang="en-GB" dirty="0"/>
              <a:t>Working pressure &gt;1.3 bar </a:t>
            </a:r>
          </a:p>
        </p:txBody>
      </p:sp>
      <p:pic>
        <p:nvPicPr>
          <p:cNvPr id="6" name="Picture Placeholder 5" descr="A circular object with two slots&#10;&#10;Description automatically generated">
            <a:extLst>
              <a:ext uri="{FF2B5EF4-FFF2-40B4-BE49-F238E27FC236}">
                <a16:creationId xmlns:a16="http://schemas.microsoft.com/office/drawing/2014/main" id="{D5651192-EEA8-61C9-0706-D22E1DC1A65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350" r="13350"/>
          <a:stretch>
            <a:fillRect/>
          </a:stretch>
        </p:blipFill>
        <p:spPr>
          <a:xfrm>
            <a:off x="668690" y="1741724"/>
            <a:ext cx="4273699" cy="337455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9C4FF2-84EF-972A-2D38-936DA21E3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8690" y="5393803"/>
            <a:ext cx="6776354" cy="1169666"/>
          </a:xfrm>
        </p:spPr>
        <p:txBody>
          <a:bodyPr/>
          <a:lstStyle/>
          <a:p>
            <a:r>
              <a:rPr lang="en-GB" dirty="0"/>
              <a:t>Hard back with slots for access to the readout. </a:t>
            </a:r>
          </a:p>
          <a:p>
            <a:r>
              <a:rPr lang="en-GB" dirty="0"/>
              <a:t>Each slot has an area of 11 cm2.</a:t>
            </a:r>
          </a:p>
        </p:txBody>
      </p:sp>
      <p:pic>
        <p:nvPicPr>
          <p:cNvPr id="8" name="Picture 7" descr="A circular metal object with holes&#10;&#10;Description automatically generated">
            <a:extLst>
              <a:ext uri="{FF2B5EF4-FFF2-40B4-BE49-F238E27FC236}">
                <a16:creationId xmlns:a16="http://schemas.microsoft.com/office/drawing/2014/main" id="{327033B6-F56C-781A-A085-04B49886E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566" y="1871595"/>
            <a:ext cx="5608646" cy="324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19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9BE34-FAD5-729F-4395-DEA090541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5E2E3-0C94-E860-D301-B1EC3ACB5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9450106" cy="792866"/>
          </a:xfrm>
        </p:spPr>
        <p:txBody>
          <a:bodyPr>
            <a:normAutofit/>
          </a:bodyPr>
          <a:lstStyle/>
          <a:p>
            <a:r>
              <a:rPr lang="en-GB" dirty="0"/>
              <a:t>Working pressure &gt;1.3 bar – stress simulations for 10 bar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90C2B-7E5C-F883-A01B-82D2A8120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7558" y="5242709"/>
            <a:ext cx="6776354" cy="1169666"/>
          </a:xfrm>
        </p:spPr>
        <p:txBody>
          <a:bodyPr/>
          <a:lstStyle/>
          <a:p>
            <a:r>
              <a:rPr lang="en-GB" dirty="0"/>
              <a:t>Stress tests suggest that this setup can hold 10 bar (a maximum pressure will be suggested after testing).</a:t>
            </a:r>
          </a:p>
          <a:p>
            <a:r>
              <a:rPr lang="en-GB" dirty="0"/>
              <a:t>Both thicknesses can be increased if necessary.</a:t>
            </a:r>
          </a:p>
        </p:txBody>
      </p:sp>
      <p:pic>
        <p:nvPicPr>
          <p:cNvPr id="9" name="Picture 8" descr="A blueprint of a circular object with arrows&#10;&#10;Description automatically generated">
            <a:extLst>
              <a:ext uri="{FF2B5EF4-FFF2-40B4-BE49-F238E27FC236}">
                <a16:creationId xmlns:a16="http://schemas.microsoft.com/office/drawing/2014/main" id="{4916B235-9255-B238-B0FF-3C4DBDA01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58" y="1843599"/>
            <a:ext cx="5478442" cy="3170802"/>
          </a:xfrm>
          <a:prstGeom prst="rect">
            <a:avLst/>
          </a:prstGeom>
        </p:spPr>
      </p:pic>
      <p:pic>
        <p:nvPicPr>
          <p:cNvPr id="11" name="Picture 10" descr="A blue box with yellow and green objects&#10;&#10;Description automatically generated">
            <a:extLst>
              <a:ext uri="{FF2B5EF4-FFF2-40B4-BE49-F238E27FC236}">
                <a16:creationId xmlns:a16="http://schemas.microsoft.com/office/drawing/2014/main" id="{A812C20F-0914-B3EA-E9AF-84DC47AB4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904" y="1843599"/>
            <a:ext cx="5478442" cy="31708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6FC2B22-30C1-32CB-C0AF-3A5D8993AE83}"/>
              </a:ext>
            </a:extLst>
          </p:cNvPr>
          <p:cNvSpPr txBox="1"/>
          <p:nvPr/>
        </p:nvSpPr>
        <p:spPr>
          <a:xfrm>
            <a:off x="617558" y="1480677"/>
            <a:ext cx="5444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Flange (steel 22mm) – displacement @10 bar ~70 µm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EF2B81-256A-CD53-BBA5-6B6EC98C67A4}"/>
              </a:ext>
            </a:extLst>
          </p:cNvPr>
          <p:cNvSpPr txBox="1"/>
          <p:nvPr/>
        </p:nvSpPr>
        <p:spPr>
          <a:xfrm>
            <a:off x="6096000" y="1428322"/>
            <a:ext cx="6067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Readout PCB (FR4 1.6mm) – displacement @10 bar ~40 µm</a:t>
            </a:r>
          </a:p>
        </p:txBody>
      </p:sp>
    </p:spTree>
    <p:extLst>
      <p:ext uri="{BB962C8B-B14F-4D97-AF65-F5344CB8AC3E}">
        <p14:creationId xmlns:p14="http://schemas.microsoft.com/office/powerpoint/2010/main" val="3800808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tank&#10;&#10;Description automatically generated">
            <a:extLst>
              <a:ext uri="{FF2B5EF4-FFF2-40B4-BE49-F238E27FC236}">
                <a16:creationId xmlns:a16="http://schemas.microsoft.com/office/drawing/2014/main" id="{975AAEFD-2BE7-E432-B4EF-AAA15B177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1663"/>
            <a:ext cx="6246424" cy="3615294"/>
          </a:xfrm>
          <a:prstGeom prst="rect">
            <a:avLst/>
          </a:prstGeom>
        </p:spPr>
      </p:pic>
      <p:pic>
        <p:nvPicPr>
          <p:cNvPr id="5" name="Picture 4" descr="A drawing of a tank&#10;&#10;Description automatically generated">
            <a:extLst>
              <a:ext uri="{FF2B5EF4-FFF2-40B4-BE49-F238E27FC236}">
                <a16:creationId xmlns:a16="http://schemas.microsoft.com/office/drawing/2014/main" id="{6D9AA5F6-608E-6D3E-6DAB-CE11CEAB1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577" y="2211664"/>
            <a:ext cx="6246423" cy="361529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8406F2-7310-6371-A5FE-89987CC63605}"/>
              </a:ext>
            </a:extLst>
          </p:cNvPr>
          <p:cNvSpPr txBox="1">
            <a:spLocks/>
          </p:cNvSpPr>
          <p:nvPr/>
        </p:nvSpPr>
        <p:spPr>
          <a:xfrm>
            <a:off x="180032" y="121533"/>
            <a:ext cx="4692911" cy="7928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The vessel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E1A952-4028-CD43-5829-B0B016BB8C62}"/>
              </a:ext>
            </a:extLst>
          </p:cNvPr>
          <p:cNvSpPr txBox="1"/>
          <p:nvPr/>
        </p:nvSpPr>
        <p:spPr>
          <a:xfrm>
            <a:off x="299230" y="752350"/>
            <a:ext cx="101642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have a budget, but it can be agreed with the French company that build the existing one…</a:t>
            </a:r>
          </a:p>
          <a:p>
            <a:r>
              <a:rPr lang="en-GB" dirty="0"/>
              <a:t>These dimensions are approximate to what was possible to infer from the pictures.</a:t>
            </a:r>
          </a:p>
          <a:p>
            <a:endParaRPr lang="en-GB" dirty="0"/>
          </a:p>
          <a:p>
            <a:r>
              <a:rPr lang="en-GB" dirty="0"/>
              <a:t>Main difference: no HV feedthroughs in the vessel. Everything in the bottom flange. </a:t>
            </a:r>
            <a:r>
              <a:rPr lang="en-GB" u="sng" dirty="0"/>
              <a:t>Bottom and vessel can be totally separated without hanging wires.</a:t>
            </a:r>
          </a:p>
        </p:txBody>
      </p:sp>
    </p:spTree>
    <p:extLst>
      <p:ext uri="{BB962C8B-B14F-4D97-AF65-F5344CB8AC3E}">
        <p14:creationId xmlns:p14="http://schemas.microsoft.com/office/powerpoint/2010/main" val="3565036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6034</TotalTime>
  <Words>411</Words>
  <Application>Microsoft Macintosh PowerPoint</Application>
  <PresentationFormat>Widescreen</PresentationFormat>
  <Paragraphs>60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TPC for neutron detection</vt:lpstr>
      <vt:lpstr>PowerPoint Presentation</vt:lpstr>
      <vt:lpstr>Requirements for the detector:</vt:lpstr>
      <vt:lpstr>PowerPoint Presentation</vt:lpstr>
      <vt:lpstr>100 cm2 active area</vt:lpstr>
      <vt:lpstr>Height ~17 cm</vt:lpstr>
      <vt:lpstr>Working pressure &gt;1.3 bar </vt:lpstr>
      <vt:lpstr>Working pressure &gt;1.3 bar – stress simulations for 10 bar</vt:lpstr>
      <vt:lpstr>PowerPoint Presentation</vt:lpstr>
      <vt:lpstr>Other aspects</vt:lpstr>
      <vt:lpstr>To discuss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Ferreira Natal Da Luz, Pedro Hugo</dc:creator>
  <cp:lastModifiedBy>Ferreira Natal Da Luz, Pedro Hugo</cp:lastModifiedBy>
  <cp:revision>17</cp:revision>
  <dcterms:created xsi:type="dcterms:W3CDTF">2024-12-13T07:41:30Z</dcterms:created>
  <dcterms:modified xsi:type="dcterms:W3CDTF">2025-01-16T08:59:32Z</dcterms:modified>
</cp:coreProperties>
</file>