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574" r:id="rId5"/>
    <p:sldId id="573" r:id="rId6"/>
    <p:sldId id="373" r:id="rId7"/>
    <p:sldId id="351" r:id="rId8"/>
    <p:sldId id="377" r:id="rId9"/>
    <p:sldId id="383" r:id="rId10"/>
    <p:sldId id="615" r:id="rId11"/>
    <p:sldId id="578" r:id="rId12"/>
    <p:sldId id="358" r:id="rId13"/>
    <p:sldId id="403" r:id="rId14"/>
    <p:sldId id="421" r:id="rId15"/>
    <p:sldId id="579" r:id="rId16"/>
    <p:sldId id="569" r:id="rId17"/>
    <p:sldId id="425" r:id="rId18"/>
    <p:sldId id="570" r:id="rId19"/>
    <p:sldId id="571" r:id="rId20"/>
    <p:sldId id="396" r:id="rId21"/>
    <p:sldId id="565" r:id="rId22"/>
    <p:sldId id="594" r:id="rId23"/>
    <p:sldId id="447" r:id="rId24"/>
    <p:sldId id="575" r:id="rId25"/>
    <p:sldId id="454" r:id="rId26"/>
    <p:sldId id="455" r:id="rId27"/>
    <p:sldId id="593" r:id="rId28"/>
    <p:sldId id="397" r:id="rId29"/>
    <p:sldId id="464" r:id="rId30"/>
    <p:sldId id="595" r:id="rId31"/>
    <p:sldId id="599" r:id="rId32"/>
    <p:sldId id="510" r:id="rId33"/>
    <p:sldId id="540" r:id="rId34"/>
    <p:sldId id="530" r:id="rId35"/>
    <p:sldId id="612" r:id="rId36"/>
    <p:sldId id="613" r:id="rId37"/>
    <p:sldId id="614" r:id="rId38"/>
    <p:sldId id="400" r:id="rId39"/>
    <p:sldId id="558" r:id="rId40"/>
    <p:sldId id="559" r:id="rId41"/>
    <p:sldId id="366" r:id="rId42"/>
  </p:sldIdLst>
  <p:sldSz cx="12192000" cy="6858000"/>
  <p:notesSz cx="6742113"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19"/>
    <a:srgbClr val="000000"/>
    <a:srgbClr val="FFFFFF"/>
    <a:srgbClr val="00642D"/>
    <a:srgbClr val="3E4A83"/>
    <a:srgbClr val="BD987A"/>
    <a:srgbClr val="A558A0"/>
    <a:srgbClr val="993D3F"/>
    <a:srgbClr val="E18B76"/>
    <a:srgbClr val="D18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5332" autoAdjust="0"/>
  </p:normalViewPr>
  <p:slideViewPr>
    <p:cSldViewPr snapToGrid="0">
      <p:cViewPr>
        <p:scale>
          <a:sx n="75" d="100"/>
          <a:sy n="75" d="100"/>
        </p:scale>
        <p:origin x="811" y="216"/>
      </p:cViewPr>
      <p:guideLst>
        <p:guide orient="horz" pos="2160"/>
        <p:guide pos="3840"/>
      </p:guideLst>
    </p:cSldViewPr>
  </p:slideViewPr>
  <p:outlineViewPr>
    <p:cViewPr>
      <p:scale>
        <a:sx n="33" d="100"/>
        <a:sy n="33" d="100"/>
      </p:scale>
      <p:origin x="0" y="-7948"/>
    </p:cViewPr>
  </p:outlineViewPr>
  <p:notesTextViewPr>
    <p:cViewPr>
      <p:scale>
        <a:sx n="3" d="2"/>
        <a:sy n="3" d="2"/>
      </p:scale>
      <p:origin x="0" y="0"/>
    </p:cViewPr>
  </p:notesTextViewPr>
  <p:sorterViewPr>
    <p:cViewPr>
      <p:scale>
        <a:sx n="100" d="100"/>
        <a:sy n="100" d="100"/>
      </p:scale>
      <p:origin x="0" y="-10332"/>
    </p:cViewPr>
  </p:sorterViewPr>
  <p:notesViewPr>
    <p:cSldViewPr snapToGrid="0" showGuides="1">
      <p:cViewPr varScale="1">
        <p:scale>
          <a:sx n="59" d="100"/>
          <a:sy n="59" d="100"/>
        </p:scale>
        <p:origin x="3245"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12433443217713"/>
          <c:y val="8.6797154198999166E-2"/>
          <c:w val="0.79348031736847724"/>
          <c:h val="0.66784593378513502"/>
        </c:manualLayout>
      </c:layout>
      <c:doughnutChart>
        <c:varyColors val="1"/>
        <c:ser>
          <c:idx val="0"/>
          <c:order val="0"/>
          <c:tx>
            <c:strRef>
              <c:f>Feuil1!$B$1</c:f>
              <c:strCache>
                <c:ptCount val="1"/>
                <c:pt idx="0">
                  <c:v>Colonne1</c:v>
                </c:pt>
              </c:strCache>
            </c:strRef>
          </c:tx>
          <c:dPt>
            <c:idx val="0"/>
            <c:bubble3D val="0"/>
            <c:spPr>
              <a:solidFill>
                <a:srgbClr val="00B0F0"/>
              </a:solidFill>
            </c:spPr>
            <c:extLst>
              <c:ext xmlns:c16="http://schemas.microsoft.com/office/drawing/2014/chart" uri="{C3380CC4-5D6E-409C-BE32-E72D297353CC}">
                <c16:uniqueId val="{00000001-3985-4401-AC18-75B6D044694D}"/>
              </c:ext>
            </c:extLst>
          </c:dPt>
          <c:dPt>
            <c:idx val="1"/>
            <c:bubble3D val="0"/>
            <c:spPr>
              <a:solidFill>
                <a:srgbClr val="C00000"/>
              </a:solidFill>
            </c:spPr>
            <c:extLst>
              <c:ext xmlns:c16="http://schemas.microsoft.com/office/drawing/2014/chart" uri="{C3380CC4-5D6E-409C-BE32-E72D297353CC}">
                <c16:uniqueId val="{00000003-3985-4401-AC18-75B6D044694D}"/>
              </c:ext>
            </c:extLst>
          </c:dPt>
          <c:dPt>
            <c:idx val="2"/>
            <c:bubble3D val="0"/>
            <c:spPr>
              <a:solidFill>
                <a:srgbClr val="00B050"/>
              </a:solidFill>
            </c:spPr>
            <c:extLst>
              <c:ext xmlns:c16="http://schemas.microsoft.com/office/drawing/2014/chart" uri="{C3380CC4-5D6E-409C-BE32-E72D297353CC}">
                <c16:uniqueId val="{00000005-3985-4401-AC18-75B6D044694D}"/>
              </c:ext>
            </c:extLst>
          </c:dPt>
          <c:dPt>
            <c:idx val="3"/>
            <c:bubble3D val="0"/>
            <c:spPr>
              <a:solidFill>
                <a:srgbClr val="FFE600"/>
              </a:solidFill>
            </c:spPr>
            <c:extLst>
              <c:ext xmlns:c16="http://schemas.microsoft.com/office/drawing/2014/chart" uri="{C3380CC4-5D6E-409C-BE32-E72D297353CC}">
                <c16:uniqueId val="{00000007-3985-4401-AC18-75B6D044694D}"/>
              </c:ext>
            </c:extLst>
          </c:dPt>
          <c:dLbls>
            <c:dLbl>
              <c:idx val="0"/>
              <c:layout>
                <c:manualLayout>
                  <c:x val="0.11643110557411279"/>
                  <c:y val="0.15537943733752199"/>
                </c:manualLayout>
              </c:layout>
              <c:spPr>
                <a:noFill/>
                <a:ln>
                  <a:noFill/>
                </a:ln>
                <a:effectLst/>
              </c:spPr>
              <c:txPr>
                <a:bodyPr/>
                <a:lstStyle/>
                <a:p>
                  <a:pPr>
                    <a:defRPr sz="1200" b="1">
                      <a:solidFill>
                        <a:srgbClr val="00B0F0"/>
                      </a:solidFill>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85-4401-AC18-75B6D044694D}"/>
                </c:ext>
              </c:extLst>
            </c:dLbl>
            <c:dLbl>
              <c:idx val="1"/>
              <c:layout>
                <c:manualLayout>
                  <c:x val="-0.16814579633482774"/>
                  <c:y val="-0.13341970867613664"/>
                </c:manualLayout>
              </c:layout>
              <c:spPr>
                <a:noFill/>
                <a:ln>
                  <a:noFill/>
                </a:ln>
                <a:effectLst/>
              </c:spPr>
              <c:txPr>
                <a:bodyPr/>
                <a:lstStyle/>
                <a:p>
                  <a:pPr>
                    <a:defRPr sz="1200" b="1">
                      <a:solidFill>
                        <a:srgbClr val="C00000"/>
                      </a:solidFill>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5964306354516133"/>
                      <c:h val="9.7851110456244103E-2"/>
                    </c:manualLayout>
                  </c15:layout>
                </c:ext>
                <c:ext xmlns:c16="http://schemas.microsoft.com/office/drawing/2014/chart" uri="{C3380CC4-5D6E-409C-BE32-E72D297353CC}">
                  <c16:uniqueId val="{00000003-3985-4401-AC18-75B6D044694D}"/>
                </c:ext>
              </c:extLst>
            </c:dLbl>
            <c:dLbl>
              <c:idx val="2"/>
              <c:layout>
                <c:manualLayout>
                  <c:x val="0.20669989406032643"/>
                  <c:y val="-5.8651728243115465E-2"/>
                </c:manualLayout>
              </c:layout>
              <c:spPr>
                <a:noFill/>
                <a:ln>
                  <a:noFill/>
                </a:ln>
                <a:effectLst/>
              </c:spPr>
              <c:txPr>
                <a:bodyPr/>
                <a:lstStyle/>
                <a:p>
                  <a:pPr>
                    <a:defRPr sz="1200" b="1">
                      <a:solidFill>
                        <a:srgbClr val="00B050"/>
                      </a:solidFill>
                    </a:defRPr>
                  </a:pPr>
                  <a:endParaRPr lang="fr-F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985-4401-AC18-75B6D044694D}"/>
                </c:ext>
              </c:extLst>
            </c:dLbl>
            <c:dLbl>
              <c:idx val="3"/>
              <c:layout>
                <c:manualLayout>
                  <c:x val="7.8583677721177289E-2"/>
                  <c:y val="8.8085717560906537E-2"/>
                </c:manualLayout>
              </c:layout>
              <c:tx>
                <c:rich>
                  <a:bodyPr/>
                  <a:lstStyle/>
                  <a:p>
                    <a:r>
                      <a:rPr lang="en-US" dirty="0"/>
                      <a:t>95 %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985-4401-AC18-75B6D044694D}"/>
                </c:ext>
              </c:extLst>
            </c:dLbl>
            <c:spPr>
              <a:noFill/>
              <a:ln>
                <a:noFill/>
              </a:ln>
              <a:effectLst/>
            </c:spPr>
            <c:txPr>
              <a:bodyPr/>
              <a:lstStyle/>
              <a:p>
                <a:pPr>
                  <a:defRPr sz="1200" b="1"/>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cat>
            <c:strRef>
              <c:f>Feuil1!$A$2:$A$4</c:f>
              <c:strCache>
                <c:ptCount val="3"/>
                <c:pt idx="0">
                  <c:v>Uranium</c:v>
                </c:pt>
                <c:pt idx="1">
                  <c:v>Plomb - Bismuth</c:v>
                </c:pt>
                <c:pt idx="2">
                  <c:v>Radium</c:v>
                </c:pt>
              </c:strCache>
            </c:strRef>
          </c:cat>
          <c:val>
            <c:numRef>
              <c:f>Feuil1!$B$2:$B$4</c:f>
              <c:numCache>
                <c:formatCode>0%</c:formatCode>
                <c:ptCount val="3"/>
                <c:pt idx="0">
                  <c:v>0.08</c:v>
                </c:pt>
                <c:pt idx="1">
                  <c:v>0.9</c:v>
                </c:pt>
                <c:pt idx="2">
                  <c:v>0.02</c:v>
                </c:pt>
              </c:numCache>
            </c:numRef>
          </c:val>
          <c:extLst>
            <c:ext xmlns:c16="http://schemas.microsoft.com/office/drawing/2014/chart" uri="{C3380CC4-5D6E-409C-BE32-E72D297353CC}">
              <c16:uniqueId val="{00000008-3985-4401-AC18-75B6D044694D}"/>
            </c:ext>
          </c:extLst>
        </c:ser>
        <c:dLbls>
          <c:showLegendKey val="0"/>
          <c:showVal val="0"/>
          <c:showCatName val="0"/>
          <c:showSerName val="0"/>
          <c:showPercent val="0"/>
          <c:showBubbleSize val="0"/>
          <c:showLeaderLines val="1"/>
        </c:dLbls>
        <c:firstSliceAng val="99"/>
        <c:holeSize val="90"/>
      </c:doughnutChart>
    </c:plotArea>
    <c:plotVisOnly val="1"/>
    <c:dispBlanksAs val="gap"/>
    <c:showDLblsOverMax val="0"/>
  </c:chart>
  <c:txPr>
    <a:bodyPr/>
    <a:lstStyle/>
    <a:p>
      <a:pPr>
        <a:defRPr sz="1800"/>
      </a:pPr>
      <a:endParaRPr lang="fr-FR"/>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64.png"/></Relationships>
</file>

<file path=ppt/drawings/drawing1.xml><?xml version="1.0" encoding="utf-8"?>
<c:userShapes xmlns:c="http://schemas.openxmlformats.org/drawingml/2006/chart">
  <cdr:relSizeAnchor xmlns:cdr="http://schemas.openxmlformats.org/drawingml/2006/chartDrawing">
    <cdr:from>
      <cdr:x>0.01699</cdr:x>
      <cdr:y>0.40724</cdr:y>
    </cdr:from>
    <cdr:to>
      <cdr:x>0.12878</cdr:x>
      <cdr:y>1</cdr:y>
    </cdr:to>
    <cdr:pic>
      <cdr:nvPicPr>
        <cdr:cNvPr id="2" name="chart">
          <a:extLst xmlns:a="http://schemas.openxmlformats.org/drawingml/2006/main">
            <a:ext uri="{FF2B5EF4-FFF2-40B4-BE49-F238E27FC236}">
              <a16:creationId xmlns:a16="http://schemas.microsoft.com/office/drawing/2014/main" id="{0759CEDC-4019-4BEC-8F34-71812B2C4F8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7683" y="879593"/>
          <a:ext cx="313733" cy="1280310"/>
        </a:xfrm>
        <a:prstGeom xmlns:a="http://schemas.openxmlformats.org/drawingml/2006/main" prst="rect">
          <a:avLst/>
        </a:prstGeom>
      </cdr:spPr>
    </cdr:pic>
  </cdr:relSizeAnchor>
  <cdr:relSizeAnchor xmlns:cdr="http://schemas.openxmlformats.org/drawingml/2006/chartDrawing">
    <cdr:from>
      <cdr:x>0.12941</cdr:x>
      <cdr:y>0.48868</cdr:y>
    </cdr:from>
    <cdr:to>
      <cdr:x>0.5</cdr:x>
      <cdr:y>1</cdr:y>
    </cdr:to>
    <cdr:sp macro="" textlink="">
      <cdr:nvSpPr>
        <cdr:cNvPr id="3" name="ZoneTexte 2"/>
        <cdr:cNvSpPr txBox="1"/>
      </cdr:nvSpPr>
      <cdr:spPr>
        <a:xfrm xmlns:a="http://schemas.openxmlformats.org/drawingml/2006/main">
          <a:off x="363197" y="1055501"/>
          <a:ext cx="1040084" cy="110440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600" dirty="0"/>
            <a:t>U</a:t>
          </a:r>
        </a:p>
        <a:p xmlns:a="http://schemas.openxmlformats.org/drawingml/2006/main">
          <a:r>
            <a:rPr lang="fr-FR" sz="1600" dirty="0"/>
            <a:t>Pb-Bi</a:t>
          </a:r>
        </a:p>
        <a:p xmlns:a="http://schemas.openxmlformats.org/drawingml/2006/main">
          <a:r>
            <a:rPr lang="fr-FR" sz="1600" dirty="0"/>
            <a:t>Ra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1230463-975F-1FC5-F130-344B42C6A79A}"/>
              </a:ext>
            </a:extLst>
          </p:cNvPr>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79A2308-FA37-6278-0449-3B38B9528E0D}"/>
              </a:ext>
            </a:extLst>
          </p:cNvPr>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B7398CF4-0D8F-4DD3-B28A-923FF3FEE419}" type="datetimeFigureOut">
              <a:rPr lang="fr-FR" smtClean="0"/>
              <a:t>06/06/2025</a:t>
            </a:fld>
            <a:endParaRPr lang="fr-FR"/>
          </a:p>
        </p:txBody>
      </p:sp>
      <p:sp>
        <p:nvSpPr>
          <p:cNvPr id="4" name="Espace réservé du pied de page 3">
            <a:extLst>
              <a:ext uri="{FF2B5EF4-FFF2-40B4-BE49-F238E27FC236}">
                <a16:creationId xmlns:a16="http://schemas.microsoft.com/office/drawing/2014/main" id="{6A7B76CB-13A6-4357-471D-C13C8A6F5794}"/>
              </a:ext>
            </a:extLst>
          </p:cNvPr>
          <p:cNvSpPr>
            <a:spLocks noGrp="1"/>
          </p:cNvSpPr>
          <p:nvPr>
            <p:ph type="ftr" sz="quarter" idx="2"/>
          </p:nvPr>
        </p:nvSpPr>
        <p:spPr>
          <a:xfrm>
            <a:off x="0" y="9377317"/>
            <a:ext cx="2921582" cy="49534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515A29A-0630-2B6D-5C6E-AD2B8E0564FA}"/>
              </a:ext>
            </a:extLst>
          </p:cNvPr>
          <p:cNvSpPr>
            <a:spLocks noGrp="1"/>
          </p:cNvSpPr>
          <p:nvPr>
            <p:ph type="sldNum" sz="quarter" idx="3"/>
          </p:nvPr>
        </p:nvSpPr>
        <p:spPr>
          <a:xfrm>
            <a:off x="3818971" y="9377317"/>
            <a:ext cx="2921582" cy="495347"/>
          </a:xfrm>
          <a:prstGeom prst="rect">
            <a:avLst/>
          </a:prstGeom>
        </p:spPr>
        <p:txBody>
          <a:bodyPr vert="horz" lIns="91440" tIns="45720" rIns="91440" bIns="45720" rtlCol="0" anchor="b"/>
          <a:lstStyle>
            <a:lvl1pPr algn="r">
              <a:defRPr sz="1200"/>
            </a:lvl1pPr>
          </a:lstStyle>
          <a:p>
            <a:fld id="{FC857BD6-0A34-47E4-9D7D-D4D6BB65499E}" type="slidenum">
              <a:rPr lang="fr-FR" smtClean="0"/>
              <a:t>‹N°›</a:t>
            </a:fld>
            <a:endParaRPr lang="fr-FR"/>
          </a:p>
        </p:txBody>
      </p:sp>
    </p:spTree>
    <p:extLst>
      <p:ext uri="{BB962C8B-B14F-4D97-AF65-F5344CB8AC3E}">
        <p14:creationId xmlns:p14="http://schemas.microsoft.com/office/powerpoint/2010/main" val="615670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15C2B5AC-F81D-469C-ADE7-402A20B32007}" type="datetimeFigureOut">
              <a:rPr lang="fr-FR" smtClean="0"/>
              <a:t>06/06/2025</a:t>
            </a:fld>
            <a:endParaRPr lang="fr-FR"/>
          </a:p>
        </p:txBody>
      </p:sp>
      <p:sp>
        <p:nvSpPr>
          <p:cNvPr id="4" name="Espace réservé de l'image des diapositives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087C14E6-2559-451E-807A-4A34163A34D7}" type="slidenum">
              <a:rPr lang="fr-FR" smtClean="0"/>
              <a:t>‹N°›</a:t>
            </a:fld>
            <a:endParaRPr lang="fr-FR"/>
          </a:p>
        </p:txBody>
      </p:sp>
    </p:spTree>
    <p:extLst>
      <p:ext uri="{BB962C8B-B14F-4D97-AF65-F5344CB8AC3E}">
        <p14:creationId xmlns:p14="http://schemas.microsoft.com/office/powerpoint/2010/main" val="421414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87C14E6-2559-451E-807A-4A34163A34D7}" type="slidenum">
              <a:rPr lang="fr-FR" smtClean="0"/>
              <a:t>2</a:t>
            </a:fld>
            <a:endParaRPr lang="fr-FR"/>
          </a:p>
        </p:txBody>
      </p:sp>
    </p:spTree>
    <p:extLst>
      <p:ext uri="{BB962C8B-B14F-4D97-AF65-F5344CB8AC3E}">
        <p14:creationId xmlns:p14="http://schemas.microsoft.com/office/powerpoint/2010/main" val="2568366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defTabSz="914315">
              <a:defRPr/>
            </a:pPr>
            <a:fld id="{D1FA6375-7454-42EE-B1BC-E7E99D817683}" type="slidenum">
              <a:rPr lang="fr-FR" sz="1300">
                <a:solidFill>
                  <a:prstClr val="black"/>
                </a:solidFill>
                <a:latin typeface="Calibri"/>
              </a:rPr>
              <a:pPr defTabSz="914315">
                <a:defRPr/>
              </a:pPr>
              <a:t>14</a:t>
            </a:fld>
            <a:endParaRPr lang="fr-FR" sz="1300">
              <a:solidFill>
                <a:prstClr val="black"/>
              </a:solidFill>
              <a:latin typeface="Calibri"/>
            </a:endParaRPr>
          </a:p>
        </p:txBody>
      </p:sp>
    </p:spTree>
    <p:extLst>
      <p:ext uri="{BB962C8B-B14F-4D97-AF65-F5344CB8AC3E}">
        <p14:creationId xmlns:p14="http://schemas.microsoft.com/office/powerpoint/2010/main" val="1164999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087C14E6-2559-451E-807A-4A34163A34D7}" type="slidenum">
              <a:rPr lang="fr-FR" smtClean="0"/>
              <a:t>28</a:t>
            </a:fld>
            <a:endParaRPr lang="fr-FR"/>
          </a:p>
        </p:txBody>
      </p:sp>
    </p:spTree>
    <p:extLst>
      <p:ext uri="{BB962C8B-B14F-4D97-AF65-F5344CB8AC3E}">
        <p14:creationId xmlns:p14="http://schemas.microsoft.com/office/powerpoint/2010/main" val="1407395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526982-0BD3-80B2-D0C1-E141B8AD1D26}"/>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pic>
        <p:nvPicPr>
          <p:cNvPr id="8"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a:t>
            </a:r>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828EFF-0769-991A-745D-86154BF58E56}"/>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spTree>
    <p:extLst>
      <p:ext uri="{BB962C8B-B14F-4D97-AF65-F5344CB8AC3E}">
        <p14:creationId xmlns:p14="http://schemas.microsoft.com/office/powerpoint/2010/main" val="128613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section Ble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IRESNE/DTN/SMTA/LMN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Bleu</a:t>
            </a:r>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4"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1EE20C3D-7EDC-C467-57AB-6011AB94E6CE}"/>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7F06A08C-C6D3-6EB1-26CF-BBE33E5D79AE}"/>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6FC69820-7AD8-8DE6-6DD2-0BCC3DF92B81}"/>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63531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IRESNE/DTN/SMTA/LMN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C1303A6F-3D61-F6AC-9302-9FE476FEAE83}"/>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9839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numCol="2"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IRESNE/DTN/SMTA/LMN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 2 colonnes</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190406E3-1995-7E53-4201-E3BFE87AEDE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2693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p>
            <a:r>
              <a:rPr lang="fr-FR"/>
              <a:t>28/10/2022</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p>
            <a:r>
              <a:rPr lang="fr-FR"/>
              <a:t>IRESNE/DTN/SMTA/LMN</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p>
            <a:fld id="{0CBC77A0-1F4E-42FF-9FFC-F45C3A64AF90}" type="slidenum">
              <a:rPr lang="fr-FR" smtClean="0"/>
              <a:pPr/>
              <a:t>‹N°›</a:t>
            </a:fld>
            <a:endParaRPr lang="fr-FR" dirty="0"/>
          </a:p>
        </p:txBody>
      </p:sp>
      <p:pic>
        <p:nvPicPr>
          <p:cNvPr id="13"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93B771A-F9FE-5447-E51C-40360A18260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2075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D271B01-F4E4-B2FD-ADE2-0F5A74232FF0}"/>
              </a:ext>
            </a:extLst>
          </p:cNvPr>
          <p:cNvSpPr>
            <a:spLocks noGrp="1"/>
          </p:cNvSpPr>
          <p:nvPr>
            <p:ph type="body" idx="1"/>
          </p:nvPr>
        </p:nvSpPr>
        <p:spPr>
          <a:xfrm>
            <a:off x="731838"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FD7597D-BC71-3CA1-38C9-B6FBD6A7FA8F}"/>
              </a:ext>
            </a:extLst>
          </p:cNvPr>
          <p:cNvSpPr>
            <a:spLocks noGrp="1"/>
          </p:cNvSpPr>
          <p:nvPr>
            <p:ph sz="half" idx="2"/>
          </p:nvPr>
        </p:nvSpPr>
        <p:spPr>
          <a:xfrm>
            <a:off x="731838"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a:extLst>
              <a:ext uri="{FF2B5EF4-FFF2-40B4-BE49-F238E27FC236}">
                <a16:creationId xmlns:a16="http://schemas.microsoft.com/office/drawing/2014/main" id="{D5B97958-7FD8-2766-D566-D383863BB3BD}"/>
              </a:ext>
            </a:extLst>
          </p:cNvPr>
          <p:cNvSpPr>
            <a:spLocks noGrp="1"/>
          </p:cNvSpPr>
          <p:nvPr>
            <p:ph type="body" sz="quarter" idx="3"/>
          </p:nvPr>
        </p:nvSpPr>
        <p:spPr>
          <a:xfrm>
            <a:off x="6240163"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642EBB1-652D-E679-13E7-0B6ECA9011C8}"/>
              </a:ext>
            </a:extLst>
          </p:cNvPr>
          <p:cNvSpPr>
            <a:spLocks noGrp="1"/>
          </p:cNvSpPr>
          <p:nvPr>
            <p:ph sz="quarter" idx="4"/>
          </p:nvPr>
        </p:nvSpPr>
        <p:spPr>
          <a:xfrm>
            <a:off x="6240163"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2ADA965-F8EA-5D12-7ED9-A3674AF667D3}"/>
              </a:ext>
            </a:extLst>
          </p:cNvPr>
          <p:cNvSpPr>
            <a:spLocks noGrp="1"/>
          </p:cNvSpPr>
          <p:nvPr>
            <p:ph type="dt" sz="half" idx="10"/>
          </p:nvPr>
        </p:nvSpPr>
        <p:spPr/>
        <p:txBody>
          <a:bodyPr/>
          <a:lstStyle/>
          <a:p>
            <a:r>
              <a:rPr lang="fr-FR"/>
              <a:t>28/10/2022</a:t>
            </a:r>
          </a:p>
        </p:txBody>
      </p:sp>
      <p:sp>
        <p:nvSpPr>
          <p:cNvPr id="8" name="Espace réservé du pied de page 7">
            <a:extLst>
              <a:ext uri="{FF2B5EF4-FFF2-40B4-BE49-F238E27FC236}">
                <a16:creationId xmlns:a16="http://schemas.microsoft.com/office/drawing/2014/main" id="{6B16C217-F7F2-6EE2-D15A-89EA21D27629}"/>
              </a:ext>
            </a:extLst>
          </p:cNvPr>
          <p:cNvSpPr>
            <a:spLocks noGrp="1"/>
          </p:cNvSpPr>
          <p:nvPr>
            <p:ph type="ftr" sz="quarter" idx="11"/>
          </p:nvPr>
        </p:nvSpPr>
        <p:spPr/>
        <p:txBody>
          <a:bodyPr/>
          <a:lstStyle/>
          <a:p>
            <a:r>
              <a:rPr lang="fr-FR"/>
              <a:t>IRESNE/DTN/SMTA/LMN</a:t>
            </a:r>
          </a:p>
        </p:txBody>
      </p:sp>
      <p:sp>
        <p:nvSpPr>
          <p:cNvPr id="9" name="Espace réservé du numéro de diapositive 8">
            <a:extLst>
              <a:ext uri="{FF2B5EF4-FFF2-40B4-BE49-F238E27FC236}">
                <a16:creationId xmlns:a16="http://schemas.microsoft.com/office/drawing/2014/main" id="{2F7D0E24-8938-8209-D803-6F81B0B445EB}"/>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10" name="ZoneTexte 9">
            <a:extLst>
              <a:ext uri="{FF2B5EF4-FFF2-40B4-BE49-F238E27FC236}">
                <a16:creationId xmlns:a16="http://schemas.microsoft.com/office/drawing/2014/main" id="{173701A9-B73D-CA83-ABED-FAE572A2B991}"/>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Comparaison</a:t>
            </a:r>
          </a:p>
        </p:txBody>
      </p:sp>
      <p:pic>
        <p:nvPicPr>
          <p:cNvPr id="12"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48A9086-96BC-9730-CABD-6DAB6AC20C3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89737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Fond gri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gris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28/10/2022</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fr-FR"/>
              <a:t>IRESNE/DTN/SMTA/LMN</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a:t>
            </a:fld>
            <a:endParaRPr lang="fr-FR" dirty="0"/>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2" name="Titre 1">
            <a:extLst>
              <a:ext uri="{FF2B5EF4-FFF2-40B4-BE49-F238E27FC236}">
                <a16:creationId xmlns:a16="http://schemas.microsoft.com/office/drawing/2014/main" id="{A6F77F40-08E8-9301-36C7-9AA7D4B91AF5}"/>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87666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rouge</a:t>
            </a:r>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28/10/2022</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fr-FR"/>
              <a:t>IRESNE/DTN/SMTA/LMN</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a:t>
            </a:fld>
            <a:endParaRPr lang="fr-FR" dirty="0"/>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 name="Espace réservé du contenu 2">
            <a:extLst>
              <a:ext uri="{FF2B5EF4-FFF2-40B4-BE49-F238E27FC236}">
                <a16:creationId xmlns:a16="http://schemas.microsoft.com/office/drawing/2014/main" id="{2D5ECB44-F5B7-CEEC-4B2D-A554A8F1E21F}"/>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contenu 2">
            <a:extLst>
              <a:ext uri="{FF2B5EF4-FFF2-40B4-BE49-F238E27FC236}">
                <a16:creationId xmlns:a16="http://schemas.microsoft.com/office/drawing/2014/main" id="{E4B43398-30BC-703C-A14C-DC9A429930A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1">
            <a:extLst>
              <a:ext uri="{FF2B5EF4-FFF2-40B4-BE49-F238E27FC236}">
                <a16:creationId xmlns:a16="http://schemas.microsoft.com/office/drawing/2014/main" id="{44B12903-F071-BF45-FDEC-76B53C495452}"/>
              </a:ext>
            </a:extLst>
          </p:cNvPr>
          <p:cNvSpPr>
            <a:spLocks noGrp="1"/>
          </p:cNvSpPr>
          <p:nvPr>
            <p:ph type="title"/>
          </p:nvPr>
        </p:nvSpPr>
        <p:spPr>
          <a:xfrm>
            <a:off x="731838" y="314036"/>
            <a:ext cx="10728325" cy="871827"/>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336731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 visuel">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IRESNE/DTN/SMTA/LMN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Contenu + visuel</a:t>
            </a:r>
          </a:p>
          <a:p>
            <a:endParaRPr lang="fr-FR" sz="1200" dirty="0">
              <a:solidFill>
                <a:schemeClr val="bg1">
                  <a:lumMod val="50000"/>
                </a:schemeClr>
              </a:solidFill>
            </a:endParaRPr>
          </a:p>
        </p:txBody>
      </p:sp>
      <p:sp>
        <p:nvSpPr>
          <p:cNvPr id="2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7015483" y="0"/>
            <a:ext cx="5957423" cy="6858000"/>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957423" h="6858000">
                <a:moveTo>
                  <a:pt x="738225" y="6793932"/>
                </a:moveTo>
                <a:cubicBezTo>
                  <a:pt x="771350" y="6819166"/>
                  <a:pt x="796195" y="6838092"/>
                  <a:pt x="814828" y="6852286"/>
                </a:cubicBezTo>
                <a:lnTo>
                  <a:pt x="822329" y="6858000"/>
                </a:lnTo>
                <a:lnTo>
                  <a:pt x="655724" y="6858000"/>
                </a:lnTo>
                <a:lnTo>
                  <a:pt x="656989" y="6857017"/>
                </a:lnTo>
                <a:cubicBezTo>
                  <a:pt x="738225" y="6793932"/>
                  <a:pt x="738225" y="6793932"/>
                  <a:pt x="738225" y="6793932"/>
                </a:cubicBezTo>
                <a:close/>
                <a:moveTo>
                  <a:pt x="733493" y="6434348"/>
                </a:moveTo>
                <a:cubicBezTo>
                  <a:pt x="733493" y="6780527"/>
                  <a:pt x="733493" y="6780527"/>
                  <a:pt x="733493" y="6780527"/>
                </a:cubicBezTo>
                <a:cubicBezTo>
                  <a:pt x="639637" y="6853075"/>
                  <a:pt x="639637" y="6853075"/>
                  <a:pt x="639637" y="6853075"/>
                </a:cubicBezTo>
                <a:cubicBezTo>
                  <a:pt x="645158" y="6854652"/>
                  <a:pt x="650679" y="6855440"/>
                  <a:pt x="656989" y="6857017"/>
                </a:cubicBezTo>
                <a:cubicBezTo>
                  <a:pt x="650679" y="6856229"/>
                  <a:pt x="644369" y="6854652"/>
                  <a:pt x="638848" y="6853863"/>
                </a:cubicBezTo>
                <a:lnTo>
                  <a:pt x="633515" y="6858000"/>
                </a:lnTo>
                <a:lnTo>
                  <a:pt x="371479" y="6858000"/>
                </a:lnTo>
                <a:lnTo>
                  <a:pt x="371479" y="6799592"/>
                </a:lnTo>
                <a:cubicBezTo>
                  <a:pt x="371479" y="6715076"/>
                  <a:pt x="371479" y="6715076"/>
                  <a:pt x="371479" y="6715076"/>
                </a:cubicBezTo>
                <a:cubicBezTo>
                  <a:pt x="733493" y="6434348"/>
                  <a:pt x="733493" y="6434348"/>
                  <a:pt x="733493" y="6434348"/>
                </a:cubicBezTo>
                <a:close/>
                <a:moveTo>
                  <a:pt x="1106548" y="5786939"/>
                </a:moveTo>
                <a:cubicBezTo>
                  <a:pt x="1106548" y="6133906"/>
                  <a:pt x="1106548" y="6133906"/>
                  <a:pt x="1106548" y="6133906"/>
                </a:cubicBezTo>
                <a:cubicBezTo>
                  <a:pt x="1012693" y="6206454"/>
                  <a:pt x="1012693" y="6206454"/>
                  <a:pt x="1012693" y="6206454"/>
                </a:cubicBezTo>
                <a:cubicBezTo>
                  <a:pt x="744534" y="6413845"/>
                  <a:pt x="744534" y="6413845"/>
                  <a:pt x="744534" y="6413845"/>
                </a:cubicBezTo>
                <a:cubicBezTo>
                  <a:pt x="744534" y="6067667"/>
                  <a:pt x="744534" y="6067667"/>
                  <a:pt x="744534" y="6067667"/>
                </a:cubicBezTo>
                <a:cubicBezTo>
                  <a:pt x="873093" y="5968308"/>
                  <a:pt x="873093" y="5968308"/>
                  <a:pt x="873093" y="5968308"/>
                </a:cubicBezTo>
                <a:cubicBezTo>
                  <a:pt x="1106548" y="5786939"/>
                  <a:pt x="1106548" y="5786939"/>
                  <a:pt x="1106548" y="5786939"/>
                </a:cubicBezTo>
                <a:close/>
                <a:moveTo>
                  <a:pt x="1739875" y="5671020"/>
                </a:moveTo>
                <a:cubicBezTo>
                  <a:pt x="1726467" y="5677328"/>
                  <a:pt x="1726467" y="5677328"/>
                  <a:pt x="1726467" y="5677328"/>
                </a:cubicBezTo>
                <a:cubicBezTo>
                  <a:pt x="1739875" y="5671020"/>
                  <a:pt x="1739875" y="5671020"/>
                  <a:pt x="1739875" y="5671020"/>
                </a:cubicBezTo>
                <a:close/>
                <a:moveTo>
                  <a:pt x="1488280" y="5495959"/>
                </a:moveTo>
                <a:cubicBezTo>
                  <a:pt x="1726467" y="5677328"/>
                  <a:pt x="1726467" y="5677328"/>
                  <a:pt x="1726467" y="5677328"/>
                </a:cubicBezTo>
                <a:cubicBezTo>
                  <a:pt x="1853448" y="5773533"/>
                  <a:pt x="1853448" y="5773533"/>
                  <a:pt x="1853448" y="5773533"/>
                </a:cubicBezTo>
                <a:cubicBezTo>
                  <a:pt x="1489068" y="6056627"/>
                  <a:pt x="1489068" y="6056627"/>
                  <a:pt x="1489068" y="6056627"/>
                </a:cubicBezTo>
                <a:cubicBezTo>
                  <a:pt x="1123900" y="5779053"/>
                  <a:pt x="1123900" y="5779053"/>
                  <a:pt x="1123900" y="5779053"/>
                </a:cubicBezTo>
                <a:cubicBezTo>
                  <a:pt x="1488280" y="5495959"/>
                  <a:pt x="1488280" y="5495959"/>
                  <a:pt x="1488280" y="5495959"/>
                </a:cubicBezTo>
                <a:close/>
                <a:moveTo>
                  <a:pt x="359648" y="4847761"/>
                </a:moveTo>
                <a:cubicBezTo>
                  <a:pt x="724817" y="5125335"/>
                  <a:pt x="724817" y="5125335"/>
                  <a:pt x="724817" y="5125335"/>
                </a:cubicBezTo>
                <a:cubicBezTo>
                  <a:pt x="487418" y="5309070"/>
                  <a:pt x="487418" y="5309070"/>
                  <a:pt x="487418" y="5309070"/>
                </a:cubicBezTo>
                <a:cubicBezTo>
                  <a:pt x="493727" y="5320110"/>
                  <a:pt x="493727" y="5320110"/>
                  <a:pt x="493727" y="5320110"/>
                </a:cubicBezTo>
                <a:cubicBezTo>
                  <a:pt x="733493" y="5134798"/>
                  <a:pt x="733493" y="5134798"/>
                  <a:pt x="733493" y="5134798"/>
                </a:cubicBezTo>
                <a:cubicBezTo>
                  <a:pt x="733493" y="5480976"/>
                  <a:pt x="733493" y="5480976"/>
                  <a:pt x="733493" y="5480976"/>
                </a:cubicBezTo>
                <a:cubicBezTo>
                  <a:pt x="633328" y="5558256"/>
                  <a:pt x="633328" y="5558256"/>
                  <a:pt x="633328" y="5558256"/>
                </a:cubicBezTo>
                <a:cubicBezTo>
                  <a:pt x="641215" y="5570873"/>
                  <a:pt x="641215" y="5570873"/>
                  <a:pt x="641215" y="5570873"/>
                </a:cubicBezTo>
                <a:cubicBezTo>
                  <a:pt x="737436" y="5495959"/>
                  <a:pt x="737436" y="5495959"/>
                  <a:pt x="737436" y="5495959"/>
                </a:cubicBezTo>
                <a:cubicBezTo>
                  <a:pt x="1102605" y="5773533"/>
                  <a:pt x="1102605" y="5773533"/>
                  <a:pt x="1102605" y="5773533"/>
                </a:cubicBezTo>
                <a:cubicBezTo>
                  <a:pt x="866783" y="5956479"/>
                  <a:pt x="866783" y="5956479"/>
                  <a:pt x="866783" y="5956479"/>
                </a:cubicBezTo>
                <a:cubicBezTo>
                  <a:pt x="873093" y="5968308"/>
                  <a:pt x="873093" y="5968308"/>
                  <a:pt x="873093" y="5968308"/>
                </a:cubicBezTo>
                <a:cubicBezTo>
                  <a:pt x="865994" y="5957268"/>
                  <a:pt x="865994" y="5957268"/>
                  <a:pt x="865994" y="5957268"/>
                </a:cubicBezTo>
                <a:cubicBezTo>
                  <a:pt x="738225" y="6056627"/>
                  <a:pt x="738225" y="6056627"/>
                  <a:pt x="738225" y="6056627"/>
                </a:cubicBezTo>
                <a:cubicBezTo>
                  <a:pt x="373056" y="5779053"/>
                  <a:pt x="373056" y="5779053"/>
                  <a:pt x="373056" y="5779053"/>
                </a:cubicBezTo>
                <a:cubicBezTo>
                  <a:pt x="640426" y="5571661"/>
                  <a:pt x="640426" y="5571661"/>
                  <a:pt x="640426" y="5571661"/>
                </a:cubicBezTo>
                <a:cubicBezTo>
                  <a:pt x="633328" y="5559044"/>
                  <a:pt x="633328" y="5559044"/>
                  <a:pt x="633328" y="5559044"/>
                </a:cubicBezTo>
                <a:cubicBezTo>
                  <a:pt x="371479" y="5761705"/>
                  <a:pt x="371479" y="5761705"/>
                  <a:pt x="371479" y="5761705"/>
                </a:cubicBezTo>
                <a:cubicBezTo>
                  <a:pt x="371479" y="5415526"/>
                  <a:pt x="371479" y="5415526"/>
                  <a:pt x="371479" y="5415526"/>
                </a:cubicBezTo>
                <a:cubicBezTo>
                  <a:pt x="493727" y="5320898"/>
                  <a:pt x="493727" y="5320898"/>
                  <a:pt x="493727" y="5320898"/>
                </a:cubicBezTo>
                <a:cubicBezTo>
                  <a:pt x="486629" y="5309070"/>
                  <a:pt x="486629" y="5309070"/>
                  <a:pt x="486629" y="5309070"/>
                </a:cubicBezTo>
                <a:cubicBezTo>
                  <a:pt x="365169" y="5403697"/>
                  <a:pt x="365169" y="5403697"/>
                  <a:pt x="365169" y="5403697"/>
                </a:cubicBezTo>
                <a:cubicBezTo>
                  <a:pt x="0" y="5126124"/>
                  <a:pt x="0" y="5126124"/>
                  <a:pt x="0" y="5126124"/>
                </a:cubicBezTo>
                <a:cubicBezTo>
                  <a:pt x="359648" y="4847761"/>
                  <a:pt x="359648" y="4847761"/>
                  <a:pt x="359648" y="4847761"/>
                </a:cubicBezTo>
                <a:close/>
                <a:moveTo>
                  <a:pt x="1106548" y="4487388"/>
                </a:moveTo>
                <a:cubicBezTo>
                  <a:pt x="1106548" y="4833567"/>
                  <a:pt x="1106548" y="4833567"/>
                  <a:pt x="1106548" y="4833567"/>
                </a:cubicBezTo>
                <a:cubicBezTo>
                  <a:pt x="1018214" y="4902172"/>
                  <a:pt x="1018214" y="4902172"/>
                  <a:pt x="1018214" y="4902172"/>
                </a:cubicBezTo>
                <a:cubicBezTo>
                  <a:pt x="1025312" y="4913212"/>
                  <a:pt x="1025312" y="4913212"/>
                  <a:pt x="1025312" y="4913212"/>
                </a:cubicBezTo>
                <a:cubicBezTo>
                  <a:pt x="1017425" y="4902960"/>
                  <a:pt x="1017425" y="4902960"/>
                  <a:pt x="1017425" y="4902960"/>
                </a:cubicBezTo>
                <a:cubicBezTo>
                  <a:pt x="744534" y="5114295"/>
                  <a:pt x="744534" y="5114295"/>
                  <a:pt x="744534" y="5114295"/>
                </a:cubicBezTo>
                <a:cubicBezTo>
                  <a:pt x="744534" y="4768116"/>
                  <a:pt x="744534" y="4768116"/>
                  <a:pt x="744534" y="4768116"/>
                </a:cubicBezTo>
                <a:cubicBezTo>
                  <a:pt x="856530" y="4680586"/>
                  <a:pt x="856530" y="4680586"/>
                  <a:pt x="856530" y="4680586"/>
                </a:cubicBezTo>
                <a:cubicBezTo>
                  <a:pt x="849432" y="4670335"/>
                  <a:pt x="849432" y="4670335"/>
                  <a:pt x="849432" y="4670335"/>
                </a:cubicBezTo>
                <a:cubicBezTo>
                  <a:pt x="857319" y="4680586"/>
                  <a:pt x="857319" y="4680586"/>
                  <a:pt x="857319" y="4680586"/>
                </a:cubicBezTo>
                <a:cubicBezTo>
                  <a:pt x="1106548" y="4487388"/>
                  <a:pt x="1106548" y="4487388"/>
                  <a:pt x="1106548" y="4487388"/>
                </a:cubicBezTo>
                <a:close/>
                <a:moveTo>
                  <a:pt x="737436" y="4196409"/>
                </a:moveTo>
                <a:cubicBezTo>
                  <a:pt x="1102605" y="4473983"/>
                  <a:pt x="1102605" y="4473983"/>
                  <a:pt x="1102605" y="4473983"/>
                </a:cubicBezTo>
                <a:cubicBezTo>
                  <a:pt x="849432" y="4670335"/>
                  <a:pt x="849432" y="4670335"/>
                  <a:pt x="849432" y="4670335"/>
                </a:cubicBezTo>
                <a:cubicBezTo>
                  <a:pt x="738225" y="4756288"/>
                  <a:pt x="738225" y="4756288"/>
                  <a:pt x="738225" y="4756288"/>
                </a:cubicBezTo>
                <a:cubicBezTo>
                  <a:pt x="373056" y="4478714"/>
                  <a:pt x="373056" y="4478714"/>
                  <a:pt x="373056" y="4478714"/>
                </a:cubicBezTo>
                <a:cubicBezTo>
                  <a:pt x="737436" y="4196409"/>
                  <a:pt x="737436" y="4196409"/>
                  <a:pt x="737436" y="4196409"/>
                </a:cubicBezTo>
                <a:close/>
                <a:moveTo>
                  <a:pt x="1115224" y="3544268"/>
                </a:moveTo>
                <a:cubicBezTo>
                  <a:pt x="1125477" y="3552154"/>
                  <a:pt x="1125477" y="3552154"/>
                  <a:pt x="1125477" y="3552154"/>
                </a:cubicBezTo>
                <a:cubicBezTo>
                  <a:pt x="1480393" y="3821842"/>
                  <a:pt x="1480393" y="3821842"/>
                  <a:pt x="1480393" y="3821842"/>
                </a:cubicBezTo>
                <a:cubicBezTo>
                  <a:pt x="1116013" y="4104935"/>
                  <a:pt x="1116013" y="4104935"/>
                  <a:pt x="1116013" y="4104935"/>
                </a:cubicBezTo>
                <a:cubicBezTo>
                  <a:pt x="750844" y="3826573"/>
                  <a:pt x="750844" y="3826573"/>
                  <a:pt x="750844" y="3826573"/>
                </a:cubicBezTo>
                <a:cubicBezTo>
                  <a:pt x="1115224" y="3544268"/>
                  <a:pt x="1115224" y="3544268"/>
                  <a:pt x="1115224" y="3544268"/>
                </a:cubicBezTo>
                <a:close/>
                <a:moveTo>
                  <a:pt x="1480393" y="2538851"/>
                </a:moveTo>
                <a:cubicBezTo>
                  <a:pt x="1480393" y="2885030"/>
                  <a:pt x="1480393" y="2885030"/>
                  <a:pt x="1480393" y="2885030"/>
                </a:cubicBezTo>
                <a:cubicBezTo>
                  <a:pt x="1386537" y="2957578"/>
                  <a:pt x="1386537" y="2957578"/>
                  <a:pt x="1386537" y="2957578"/>
                </a:cubicBezTo>
                <a:cubicBezTo>
                  <a:pt x="1392847" y="2969406"/>
                  <a:pt x="1392847" y="2969406"/>
                  <a:pt x="1392847" y="2969406"/>
                </a:cubicBezTo>
                <a:cubicBezTo>
                  <a:pt x="1385748" y="2958366"/>
                  <a:pt x="1385748" y="2958366"/>
                  <a:pt x="1385748" y="2958366"/>
                </a:cubicBezTo>
                <a:cubicBezTo>
                  <a:pt x="1118379" y="3165758"/>
                  <a:pt x="1118379" y="3165758"/>
                  <a:pt x="1118379" y="3165758"/>
                </a:cubicBezTo>
                <a:cubicBezTo>
                  <a:pt x="1118379" y="2819579"/>
                  <a:pt x="1118379" y="2819579"/>
                  <a:pt x="1118379" y="2819579"/>
                </a:cubicBezTo>
                <a:cubicBezTo>
                  <a:pt x="1246148" y="2720221"/>
                  <a:pt x="1246148" y="2720221"/>
                  <a:pt x="1246148" y="2720221"/>
                </a:cubicBezTo>
                <a:cubicBezTo>
                  <a:pt x="1239839" y="2708392"/>
                  <a:pt x="1239839" y="2708392"/>
                  <a:pt x="1239839" y="2708392"/>
                </a:cubicBezTo>
                <a:cubicBezTo>
                  <a:pt x="1246937" y="2719432"/>
                  <a:pt x="1246937" y="2719432"/>
                  <a:pt x="1246937" y="2719432"/>
                </a:cubicBezTo>
                <a:cubicBezTo>
                  <a:pt x="1480393" y="2538851"/>
                  <a:pt x="1480393" y="2538851"/>
                  <a:pt x="1480393" y="2538851"/>
                </a:cubicBezTo>
                <a:close/>
                <a:moveTo>
                  <a:pt x="732704" y="1598885"/>
                </a:moveTo>
                <a:cubicBezTo>
                  <a:pt x="1097873" y="1876459"/>
                  <a:pt x="1097873" y="1876459"/>
                  <a:pt x="1097873" y="1876459"/>
                </a:cubicBezTo>
                <a:cubicBezTo>
                  <a:pt x="860473" y="2060194"/>
                  <a:pt x="860473" y="2060194"/>
                  <a:pt x="860473" y="2060194"/>
                </a:cubicBezTo>
                <a:cubicBezTo>
                  <a:pt x="867572" y="2072022"/>
                  <a:pt x="867572" y="2072022"/>
                  <a:pt x="867572" y="2072022"/>
                </a:cubicBezTo>
                <a:cubicBezTo>
                  <a:pt x="1106548" y="1885922"/>
                  <a:pt x="1106548" y="1885922"/>
                  <a:pt x="1106548" y="1885922"/>
                </a:cubicBezTo>
                <a:cubicBezTo>
                  <a:pt x="1106548" y="2232889"/>
                  <a:pt x="1106548" y="2232889"/>
                  <a:pt x="1106548" y="2232889"/>
                </a:cubicBezTo>
                <a:cubicBezTo>
                  <a:pt x="1007172" y="2310168"/>
                  <a:pt x="1007172" y="2310168"/>
                  <a:pt x="1007172" y="2310168"/>
                </a:cubicBezTo>
                <a:cubicBezTo>
                  <a:pt x="1014270" y="2322785"/>
                  <a:pt x="1014270" y="2322785"/>
                  <a:pt x="1014270" y="2322785"/>
                </a:cubicBezTo>
                <a:cubicBezTo>
                  <a:pt x="1110492" y="2247872"/>
                  <a:pt x="1110492" y="2247872"/>
                  <a:pt x="1110492" y="2247872"/>
                </a:cubicBezTo>
                <a:cubicBezTo>
                  <a:pt x="1475660" y="2525446"/>
                  <a:pt x="1475660" y="2525446"/>
                  <a:pt x="1475660" y="2525446"/>
                </a:cubicBezTo>
                <a:cubicBezTo>
                  <a:pt x="1239839" y="2708392"/>
                  <a:pt x="1239839" y="2708392"/>
                  <a:pt x="1239839" y="2708392"/>
                </a:cubicBezTo>
                <a:cubicBezTo>
                  <a:pt x="1112069" y="2807751"/>
                  <a:pt x="1112069" y="2807751"/>
                  <a:pt x="1112069" y="2807751"/>
                </a:cubicBezTo>
                <a:cubicBezTo>
                  <a:pt x="746900" y="2530177"/>
                  <a:pt x="746900" y="2530177"/>
                  <a:pt x="746900" y="2530177"/>
                </a:cubicBezTo>
                <a:cubicBezTo>
                  <a:pt x="1013481" y="2322785"/>
                  <a:pt x="1013481" y="2322785"/>
                  <a:pt x="1013481" y="2322785"/>
                </a:cubicBezTo>
                <a:cubicBezTo>
                  <a:pt x="1006383" y="2310168"/>
                  <a:pt x="1006383" y="2310168"/>
                  <a:pt x="1006383" y="2310168"/>
                </a:cubicBezTo>
                <a:cubicBezTo>
                  <a:pt x="744534" y="2513617"/>
                  <a:pt x="744534" y="2513617"/>
                  <a:pt x="744534" y="2513617"/>
                </a:cubicBezTo>
                <a:cubicBezTo>
                  <a:pt x="744534" y="2166650"/>
                  <a:pt x="744534" y="2166650"/>
                  <a:pt x="744534" y="2166650"/>
                </a:cubicBezTo>
                <a:cubicBezTo>
                  <a:pt x="866783" y="2072022"/>
                  <a:pt x="866783" y="2072022"/>
                  <a:pt x="866783" y="2072022"/>
                </a:cubicBezTo>
                <a:cubicBezTo>
                  <a:pt x="860473" y="2060983"/>
                  <a:pt x="860473" y="2060983"/>
                  <a:pt x="860473" y="2060983"/>
                </a:cubicBezTo>
                <a:cubicBezTo>
                  <a:pt x="738225" y="2155610"/>
                  <a:pt x="738225" y="2155610"/>
                  <a:pt x="738225" y="2155610"/>
                </a:cubicBezTo>
                <a:cubicBezTo>
                  <a:pt x="373056" y="1878036"/>
                  <a:pt x="373056" y="1878036"/>
                  <a:pt x="373056" y="1878036"/>
                </a:cubicBezTo>
                <a:cubicBezTo>
                  <a:pt x="732704" y="1598885"/>
                  <a:pt x="732704" y="1598885"/>
                  <a:pt x="732704" y="1598885"/>
                </a:cubicBezTo>
                <a:close/>
                <a:moveTo>
                  <a:pt x="1480393" y="1238512"/>
                </a:moveTo>
                <a:cubicBezTo>
                  <a:pt x="1480393" y="1585480"/>
                  <a:pt x="1480393" y="1585480"/>
                  <a:pt x="1480393" y="1585480"/>
                </a:cubicBezTo>
                <a:cubicBezTo>
                  <a:pt x="1391269" y="1654085"/>
                  <a:pt x="1391269" y="1654085"/>
                  <a:pt x="1391269" y="1654085"/>
                </a:cubicBezTo>
                <a:cubicBezTo>
                  <a:pt x="1399156" y="1664336"/>
                  <a:pt x="1399156" y="1664336"/>
                  <a:pt x="1399156" y="1664336"/>
                </a:cubicBezTo>
                <a:cubicBezTo>
                  <a:pt x="1483547" y="1598885"/>
                  <a:pt x="1483547" y="1598885"/>
                  <a:pt x="1483547" y="1598885"/>
                </a:cubicBezTo>
                <a:cubicBezTo>
                  <a:pt x="1848716" y="1876459"/>
                  <a:pt x="1848716" y="1876459"/>
                  <a:pt x="1848716" y="1876459"/>
                </a:cubicBezTo>
                <a:cubicBezTo>
                  <a:pt x="1658639" y="2023920"/>
                  <a:pt x="1658639" y="2023920"/>
                  <a:pt x="1658639" y="2023920"/>
                </a:cubicBezTo>
                <a:cubicBezTo>
                  <a:pt x="1489068" y="2155610"/>
                  <a:pt x="1489068" y="2155610"/>
                  <a:pt x="1489068" y="2155610"/>
                </a:cubicBezTo>
                <a:cubicBezTo>
                  <a:pt x="1123900" y="1878036"/>
                  <a:pt x="1123900" y="1878036"/>
                  <a:pt x="1123900" y="1878036"/>
                </a:cubicBezTo>
                <a:cubicBezTo>
                  <a:pt x="1398368" y="1665124"/>
                  <a:pt x="1398368" y="1665124"/>
                  <a:pt x="1398368" y="1665124"/>
                </a:cubicBezTo>
                <a:cubicBezTo>
                  <a:pt x="1390481" y="1654085"/>
                  <a:pt x="1390481" y="1654085"/>
                  <a:pt x="1390481" y="1654085"/>
                </a:cubicBezTo>
                <a:cubicBezTo>
                  <a:pt x="1118379" y="1865419"/>
                  <a:pt x="1118379" y="1865419"/>
                  <a:pt x="1118379" y="1865419"/>
                </a:cubicBezTo>
                <a:cubicBezTo>
                  <a:pt x="1118379" y="1519240"/>
                  <a:pt x="1118379" y="1519240"/>
                  <a:pt x="1118379" y="1519240"/>
                </a:cubicBezTo>
                <a:cubicBezTo>
                  <a:pt x="1230374" y="1432499"/>
                  <a:pt x="1230374" y="1432499"/>
                  <a:pt x="1230374" y="1432499"/>
                </a:cubicBezTo>
                <a:cubicBezTo>
                  <a:pt x="1480393" y="1238512"/>
                  <a:pt x="1480393" y="1238512"/>
                  <a:pt x="1480393" y="1238512"/>
                </a:cubicBezTo>
                <a:close/>
                <a:moveTo>
                  <a:pt x="1110492" y="947533"/>
                </a:moveTo>
                <a:cubicBezTo>
                  <a:pt x="1475660" y="1225107"/>
                  <a:pt x="1475660" y="1225107"/>
                  <a:pt x="1475660" y="1225107"/>
                </a:cubicBezTo>
                <a:cubicBezTo>
                  <a:pt x="1223276" y="1421459"/>
                  <a:pt x="1223276" y="1421459"/>
                  <a:pt x="1223276" y="1421459"/>
                </a:cubicBezTo>
                <a:cubicBezTo>
                  <a:pt x="1230374" y="1432499"/>
                  <a:pt x="1230374" y="1432499"/>
                  <a:pt x="1230374" y="1432499"/>
                </a:cubicBezTo>
                <a:cubicBezTo>
                  <a:pt x="1222487" y="1422247"/>
                  <a:pt x="1222487" y="1422247"/>
                  <a:pt x="1222487" y="1422247"/>
                </a:cubicBezTo>
                <a:cubicBezTo>
                  <a:pt x="1112069" y="1508201"/>
                  <a:pt x="1112069" y="1508201"/>
                  <a:pt x="1112069" y="1508201"/>
                </a:cubicBezTo>
                <a:cubicBezTo>
                  <a:pt x="746900" y="1230627"/>
                  <a:pt x="746900" y="1230627"/>
                  <a:pt x="746900" y="1230627"/>
                </a:cubicBezTo>
                <a:cubicBezTo>
                  <a:pt x="1110492" y="947533"/>
                  <a:pt x="1110492" y="947533"/>
                  <a:pt x="1110492" y="947533"/>
                </a:cubicBezTo>
                <a:close/>
                <a:moveTo>
                  <a:pt x="1488280" y="296181"/>
                </a:moveTo>
                <a:cubicBezTo>
                  <a:pt x="1498533" y="304066"/>
                  <a:pt x="1498533" y="304066"/>
                  <a:pt x="1498533" y="304066"/>
                </a:cubicBezTo>
                <a:cubicBezTo>
                  <a:pt x="1853448" y="573754"/>
                  <a:pt x="1853448" y="573754"/>
                  <a:pt x="1853448" y="573754"/>
                </a:cubicBezTo>
                <a:cubicBezTo>
                  <a:pt x="1489068" y="856060"/>
                  <a:pt x="1489068" y="856060"/>
                  <a:pt x="1489068" y="856060"/>
                </a:cubicBezTo>
                <a:cubicBezTo>
                  <a:pt x="1123900" y="578486"/>
                  <a:pt x="1123900" y="578486"/>
                  <a:pt x="1123900" y="578486"/>
                </a:cubicBezTo>
                <a:cubicBezTo>
                  <a:pt x="1488280" y="296181"/>
                  <a:pt x="1488280" y="296181"/>
                  <a:pt x="1488280" y="296181"/>
                </a:cubicBezTo>
                <a:close/>
                <a:moveTo>
                  <a:pt x="1493012" y="0"/>
                </a:moveTo>
                <a:lnTo>
                  <a:pt x="5957423" y="0"/>
                </a:lnTo>
                <a:lnTo>
                  <a:pt x="5957423" y="6858000"/>
                </a:lnTo>
                <a:lnTo>
                  <a:pt x="843615" y="6858000"/>
                </a:lnTo>
                <a:lnTo>
                  <a:pt x="810785" y="6833040"/>
                </a:lnTo>
                <a:cubicBezTo>
                  <a:pt x="746900" y="6784470"/>
                  <a:pt x="746900" y="6784470"/>
                  <a:pt x="746900" y="6784470"/>
                </a:cubicBezTo>
                <a:cubicBezTo>
                  <a:pt x="746900" y="6429617"/>
                  <a:pt x="746900" y="6429617"/>
                  <a:pt x="746900" y="6429617"/>
                </a:cubicBezTo>
                <a:cubicBezTo>
                  <a:pt x="1019002" y="6218282"/>
                  <a:pt x="1019002" y="6218282"/>
                  <a:pt x="1019002" y="6218282"/>
                </a:cubicBezTo>
                <a:cubicBezTo>
                  <a:pt x="1012693" y="6206454"/>
                  <a:pt x="1012693" y="6206454"/>
                  <a:pt x="1012693" y="6206454"/>
                </a:cubicBezTo>
                <a:cubicBezTo>
                  <a:pt x="1019791" y="6217493"/>
                  <a:pt x="1019791" y="6217493"/>
                  <a:pt x="1019791" y="6217493"/>
                </a:cubicBezTo>
                <a:cubicBezTo>
                  <a:pt x="1110492" y="6147311"/>
                  <a:pt x="1110492" y="6147311"/>
                  <a:pt x="1110492" y="6147311"/>
                </a:cubicBezTo>
                <a:cubicBezTo>
                  <a:pt x="1489068" y="6435925"/>
                  <a:pt x="1489068" y="6435925"/>
                  <a:pt x="1489068" y="6435925"/>
                </a:cubicBezTo>
                <a:cubicBezTo>
                  <a:pt x="1870800" y="6140214"/>
                  <a:pt x="1870800" y="6140214"/>
                  <a:pt x="1870800" y="6140214"/>
                </a:cubicBezTo>
                <a:cubicBezTo>
                  <a:pt x="1870800" y="6021930"/>
                  <a:pt x="1870800" y="6021930"/>
                  <a:pt x="1870800" y="6021930"/>
                </a:cubicBezTo>
                <a:cubicBezTo>
                  <a:pt x="1857392" y="6027450"/>
                  <a:pt x="1857392" y="6027450"/>
                  <a:pt x="1857392" y="6027450"/>
                </a:cubicBezTo>
                <a:cubicBezTo>
                  <a:pt x="1857392" y="6133906"/>
                  <a:pt x="1857392" y="6133906"/>
                  <a:pt x="1857392" y="6133906"/>
                </a:cubicBezTo>
                <a:cubicBezTo>
                  <a:pt x="1495378" y="6413845"/>
                  <a:pt x="1495378" y="6413845"/>
                  <a:pt x="1495378" y="6413845"/>
                </a:cubicBezTo>
                <a:cubicBezTo>
                  <a:pt x="1495378" y="6067667"/>
                  <a:pt x="1495378" y="6067667"/>
                  <a:pt x="1495378" y="6067667"/>
                </a:cubicBezTo>
                <a:cubicBezTo>
                  <a:pt x="1857392" y="5786939"/>
                  <a:pt x="1857392" y="5786939"/>
                  <a:pt x="1857392" y="5786939"/>
                </a:cubicBezTo>
                <a:cubicBezTo>
                  <a:pt x="1857392" y="6026661"/>
                  <a:pt x="1857392" y="6026661"/>
                  <a:pt x="1857392" y="6026661"/>
                </a:cubicBezTo>
                <a:cubicBezTo>
                  <a:pt x="1870800" y="6021141"/>
                  <a:pt x="1870800" y="6021141"/>
                  <a:pt x="1870800" y="6021141"/>
                </a:cubicBezTo>
                <a:cubicBezTo>
                  <a:pt x="1870800" y="5770379"/>
                  <a:pt x="1870800" y="5770379"/>
                  <a:pt x="1870800" y="5770379"/>
                </a:cubicBezTo>
                <a:cubicBezTo>
                  <a:pt x="1739875" y="5671020"/>
                  <a:pt x="1739875" y="5671020"/>
                  <a:pt x="1739875" y="5671020"/>
                </a:cubicBezTo>
                <a:cubicBezTo>
                  <a:pt x="1497744" y="5487285"/>
                  <a:pt x="1497744" y="5487285"/>
                  <a:pt x="1497744" y="5487285"/>
                </a:cubicBezTo>
                <a:cubicBezTo>
                  <a:pt x="1497744" y="5307493"/>
                  <a:pt x="1497744" y="5307493"/>
                  <a:pt x="1497744" y="5307493"/>
                </a:cubicBezTo>
                <a:cubicBezTo>
                  <a:pt x="1484336" y="5309858"/>
                  <a:pt x="1484336" y="5309858"/>
                  <a:pt x="1484336" y="5309858"/>
                </a:cubicBezTo>
                <a:cubicBezTo>
                  <a:pt x="1484336" y="5480976"/>
                  <a:pt x="1484336" y="5480976"/>
                  <a:pt x="1484336" y="5480976"/>
                </a:cubicBezTo>
                <a:cubicBezTo>
                  <a:pt x="1122322" y="5761705"/>
                  <a:pt x="1122322" y="5761705"/>
                  <a:pt x="1122322" y="5761705"/>
                </a:cubicBezTo>
                <a:cubicBezTo>
                  <a:pt x="1122322" y="5415526"/>
                  <a:pt x="1122322" y="5415526"/>
                  <a:pt x="1122322" y="5415526"/>
                </a:cubicBezTo>
                <a:cubicBezTo>
                  <a:pt x="1292682" y="5283047"/>
                  <a:pt x="1292682" y="5283047"/>
                  <a:pt x="1292682" y="5283047"/>
                </a:cubicBezTo>
                <a:cubicBezTo>
                  <a:pt x="1285583" y="5272796"/>
                  <a:pt x="1285583" y="5272796"/>
                  <a:pt x="1285583" y="5272796"/>
                </a:cubicBezTo>
                <a:cubicBezTo>
                  <a:pt x="1116013" y="5403697"/>
                  <a:pt x="1116013" y="5403697"/>
                  <a:pt x="1116013" y="5403697"/>
                </a:cubicBezTo>
                <a:cubicBezTo>
                  <a:pt x="750844" y="5126124"/>
                  <a:pt x="750844" y="5126124"/>
                  <a:pt x="750844" y="5126124"/>
                </a:cubicBezTo>
                <a:cubicBezTo>
                  <a:pt x="1025312" y="4913212"/>
                  <a:pt x="1025312" y="4913212"/>
                  <a:pt x="1025312" y="4913212"/>
                </a:cubicBezTo>
                <a:cubicBezTo>
                  <a:pt x="1110492" y="4847761"/>
                  <a:pt x="1110492" y="4847761"/>
                  <a:pt x="1110492" y="4847761"/>
                </a:cubicBezTo>
                <a:cubicBezTo>
                  <a:pt x="1475660" y="5125335"/>
                  <a:pt x="1475660" y="5125335"/>
                  <a:pt x="1475660" y="5125335"/>
                </a:cubicBezTo>
                <a:cubicBezTo>
                  <a:pt x="1285583" y="5272008"/>
                  <a:pt x="1285583" y="5272008"/>
                  <a:pt x="1285583" y="5272008"/>
                </a:cubicBezTo>
                <a:cubicBezTo>
                  <a:pt x="1293470" y="5283047"/>
                  <a:pt x="1293470" y="5283047"/>
                  <a:pt x="1293470" y="5283047"/>
                </a:cubicBezTo>
                <a:cubicBezTo>
                  <a:pt x="1484336" y="5134798"/>
                  <a:pt x="1484336" y="5134798"/>
                  <a:pt x="1484336" y="5134798"/>
                </a:cubicBezTo>
                <a:cubicBezTo>
                  <a:pt x="1484336" y="5309070"/>
                  <a:pt x="1484336" y="5309070"/>
                  <a:pt x="1484336" y="5309070"/>
                </a:cubicBezTo>
                <a:cubicBezTo>
                  <a:pt x="1497744" y="5306704"/>
                  <a:pt x="1497744" y="5306704"/>
                  <a:pt x="1497744" y="5306704"/>
                </a:cubicBezTo>
                <a:cubicBezTo>
                  <a:pt x="1497744" y="5129278"/>
                  <a:pt x="1497744" y="5129278"/>
                  <a:pt x="1497744" y="5129278"/>
                </a:cubicBezTo>
                <a:cubicBezTo>
                  <a:pt x="1513518" y="5116661"/>
                  <a:pt x="1513518" y="5116661"/>
                  <a:pt x="1513518" y="5116661"/>
                </a:cubicBezTo>
                <a:cubicBezTo>
                  <a:pt x="1513518" y="5100101"/>
                  <a:pt x="1513518" y="5100101"/>
                  <a:pt x="1513518" y="5100101"/>
                </a:cubicBezTo>
                <a:cubicBezTo>
                  <a:pt x="1495378" y="5114295"/>
                  <a:pt x="1495378" y="5114295"/>
                  <a:pt x="1495378" y="5114295"/>
                </a:cubicBezTo>
                <a:cubicBezTo>
                  <a:pt x="1495378" y="4768116"/>
                  <a:pt x="1495378" y="4768116"/>
                  <a:pt x="1495378" y="4768116"/>
                </a:cubicBezTo>
                <a:cubicBezTo>
                  <a:pt x="1513518" y="4753922"/>
                  <a:pt x="1513518" y="4753922"/>
                  <a:pt x="1513518" y="4753922"/>
                </a:cubicBezTo>
                <a:cubicBezTo>
                  <a:pt x="1513518" y="4737362"/>
                  <a:pt x="1513518" y="4737362"/>
                  <a:pt x="1513518" y="4737362"/>
                </a:cubicBezTo>
                <a:cubicBezTo>
                  <a:pt x="1489068" y="4756288"/>
                  <a:pt x="1489068" y="4756288"/>
                  <a:pt x="1489068" y="4756288"/>
                </a:cubicBezTo>
                <a:cubicBezTo>
                  <a:pt x="1123900" y="4478714"/>
                  <a:pt x="1123900" y="4478714"/>
                  <a:pt x="1123900" y="4478714"/>
                </a:cubicBezTo>
                <a:cubicBezTo>
                  <a:pt x="1488280" y="4196409"/>
                  <a:pt x="1488280" y="4196409"/>
                  <a:pt x="1488280" y="4196409"/>
                </a:cubicBezTo>
                <a:cubicBezTo>
                  <a:pt x="1853448" y="4473983"/>
                  <a:pt x="1853448" y="4473983"/>
                  <a:pt x="1853448" y="4473983"/>
                </a:cubicBezTo>
                <a:cubicBezTo>
                  <a:pt x="1514307" y="4737362"/>
                  <a:pt x="1514307" y="4737362"/>
                  <a:pt x="1514307" y="4737362"/>
                </a:cubicBezTo>
                <a:cubicBezTo>
                  <a:pt x="1514307" y="4753134"/>
                  <a:pt x="1514307" y="4753134"/>
                  <a:pt x="1514307" y="4753134"/>
                </a:cubicBezTo>
                <a:cubicBezTo>
                  <a:pt x="1857392" y="4487388"/>
                  <a:pt x="1857392" y="4487388"/>
                  <a:pt x="1857392" y="4487388"/>
                </a:cubicBezTo>
                <a:cubicBezTo>
                  <a:pt x="1857392" y="4833567"/>
                  <a:pt x="1857392" y="4833567"/>
                  <a:pt x="1857392" y="4833567"/>
                </a:cubicBezTo>
                <a:cubicBezTo>
                  <a:pt x="1514307" y="5100101"/>
                  <a:pt x="1514307" y="5100101"/>
                  <a:pt x="1514307" y="5100101"/>
                </a:cubicBezTo>
                <a:cubicBezTo>
                  <a:pt x="1514307" y="5116661"/>
                  <a:pt x="1514307" y="5116661"/>
                  <a:pt x="1514307" y="5116661"/>
                </a:cubicBezTo>
                <a:cubicBezTo>
                  <a:pt x="1870800" y="4839875"/>
                  <a:pt x="1870800" y="4839875"/>
                  <a:pt x="1870800" y="4839875"/>
                </a:cubicBezTo>
                <a:cubicBezTo>
                  <a:pt x="1870800" y="4470828"/>
                  <a:pt x="1870800" y="4470828"/>
                  <a:pt x="1870800" y="4470828"/>
                </a:cubicBezTo>
                <a:cubicBezTo>
                  <a:pt x="1497744" y="4186946"/>
                  <a:pt x="1497744" y="4186946"/>
                  <a:pt x="1497744" y="4186946"/>
                </a:cubicBezTo>
                <a:cubicBezTo>
                  <a:pt x="1497744" y="3839190"/>
                  <a:pt x="1497744" y="3839190"/>
                  <a:pt x="1497744" y="3839190"/>
                </a:cubicBezTo>
                <a:cubicBezTo>
                  <a:pt x="1484336" y="3849441"/>
                  <a:pt x="1484336" y="3849441"/>
                  <a:pt x="1484336" y="3849441"/>
                </a:cubicBezTo>
                <a:cubicBezTo>
                  <a:pt x="1484336" y="4182215"/>
                  <a:pt x="1484336" y="4182215"/>
                  <a:pt x="1484336" y="4182215"/>
                </a:cubicBezTo>
                <a:cubicBezTo>
                  <a:pt x="1122322" y="4462154"/>
                  <a:pt x="1122322" y="4462154"/>
                  <a:pt x="1122322" y="4462154"/>
                </a:cubicBezTo>
                <a:cubicBezTo>
                  <a:pt x="1122322" y="4115975"/>
                  <a:pt x="1122322" y="4115975"/>
                  <a:pt x="1122322" y="4115975"/>
                </a:cubicBezTo>
                <a:cubicBezTo>
                  <a:pt x="1484336" y="3835248"/>
                  <a:pt x="1484336" y="3835248"/>
                  <a:pt x="1484336" y="3835248"/>
                </a:cubicBezTo>
                <a:cubicBezTo>
                  <a:pt x="1484336" y="3848653"/>
                  <a:pt x="1484336" y="3848653"/>
                  <a:pt x="1484336" y="3848653"/>
                </a:cubicBezTo>
                <a:cubicBezTo>
                  <a:pt x="1497744" y="3838402"/>
                  <a:pt x="1497744" y="3838402"/>
                  <a:pt x="1497744" y="3838402"/>
                </a:cubicBezTo>
                <a:cubicBezTo>
                  <a:pt x="1497744" y="3818688"/>
                  <a:pt x="1497744" y="3818688"/>
                  <a:pt x="1497744" y="3818688"/>
                </a:cubicBezTo>
                <a:cubicBezTo>
                  <a:pt x="1136519" y="3544268"/>
                  <a:pt x="1136519" y="3544268"/>
                  <a:pt x="1136519" y="3544268"/>
                </a:cubicBezTo>
                <a:cubicBezTo>
                  <a:pt x="1125477" y="3552154"/>
                  <a:pt x="1125477" y="3552154"/>
                  <a:pt x="1125477" y="3552154"/>
                </a:cubicBezTo>
                <a:cubicBezTo>
                  <a:pt x="1135730" y="3543479"/>
                  <a:pt x="1135730" y="3543479"/>
                  <a:pt x="1135730" y="3543479"/>
                </a:cubicBezTo>
                <a:cubicBezTo>
                  <a:pt x="1119956" y="3531651"/>
                  <a:pt x="1119956" y="3531651"/>
                  <a:pt x="1119956" y="3531651"/>
                </a:cubicBezTo>
                <a:cubicBezTo>
                  <a:pt x="1119956" y="3519822"/>
                  <a:pt x="1119956" y="3519822"/>
                  <a:pt x="1119956" y="3519822"/>
                </a:cubicBezTo>
                <a:cubicBezTo>
                  <a:pt x="1106548" y="3519822"/>
                  <a:pt x="1106548" y="3519822"/>
                  <a:pt x="1106548" y="3519822"/>
                </a:cubicBezTo>
                <a:cubicBezTo>
                  <a:pt x="1106548" y="3532439"/>
                  <a:pt x="1106548" y="3532439"/>
                  <a:pt x="1106548" y="3532439"/>
                </a:cubicBezTo>
                <a:cubicBezTo>
                  <a:pt x="744534" y="3812379"/>
                  <a:pt x="744534" y="3812379"/>
                  <a:pt x="744534" y="3812379"/>
                </a:cubicBezTo>
                <a:cubicBezTo>
                  <a:pt x="744534" y="3495377"/>
                  <a:pt x="744534" y="3495377"/>
                  <a:pt x="744534" y="3495377"/>
                </a:cubicBezTo>
                <a:cubicBezTo>
                  <a:pt x="744534" y="3466989"/>
                  <a:pt x="744534" y="3466989"/>
                  <a:pt x="744534" y="3466989"/>
                </a:cubicBezTo>
                <a:cubicBezTo>
                  <a:pt x="1106548" y="3186261"/>
                  <a:pt x="1106548" y="3186261"/>
                  <a:pt x="1106548" y="3186261"/>
                </a:cubicBezTo>
                <a:cubicBezTo>
                  <a:pt x="1106548" y="3500109"/>
                  <a:pt x="1106548" y="3500109"/>
                  <a:pt x="1106548" y="3500109"/>
                </a:cubicBezTo>
                <a:cubicBezTo>
                  <a:pt x="1106548" y="3519034"/>
                  <a:pt x="1106548" y="3519034"/>
                  <a:pt x="1106548" y="3519034"/>
                </a:cubicBezTo>
                <a:cubicBezTo>
                  <a:pt x="1119956" y="3519034"/>
                  <a:pt x="1119956" y="3519034"/>
                  <a:pt x="1119956" y="3519034"/>
                </a:cubicBezTo>
                <a:cubicBezTo>
                  <a:pt x="1119956" y="3180741"/>
                  <a:pt x="1119956" y="3180741"/>
                  <a:pt x="1119956" y="3180741"/>
                </a:cubicBezTo>
                <a:cubicBezTo>
                  <a:pt x="1392847" y="2969406"/>
                  <a:pt x="1392847" y="2969406"/>
                  <a:pt x="1392847" y="2969406"/>
                </a:cubicBezTo>
                <a:cubicBezTo>
                  <a:pt x="1483547" y="2899224"/>
                  <a:pt x="1483547" y="2899224"/>
                  <a:pt x="1483547" y="2899224"/>
                </a:cubicBezTo>
                <a:cubicBezTo>
                  <a:pt x="1862913" y="3187049"/>
                  <a:pt x="1862913" y="3187049"/>
                  <a:pt x="1862913" y="3187049"/>
                </a:cubicBezTo>
                <a:cubicBezTo>
                  <a:pt x="2243855" y="2891339"/>
                  <a:pt x="2243855" y="2891339"/>
                  <a:pt x="2243855" y="2891339"/>
                </a:cubicBezTo>
                <a:cubicBezTo>
                  <a:pt x="2243855" y="2773843"/>
                  <a:pt x="2243855" y="2773843"/>
                  <a:pt x="2243855" y="2773843"/>
                </a:cubicBezTo>
                <a:cubicBezTo>
                  <a:pt x="2231236" y="2779363"/>
                  <a:pt x="2231236" y="2779363"/>
                  <a:pt x="2231236" y="2779363"/>
                </a:cubicBezTo>
                <a:cubicBezTo>
                  <a:pt x="2231236" y="2885030"/>
                  <a:pt x="2231236" y="2885030"/>
                  <a:pt x="2231236" y="2885030"/>
                </a:cubicBezTo>
                <a:cubicBezTo>
                  <a:pt x="1869222" y="3165758"/>
                  <a:pt x="1869222" y="3165758"/>
                  <a:pt x="1869222" y="3165758"/>
                </a:cubicBezTo>
                <a:cubicBezTo>
                  <a:pt x="1869222" y="2819579"/>
                  <a:pt x="1869222" y="2819579"/>
                  <a:pt x="1869222" y="2819579"/>
                </a:cubicBezTo>
                <a:cubicBezTo>
                  <a:pt x="2231236" y="2538851"/>
                  <a:pt x="2231236" y="2538851"/>
                  <a:pt x="2231236" y="2538851"/>
                </a:cubicBezTo>
                <a:cubicBezTo>
                  <a:pt x="2231236" y="2778574"/>
                  <a:pt x="2231236" y="2778574"/>
                  <a:pt x="2231236" y="2778574"/>
                </a:cubicBezTo>
                <a:cubicBezTo>
                  <a:pt x="2243855" y="2773054"/>
                  <a:pt x="2243855" y="2773054"/>
                  <a:pt x="2243855" y="2773054"/>
                </a:cubicBezTo>
                <a:cubicBezTo>
                  <a:pt x="2243855" y="2522291"/>
                  <a:pt x="2243855" y="2522291"/>
                  <a:pt x="2243855" y="2522291"/>
                </a:cubicBezTo>
                <a:cubicBezTo>
                  <a:pt x="2113720" y="2422933"/>
                  <a:pt x="2113720" y="2422933"/>
                  <a:pt x="2113720" y="2422933"/>
                </a:cubicBezTo>
                <a:cubicBezTo>
                  <a:pt x="2100312" y="2429241"/>
                  <a:pt x="2100312" y="2429241"/>
                  <a:pt x="2100312" y="2429241"/>
                </a:cubicBezTo>
                <a:cubicBezTo>
                  <a:pt x="2226503" y="2525446"/>
                  <a:pt x="2226503" y="2525446"/>
                  <a:pt x="2226503" y="2525446"/>
                </a:cubicBezTo>
                <a:cubicBezTo>
                  <a:pt x="1862124" y="2807751"/>
                  <a:pt x="1862124" y="2807751"/>
                  <a:pt x="1862124" y="2807751"/>
                </a:cubicBezTo>
                <a:cubicBezTo>
                  <a:pt x="1496955" y="2530177"/>
                  <a:pt x="1496955" y="2530177"/>
                  <a:pt x="1496955" y="2530177"/>
                </a:cubicBezTo>
                <a:cubicBezTo>
                  <a:pt x="1861335" y="2247872"/>
                  <a:pt x="1861335" y="2247872"/>
                  <a:pt x="1861335" y="2247872"/>
                </a:cubicBezTo>
                <a:cubicBezTo>
                  <a:pt x="2099523" y="2428452"/>
                  <a:pt x="2099523" y="2428452"/>
                  <a:pt x="2099523" y="2428452"/>
                </a:cubicBezTo>
                <a:cubicBezTo>
                  <a:pt x="2112931" y="2422144"/>
                  <a:pt x="2112931" y="2422144"/>
                  <a:pt x="2112931" y="2422144"/>
                </a:cubicBezTo>
                <a:cubicBezTo>
                  <a:pt x="1870800" y="2238409"/>
                  <a:pt x="1870800" y="2238409"/>
                  <a:pt x="1870800" y="2238409"/>
                </a:cubicBezTo>
                <a:cubicBezTo>
                  <a:pt x="1870800" y="2059405"/>
                  <a:pt x="1870800" y="2059405"/>
                  <a:pt x="1870800" y="2059405"/>
                </a:cubicBezTo>
                <a:cubicBezTo>
                  <a:pt x="1857392" y="2060983"/>
                  <a:pt x="1857392" y="2060983"/>
                  <a:pt x="1857392" y="2060983"/>
                </a:cubicBezTo>
                <a:cubicBezTo>
                  <a:pt x="1857392" y="2232889"/>
                  <a:pt x="1857392" y="2232889"/>
                  <a:pt x="1857392" y="2232889"/>
                </a:cubicBezTo>
                <a:cubicBezTo>
                  <a:pt x="1496167" y="2513617"/>
                  <a:pt x="1496167" y="2513617"/>
                  <a:pt x="1496167" y="2513617"/>
                </a:cubicBezTo>
                <a:cubicBezTo>
                  <a:pt x="1496167" y="2166650"/>
                  <a:pt x="1496167" y="2166650"/>
                  <a:pt x="1496167" y="2166650"/>
                </a:cubicBezTo>
                <a:cubicBezTo>
                  <a:pt x="1666526" y="2034960"/>
                  <a:pt x="1666526" y="2034960"/>
                  <a:pt x="1666526" y="2034960"/>
                </a:cubicBezTo>
                <a:cubicBezTo>
                  <a:pt x="1658639" y="2023920"/>
                  <a:pt x="1658639" y="2023920"/>
                  <a:pt x="1658639" y="2023920"/>
                </a:cubicBezTo>
                <a:cubicBezTo>
                  <a:pt x="1666526" y="2034172"/>
                  <a:pt x="1666526" y="2034172"/>
                  <a:pt x="1666526" y="2034172"/>
                </a:cubicBezTo>
                <a:cubicBezTo>
                  <a:pt x="1857392" y="1885922"/>
                  <a:pt x="1857392" y="1885922"/>
                  <a:pt x="1857392" y="1885922"/>
                </a:cubicBezTo>
                <a:cubicBezTo>
                  <a:pt x="1857392" y="2060194"/>
                  <a:pt x="1857392" y="2060194"/>
                  <a:pt x="1857392" y="2060194"/>
                </a:cubicBezTo>
                <a:cubicBezTo>
                  <a:pt x="1870800" y="2058617"/>
                  <a:pt x="1870800" y="2058617"/>
                  <a:pt x="1870800" y="2058617"/>
                </a:cubicBezTo>
                <a:cubicBezTo>
                  <a:pt x="1870800" y="1881190"/>
                  <a:pt x="1870800" y="1881190"/>
                  <a:pt x="1870800" y="1881190"/>
                </a:cubicBezTo>
                <a:cubicBezTo>
                  <a:pt x="1886574" y="1868573"/>
                  <a:pt x="1886574" y="1868573"/>
                  <a:pt x="1886574" y="1868573"/>
                </a:cubicBezTo>
                <a:cubicBezTo>
                  <a:pt x="1886574" y="1852014"/>
                  <a:pt x="1886574" y="1852014"/>
                  <a:pt x="1886574" y="1852014"/>
                </a:cubicBezTo>
                <a:cubicBezTo>
                  <a:pt x="1869222" y="1865419"/>
                  <a:pt x="1869222" y="1865419"/>
                  <a:pt x="1869222" y="1865419"/>
                </a:cubicBezTo>
                <a:cubicBezTo>
                  <a:pt x="1869222" y="1519240"/>
                  <a:pt x="1869222" y="1519240"/>
                  <a:pt x="1869222" y="1519240"/>
                </a:cubicBezTo>
                <a:cubicBezTo>
                  <a:pt x="1886574" y="1505835"/>
                  <a:pt x="1886574" y="1505835"/>
                  <a:pt x="1886574" y="1505835"/>
                </a:cubicBezTo>
                <a:cubicBezTo>
                  <a:pt x="1886574" y="1489275"/>
                  <a:pt x="1886574" y="1489275"/>
                  <a:pt x="1886574" y="1489275"/>
                </a:cubicBezTo>
                <a:cubicBezTo>
                  <a:pt x="1862124" y="1508201"/>
                  <a:pt x="1862124" y="1508201"/>
                  <a:pt x="1862124" y="1508201"/>
                </a:cubicBezTo>
                <a:cubicBezTo>
                  <a:pt x="1496955" y="1230627"/>
                  <a:pt x="1496955" y="1230627"/>
                  <a:pt x="1496955" y="1230627"/>
                </a:cubicBezTo>
                <a:cubicBezTo>
                  <a:pt x="1861335" y="947533"/>
                  <a:pt x="1861335" y="947533"/>
                  <a:pt x="1861335" y="947533"/>
                </a:cubicBezTo>
                <a:cubicBezTo>
                  <a:pt x="2226503" y="1225107"/>
                  <a:pt x="2226503" y="1225107"/>
                  <a:pt x="2226503" y="1225107"/>
                </a:cubicBezTo>
                <a:cubicBezTo>
                  <a:pt x="1887362" y="1488487"/>
                  <a:pt x="1887362" y="1488487"/>
                  <a:pt x="1887362" y="1488487"/>
                </a:cubicBezTo>
                <a:cubicBezTo>
                  <a:pt x="1887362" y="1505046"/>
                  <a:pt x="1887362" y="1505046"/>
                  <a:pt x="1887362" y="1505046"/>
                </a:cubicBezTo>
                <a:cubicBezTo>
                  <a:pt x="2231236" y="1238512"/>
                  <a:pt x="2231236" y="1238512"/>
                  <a:pt x="2231236" y="1238512"/>
                </a:cubicBezTo>
                <a:cubicBezTo>
                  <a:pt x="2231236" y="1585480"/>
                  <a:pt x="2231236" y="1585480"/>
                  <a:pt x="2231236" y="1585480"/>
                </a:cubicBezTo>
                <a:lnTo>
                  <a:pt x="1887362" y="1851225"/>
                </a:lnTo>
                <a:cubicBezTo>
                  <a:pt x="1887362" y="1867785"/>
                  <a:pt x="1887362" y="1867785"/>
                  <a:pt x="1887362" y="1867785"/>
                </a:cubicBezTo>
                <a:cubicBezTo>
                  <a:pt x="2243855" y="1591788"/>
                  <a:pt x="2243855" y="1591788"/>
                  <a:pt x="2243855" y="1591788"/>
                </a:cubicBezTo>
                <a:cubicBezTo>
                  <a:pt x="2243855" y="1221952"/>
                  <a:pt x="2243855" y="1221952"/>
                  <a:pt x="2243855" y="1221952"/>
                </a:cubicBezTo>
                <a:cubicBezTo>
                  <a:pt x="1870800" y="938859"/>
                  <a:pt x="1870800" y="938859"/>
                  <a:pt x="1870800" y="938859"/>
                </a:cubicBezTo>
                <a:cubicBezTo>
                  <a:pt x="1870800" y="590314"/>
                  <a:pt x="1870800" y="590314"/>
                  <a:pt x="1870800" y="590314"/>
                </a:cubicBezTo>
                <a:cubicBezTo>
                  <a:pt x="1857392" y="600566"/>
                  <a:pt x="1857392" y="600566"/>
                  <a:pt x="1857392" y="600566"/>
                </a:cubicBezTo>
                <a:cubicBezTo>
                  <a:pt x="1857392" y="933339"/>
                  <a:pt x="1857392" y="933339"/>
                  <a:pt x="1857392" y="933339"/>
                </a:cubicBezTo>
                <a:cubicBezTo>
                  <a:pt x="1496167" y="1214067"/>
                  <a:pt x="1496167" y="1214067"/>
                  <a:pt x="1496167" y="1214067"/>
                </a:cubicBezTo>
                <a:cubicBezTo>
                  <a:pt x="1496167" y="867888"/>
                  <a:pt x="1496167" y="867888"/>
                  <a:pt x="1496167" y="867888"/>
                </a:cubicBezTo>
                <a:cubicBezTo>
                  <a:pt x="1857392" y="587160"/>
                  <a:pt x="1857392" y="587160"/>
                  <a:pt x="1857392" y="587160"/>
                </a:cubicBezTo>
                <a:cubicBezTo>
                  <a:pt x="1857392" y="599777"/>
                  <a:pt x="1857392" y="599777"/>
                  <a:pt x="1857392" y="599777"/>
                </a:cubicBezTo>
                <a:cubicBezTo>
                  <a:pt x="1870800" y="589526"/>
                  <a:pt x="1870800" y="589526"/>
                  <a:pt x="1870800" y="589526"/>
                </a:cubicBezTo>
                <a:cubicBezTo>
                  <a:pt x="1870800" y="570600"/>
                  <a:pt x="1870800" y="570600"/>
                  <a:pt x="1870800" y="570600"/>
                </a:cubicBezTo>
                <a:cubicBezTo>
                  <a:pt x="1509574" y="295392"/>
                  <a:pt x="1509574" y="295392"/>
                  <a:pt x="1509574" y="295392"/>
                </a:cubicBezTo>
                <a:cubicBezTo>
                  <a:pt x="1498533" y="304066"/>
                  <a:pt x="1498533" y="304066"/>
                  <a:pt x="1498533" y="304066"/>
                </a:cubicBezTo>
                <a:cubicBezTo>
                  <a:pt x="1508786" y="295392"/>
                  <a:pt x="1508786" y="295392"/>
                  <a:pt x="1508786" y="295392"/>
                </a:cubicBezTo>
                <a:cubicBezTo>
                  <a:pt x="1493012" y="283564"/>
                  <a:pt x="1493012" y="283564"/>
                  <a:pt x="1493012" y="283564"/>
                </a:cubicBezTo>
                <a:cubicBezTo>
                  <a:pt x="1493012" y="97759"/>
                  <a:pt x="1493012" y="28082"/>
                  <a:pt x="1493012" y="1953"/>
                </a:cubicBezTo>
                <a:close/>
                <a:moveTo>
                  <a:pt x="1398859" y="0"/>
                </a:moveTo>
                <a:lnTo>
                  <a:pt x="1480393" y="0"/>
                </a:lnTo>
                <a:lnTo>
                  <a:pt x="1480393" y="84404"/>
                </a:lnTo>
                <a:cubicBezTo>
                  <a:pt x="1480393" y="283564"/>
                  <a:pt x="1480393" y="283564"/>
                  <a:pt x="1480393" y="283564"/>
                </a:cubicBezTo>
                <a:cubicBezTo>
                  <a:pt x="1118379" y="564292"/>
                  <a:pt x="1118379" y="564292"/>
                  <a:pt x="1118379" y="564292"/>
                </a:cubicBezTo>
                <a:cubicBezTo>
                  <a:pt x="1118379" y="218113"/>
                  <a:pt x="1118379" y="218113"/>
                  <a:pt x="1118379" y="218113"/>
                </a:cubicBezTo>
                <a:cubicBezTo>
                  <a:pt x="1267443" y="102194"/>
                  <a:pt x="1341976" y="44235"/>
                  <a:pt x="1379242" y="15255"/>
                </a:cubicBezTo>
                <a:close/>
                <a:moveTo>
                  <a:pt x="840168" y="0"/>
                </a:moveTo>
                <a:lnTo>
                  <a:pt x="1377550" y="0"/>
                </a:lnTo>
                <a:lnTo>
                  <a:pt x="1301753" y="58896"/>
                </a:lnTo>
                <a:cubicBezTo>
                  <a:pt x="1112069" y="206284"/>
                  <a:pt x="1112069" y="206284"/>
                  <a:pt x="1112069" y="206284"/>
                </a:cubicBezTo>
                <a:cubicBezTo>
                  <a:pt x="966554" y="95886"/>
                  <a:pt x="893796" y="40686"/>
                  <a:pt x="857417" y="13087"/>
                </a:cubicBez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731838" y="1381125"/>
            <a:ext cx="611865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10">
            <a:extLst>
              <a:ext uri="{FF2B5EF4-FFF2-40B4-BE49-F238E27FC236}">
                <a16:creationId xmlns:a16="http://schemas.microsoft.com/office/drawing/2014/main" id="{E8A77A76-28CB-5629-14F2-37B56A986D79}"/>
              </a:ext>
            </a:extLst>
          </p:cNvPr>
          <p:cNvSpPr>
            <a:spLocks noGrp="1"/>
          </p:cNvSpPr>
          <p:nvPr>
            <p:ph type="title"/>
          </p:nvPr>
        </p:nvSpPr>
        <p:spPr>
          <a:xfrm>
            <a:off x="731840" y="314036"/>
            <a:ext cx="6118656" cy="871827"/>
          </a:xfrm>
        </p:spPr>
        <p:txBody>
          <a:bodyPr/>
          <a:lstStyle>
            <a:lvl1pPr>
              <a:defRPr>
                <a:solidFill>
                  <a:schemeClr val="tx2"/>
                </a:solidFill>
              </a:defRPr>
            </a:lvl1pPr>
          </a:lstStyle>
          <a:p>
            <a:r>
              <a:rPr lang="fr-FR"/>
              <a:t>Modifiez le style du titre</a:t>
            </a:r>
            <a:endParaRPr lang="fr-FR" dirty="0"/>
          </a:p>
        </p:txBody>
      </p:sp>
    </p:spTree>
    <p:extLst>
      <p:ext uri="{BB962C8B-B14F-4D97-AF65-F5344CB8AC3E}">
        <p14:creationId xmlns:p14="http://schemas.microsoft.com/office/powerpoint/2010/main" val="845994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el + contenu">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8ADFDDB7-8C7E-D45A-96B3-1A9EBD1B6760}"/>
              </a:ext>
            </a:extLst>
          </p:cNvPr>
          <p:cNvGrpSpPr/>
          <p:nvPr userDrawn="1"/>
        </p:nvGrpSpPr>
        <p:grpSpPr>
          <a:xfrm>
            <a:off x="206373" y="6296024"/>
            <a:ext cx="468000" cy="468000"/>
            <a:chOff x="206373" y="6296024"/>
            <a:chExt cx="468000" cy="468000"/>
          </a:xfrm>
        </p:grpSpPr>
        <p:sp>
          <p:nvSpPr>
            <p:cNvPr id="21" name="Rectangle 20">
              <a:extLst>
                <a:ext uri="{FF2B5EF4-FFF2-40B4-BE49-F238E27FC236}">
                  <a16:creationId xmlns:a16="http://schemas.microsoft.com/office/drawing/2014/main" id="{9EBA0BEC-B644-623E-6D5F-4028774EC28B}"/>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2" name="Logo CEA">
              <a:extLst>
                <a:ext uri="{FF2B5EF4-FFF2-40B4-BE49-F238E27FC236}">
                  <a16:creationId xmlns:a16="http://schemas.microsoft.com/office/drawing/2014/main" id="{41781B71-FA7E-3A77-138A-F8EC20861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13" name="Espace réservé pour une image  12">
            <a:extLst>
              <a:ext uri="{FF2B5EF4-FFF2-40B4-BE49-F238E27FC236}">
                <a16:creationId xmlns:a16="http://schemas.microsoft.com/office/drawing/2014/main" id="{BE852666-874F-A297-BDD1-598A6DD9D140}"/>
              </a:ext>
            </a:extLst>
          </p:cNvPr>
          <p:cNvSpPr>
            <a:spLocks noGrp="1"/>
          </p:cNvSpPr>
          <p:nvPr>
            <p:ph type="pic" sz="quarter" idx="13" hasCustomPrompt="1"/>
          </p:nvPr>
        </p:nvSpPr>
        <p:spPr>
          <a:xfrm flipH="1">
            <a:off x="0" y="0"/>
            <a:ext cx="5305156" cy="6858000"/>
          </a:xfrm>
          <a:custGeom>
            <a:avLst/>
            <a:gdLst>
              <a:gd name="connsiteX0" fmla="*/ 657398 w 5305156"/>
              <a:gd name="connsiteY0" fmla="*/ 6793932 h 6858000"/>
              <a:gd name="connsiteX1" fmla="*/ 585057 w 5305156"/>
              <a:gd name="connsiteY1" fmla="*/ 6857017 h 6858000"/>
              <a:gd name="connsiteX2" fmla="*/ 583930 w 5305156"/>
              <a:gd name="connsiteY2" fmla="*/ 6858000 h 6858000"/>
              <a:gd name="connsiteX3" fmla="*/ 732294 w 5305156"/>
              <a:gd name="connsiteY3" fmla="*/ 6858000 h 6858000"/>
              <a:gd name="connsiteX4" fmla="*/ 725614 w 5305156"/>
              <a:gd name="connsiteY4" fmla="*/ 6852286 h 6858000"/>
              <a:gd name="connsiteX5" fmla="*/ 657398 w 5305156"/>
              <a:gd name="connsiteY5" fmla="*/ 6793932 h 6858000"/>
              <a:gd name="connsiteX6" fmla="*/ 653184 w 5305156"/>
              <a:gd name="connsiteY6" fmla="*/ 6434348 h 6858000"/>
              <a:gd name="connsiteX7" fmla="*/ 330807 w 5305156"/>
              <a:gd name="connsiteY7" fmla="*/ 6715076 h 6858000"/>
              <a:gd name="connsiteX8" fmla="*/ 330807 w 5305156"/>
              <a:gd name="connsiteY8" fmla="*/ 6799592 h 6858000"/>
              <a:gd name="connsiteX9" fmla="*/ 330807 w 5305156"/>
              <a:gd name="connsiteY9" fmla="*/ 6858000 h 6858000"/>
              <a:gd name="connsiteX10" fmla="*/ 564153 w 5305156"/>
              <a:gd name="connsiteY10" fmla="*/ 6858000 h 6858000"/>
              <a:gd name="connsiteX11" fmla="*/ 568902 w 5305156"/>
              <a:gd name="connsiteY11" fmla="*/ 6853863 h 6858000"/>
              <a:gd name="connsiteX12" fmla="*/ 585057 w 5305156"/>
              <a:gd name="connsiteY12" fmla="*/ 6857017 h 6858000"/>
              <a:gd name="connsiteX13" fmla="*/ 569605 w 5305156"/>
              <a:gd name="connsiteY13" fmla="*/ 6853075 h 6858000"/>
              <a:gd name="connsiteX14" fmla="*/ 653184 w 5305156"/>
              <a:gd name="connsiteY14" fmla="*/ 6780527 h 6858000"/>
              <a:gd name="connsiteX15" fmla="*/ 653184 w 5305156"/>
              <a:gd name="connsiteY15" fmla="*/ 6434348 h 6858000"/>
              <a:gd name="connsiteX16" fmla="*/ 5047259 w 5305156"/>
              <a:gd name="connsiteY16" fmla="*/ 6343650 h 6858000"/>
              <a:gd name="connsiteX17" fmla="*/ 5047259 w 5305156"/>
              <a:gd name="connsiteY17" fmla="*/ 6707250 h 6858000"/>
              <a:gd name="connsiteX18" fmla="*/ 4683659 w 5305156"/>
              <a:gd name="connsiteY18" fmla="*/ 6707250 h 6858000"/>
              <a:gd name="connsiteX19" fmla="*/ 4683659 w 5305156"/>
              <a:gd name="connsiteY19" fmla="*/ 6343650 h 6858000"/>
              <a:gd name="connsiteX20" fmla="*/ 985394 w 5305156"/>
              <a:gd name="connsiteY20" fmla="*/ 5786939 h 6858000"/>
              <a:gd name="connsiteX21" fmla="*/ 777500 w 5305156"/>
              <a:gd name="connsiteY21" fmla="*/ 5968308 h 6858000"/>
              <a:gd name="connsiteX22" fmla="*/ 663017 w 5305156"/>
              <a:gd name="connsiteY22" fmla="*/ 6067667 h 6858000"/>
              <a:gd name="connsiteX23" fmla="*/ 663017 w 5305156"/>
              <a:gd name="connsiteY23" fmla="*/ 6413845 h 6858000"/>
              <a:gd name="connsiteX24" fmla="*/ 901815 w 5305156"/>
              <a:gd name="connsiteY24" fmla="*/ 6206454 h 6858000"/>
              <a:gd name="connsiteX25" fmla="*/ 985394 w 5305156"/>
              <a:gd name="connsiteY25" fmla="*/ 6133906 h 6858000"/>
              <a:gd name="connsiteX26" fmla="*/ 985394 w 5305156"/>
              <a:gd name="connsiteY26" fmla="*/ 5786939 h 6858000"/>
              <a:gd name="connsiteX27" fmla="*/ 1549380 w 5305156"/>
              <a:gd name="connsiteY27" fmla="*/ 5671020 h 6858000"/>
              <a:gd name="connsiteX28" fmla="*/ 1537440 w 5305156"/>
              <a:gd name="connsiteY28" fmla="*/ 5677328 h 6858000"/>
              <a:gd name="connsiteX29" fmla="*/ 1549380 w 5305156"/>
              <a:gd name="connsiteY29" fmla="*/ 5671020 h 6858000"/>
              <a:gd name="connsiteX30" fmla="*/ 1325331 w 5305156"/>
              <a:gd name="connsiteY30" fmla="*/ 5495959 h 6858000"/>
              <a:gd name="connsiteX31" fmla="*/ 1000847 w 5305156"/>
              <a:gd name="connsiteY31" fmla="*/ 5779053 h 6858000"/>
              <a:gd name="connsiteX32" fmla="*/ 1326033 w 5305156"/>
              <a:gd name="connsiteY32" fmla="*/ 6056627 h 6858000"/>
              <a:gd name="connsiteX33" fmla="*/ 1650518 w 5305156"/>
              <a:gd name="connsiteY33" fmla="*/ 5773533 h 6858000"/>
              <a:gd name="connsiteX34" fmla="*/ 1537440 w 5305156"/>
              <a:gd name="connsiteY34" fmla="*/ 5677328 h 6858000"/>
              <a:gd name="connsiteX35" fmla="*/ 1325331 w 5305156"/>
              <a:gd name="connsiteY35" fmla="*/ 5495959 h 6858000"/>
              <a:gd name="connsiteX36" fmla="*/ 320271 w 5305156"/>
              <a:gd name="connsiteY36" fmla="*/ 4847761 h 6858000"/>
              <a:gd name="connsiteX37" fmla="*/ 0 w 5305156"/>
              <a:gd name="connsiteY37" fmla="*/ 5126124 h 6858000"/>
              <a:gd name="connsiteX38" fmla="*/ 325188 w 5305156"/>
              <a:gd name="connsiteY38" fmla="*/ 5403697 h 6858000"/>
              <a:gd name="connsiteX39" fmla="*/ 433349 w 5305156"/>
              <a:gd name="connsiteY39" fmla="*/ 5309070 h 6858000"/>
              <a:gd name="connsiteX40" fmla="*/ 439670 w 5305156"/>
              <a:gd name="connsiteY40" fmla="*/ 5320898 h 6858000"/>
              <a:gd name="connsiteX41" fmla="*/ 330807 w 5305156"/>
              <a:gd name="connsiteY41" fmla="*/ 5415526 h 6858000"/>
              <a:gd name="connsiteX42" fmla="*/ 330807 w 5305156"/>
              <a:gd name="connsiteY42" fmla="*/ 5761705 h 6858000"/>
              <a:gd name="connsiteX43" fmla="*/ 563986 w 5305156"/>
              <a:gd name="connsiteY43" fmla="*/ 5559044 h 6858000"/>
              <a:gd name="connsiteX44" fmla="*/ 570307 w 5305156"/>
              <a:gd name="connsiteY44" fmla="*/ 5571661 h 6858000"/>
              <a:gd name="connsiteX45" fmla="*/ 332211 w 5305156"/>
              <a:gd name="connsiteY45" fmla="*/ 5779053 h 6858000"/>
              <a:gd name="connsiteX46" fmla="*/ 657398 w 5305156"/>
              <a:gd name="connsiteY46" fmla="*/ 6056627 h 6858000"/>
              <a:gd name="connsiteX47" fmla="*/ 771178 w 5305156"/>
              <a:gd name="connsiteY47" fmla="*/ 5957268 h 6858000"/>
              <a:gd name="connsiteX48" fmla="*/ 777500 w 5305156"/>
              <a:gd name="connsiteY48" fmla="*/ 5968308 h 6858000"/>
              <a:gd name="connsiteX49" fmla="*/ 771881 w 5305156"/>
              <a:gd name="connsiteY49" fmla="*/ 5956479 h 6858000"/>
              <a:gd name="connsiteX50" fmla="*/ 981883 w 5305156"/>
              <a:gd name="connsiteY50" fmla="*/ 5773533 h 6858000"/>
              <a:gd name="connsiteX51" fmla="*/ 656696 w 5305156"/>
              <a:gd name="connsiteY51" fmla="*/ 5495959 h 6858000"/>
              <a:gd name="connsiteX52" fmla="*/ 571010 w 5305156"/>
              <a:gd name="connsiteY52" fmla="*/ 5570873 h 6858000"/>
              <a:gd name="connsiteX53" fmla="*/ 563986 w 5305156"/>
              <a:gd name="connsiteY53" fmla="*/ 5558256 h 6858000"/>
              <a:gd name="connsiteX54" fmla="*/ 653184 w 5305156"/>
              <a:gd name="connsiteY54" fmla="*/ 5480976 h 6858000"/>
              <a:gd name="connsiteX55" fmla="*/ 653184 w 5305156"/>
              <a:gd name="connsiteY55" fmla="*/ 5134798 h 6858000"/>
              <a:gd name="connsiteX56" fmla="*/ 439670 w 5305156"/>
              <a:gd name="connsiteY56" fmla="*/ 5320110 h 6858000"/>
              <a:gd name="connsiteX57" fmla="*/ 434052 w 5305156"/>
              <a:gd name="connsiteY57" fmla="*/ 5309070 h 6858000"/>
              <a:gd name="connsiteX58" fmla="*/ 645458 w 5305156"/>
              <a:gd name="connsiteY58" fmla="*/ 5125335 h 6858000"/>
              <a:gd name="connsiteX59" fmla="*/ 320271 w 5305156"/>
              <a:gd name="connsiteY59" fmla="*/ 4847761 h 6858000"/>
              <a:gd name="connsiteX60" fmla="*/ 985394 w 5305156"/>
              <a:gd name="connsiteY60" fmla="*/ 4487388 h 6858000"/>
              <a:gd name="connsiteX61" fmla="*/ 763453 w 5305156"/>
              <a:gd name="connsiteY61" fmla="*/ 4680586 h 6858000"/>
              <a:gd name="connsiteX62" fmla="*/ 756430 w 5305156"/>
              <a:gd name="connsiteY62" fmla="*/ 4670335 h 6858000"/>
              <a:gd name="connsiteX63" fmla="*/ 762750 w 5305156"/>
              <a:gd name="connsiteY63" fmla="*/ 4680586 h 6858000"/>
              <a:gd name="connsiteX64" fmla="*/ 663017 w 5305156"/>
              <a:gd name="connsiteY64" fmla="*/ 4768116 h 6858000"/>
              <a:gd name="connsiteX65" fmla="*/ 663017 w 5305156"/>
              <a:gd name="connsiteY65" fmla="*/ 5114295 h 6858000"/>
              <a:gd name="connsiteX66" fmla="*/ 906029 w 5305156"/>
              <a:gd name="connsiteY66" fmla="*/ 4902960 h 6858000"/>
              <a:gd name="connsiteX67" fmla="*/ 913053 w 5305156"/>
              <a:gd name="connsiteY67" fmla="*/ 4913212 h 6858000"/>
              <a:gd name="connsiteX68" fmla="*/ 906732 w 5305156"/>
              <a:gd name="connsiteY68" fmla="*/ 4902172 h 6858000"/>
              <a:gd name="connsiteX69" fmla="*/ 985394 w 5305156"/>
              <a:gd name="connsiteY69" fmla="*/ 4833567 h 6858000"/>
              <a:gd name="connsiteX70" fmla="*/ 985394 w 5305156"/>
              <a:gd name="connsiteY70" fmla="*/ 4487388 h 6858000"/>
              <a:gd name="connsiteX71" fmla="*/ 656696 w 5305156"/>
              <a:gd name="connsiteY71" fmla="*/ 4196409 h 6858000"/>
              <a:gd name="connsiteX72" fmla="*/ 332211 w 5305156"/>
              <a:gd name="connsiteY72" fmla="*/ 4478714 h 6858000"/>
              <a:gd name="connsiteX73" fmla="*/ 657398 w 5305156"/>
              <a:gd name="connsiteY73" fmla="*/ 4756288 h 6858000"/>
              <a:gd name="connsiteX74" fmla="*/ 756430 w 5305156"/>
              <a:gd name="connsiteY74" fmla="*/ 4670335 h 6858000"/>
              <a:gd name="connsiteX75" fmla="*/ 981883 w 5305156"/>
              <a:gd name="connsiteY75" fmla="*/ 4473983 h 6858000"/>
              <a:gd name="connsiteX76" fmla="*/ 656696 w 5305156"/>
              <a:gd name="connsiteY76" fmla="*/ 4196409 h 6858000"/>
              <a:gd name="connsiteX77" fmla="*/ 993120 w 5305156"/>
              <a:gd name="connsiteY77" fmla="*/ 3544268 h 6858000"/>
              <a:gd name="connsiteX78" fmla="*/ 668636 w 5305156"/>
              <a:gd name="connsiteY78" fmla="*/ 3826573 h 6858000"/>
              <a:gd name="connsiteX79" fmla="*/ 993823 w 5305156"/>
              <a:gd name="connsiteY79" fmla="*/ 4104935 h 6858000"/>
              <a:gd name="connsiteX80" fmla="*/ 1318308 w 5305156"/>
              <a:gd name="connsiteY80" fmla="*/ 3821842 h 6858000"/>
              <a:gd name="connsiteX81" fmla="*/ 1002251 w 5305156"/>
              <a:gd name="connsiteY81" fmla="*/ 3552154 h 6858000"/>
              <a:gd name="connsiteX82" fmla="*/ 993120 w 5305156"/>
              <a:gd name="connsiteY82" fmla="*/ 3544268 h 6858000"/>
              <a:gd name="connsiteX83" fmla="*/ 1318308 w 5305156"/>
              <a:gd name="connsiteY83" fmla="*/ 2538851 h 6858000"/>
              <a:gd name="connsiteX84" fmla="*/ 1110412 w 5305156"/>
              <a:gd name="connsiteY84" fmla="*/ 2719432 h 6858000"/>
              <a:gd name="connsiteX85" fmla="*/ 1104092 w 5305156"/>
              <a:gd name="connsiteY85" fmla="*/ 2708392 h 6858000"/>
              <a:gd name="connsiteX86" fmla="*/ 1109710 w 5305156"/>
              <a:gd name="connsiteY86" fmla="*/ 2720221 h 6858000"/>
              <a:gd name="connsiteX87" fmla="*/ 995930 w 5305156"/>
              <a:gd name="connsiteY87" fmla="*/ 2819579 h 6858000"/>
              <a:gd name="connsiteX88" fmla="*/ 995930 w 5305156"/>
              <a:gd name="connsiteY88" fmla="*/ 3165758 h 6858000"/>
              <a:gd name="connsiteX89" fmla="*/ 1234025 w 5305156"/>
              <a:gd name="connsiteY89" fmla="*/ 2958366 h 6858000"/>
              <a:gd name="connsiteX90" fmla="*/ 1240347 w 5305156"/>
              <a:gd name="connsiteY90" fmla="*/ 2969406 h 6858000"/>
              <a:gd name="connsiteX91" fmla="*/ 1234728 w 5305156"/>
              <a:gd name="connsiteY91" fmla="*/ 2957578 h 6858000"/>
              <a:gd name="connsiteX92" fmla="*/ 1318308 w 5305156"/>
              <a:gd name="connsiteY92" fmla="*/ 2885030 h 6858000"/>
              <a:gd name="connsiteX93" fmla="*/ 1318308 w 5305156"/>
              <a:gd name="connsiteY93" fmla="*/ 2538851 h 6858000"/>
              <a:gd name="connsiteX94" fmla="*/ 652482 w 5305156"/>
              <a:gd name="connsiteY94" fmla="*/ 1598885 h 6858000"/>
              <a:gd name="connsiteX95" fmla="*/ 332211 w 5305156"/>
              <a:gd name="connsiteY95" fmla="*/ 1878036 h 6858000"/>
              <a:gd name="connsiteX96" fmla="*/ 657398 w 5305156"/>
              <a:gd name="connsiteY96" fmla="*/ 2155610 h 6858000"/>
              <a:gd name="connsiteX97" fmla="*/ 766262 w 5305156"/>
              <a:gd name="connsiteY97" fmla="*/ 2060983 h 6858000"/>
              <a:gd name="connsiteX98" fmla="*/ 771881 w 5305156"/>
              <a:gd name="connsiteY98" fmla="*/ 2072022 h 6858000"/>
              <a:gd name="connsiteX99" fmla="*/ 663017 w 5305156"/>
              <a:gd name="connsiteY99" fmla="*/ 2166650 h 6858000"/>
              <a:gd name="connsiteX100" fmla="*/ 663017 w 5305156"/>
              <a:gd name="connsiteY100" fmla="*/ 2513617 h 6858000"/>
              <a:gd name="connsiteX101" fmla="*/ 896196 w 5305156"/>
              <a:gd name="connsiteY101" fmla="*/ 2310168 h 6858000"/>
              <a:gd name="connsiteX102" fmla="*/ 902517 w 5305156"/>
              <a:gd name="connsiteY102" fmla="*/ 2322785 h 6858000"/>
              <a:gd name="connsiteX103" fmla="*/ 665124 w 5305156"/>
              <a:gd name="connsiteY103" fmla="*/ 2530177 h 6858000"/>
              <a:gd name="connsiteX104" fmla="*/ 990311 w 5305156"/>
              <a:gd name="connsiteY104" fmla="*/ 2807751 h 6858000"/>
              <a:gd name="connsiteX105" fmla="*/ 1104092 w 5305156"/>
              <a:gd name="connsiteY105" fmla="*/ 2708392 h 6858000"/>
              <a:gd name="connsiteX106" fmla="*/ 1314093 w 5305156"/>
              <a:gd name="connsiteY106" fmla="*/ 2525446 h 6858000"/>
              <a:gd name="connsiteX107" fmla="*/ 988907 w 5305156"/>
              <a:gd name="connsiteY107" fmla="*/ 2247872 h 6858000"/>
              <a:gd name="connsiteX108" fmla="*/ 903220 w 5305156"/>
              <a:gd name="connsiteY108" fmla="*/ 2322785 h 6858000"/>
              <a:gd name="connsiteX109" fmla="*/ 896899 w 5305156"/>
              <a:gd name="connsiteY109" fmla="*/ 2310168 h 6858000"/>
              <a:gd name="connsiteX110" fmla="*/ 985394 w 5305156"/>
              <a:gd name="connsiteY110" fmla="*/ 2232889 h 6858000"/>
              <a:gd name="connsiteX111" fmla="*/ 985394 w 5305156"/>
              <a:gd name="connsiteY111" fmla="*/ 1885922 h 6858000"/>
              <a:gd name="connsiteX112" fmla="*/ 772583 w 5305156"/>
              <a:gd name="connsiteY112" fmla="*/ 2072022 h 6858000"/>
              <a:gd name="connsiteX113" fmla="*/ 766262 w 5305156"/>
              <a:gd name="connsiteY113" fmla="*/ 2060194 h 6858000"/>
              <a:gd name="connsiteX114" fmla="*/ 977669 w 5305156"/>
              <a:gd name="connsiteY114" fmla="*/ 1876459 h 6858000"/>
              <a:gd name="connsiteX115" fmla="*/ 652482 w 5305156"/>
              <a:gd name="connsiteY115" fmla="*/ 1598885 h 6858000"/>
              <a:gd name="connsiteX116" fmla="*/ 1318308 w 5305156"/>
              <a:gd name="connsiteY116" fmla="*/ 1238512 h 6858000"/>
              <a:gd name="connsiteX117" fmla="*/ 1095663 w 5305156"/>
              <a:gd name="connsiteY117" fmla="*/ 1432499 h 6858000"/>
              <a:gd name="connsiteX118" fmla="*/ 995930 w 5305156"/>
              <a:gd name="connsiteY118" fmla="*/ 1519240 h 6858000"/>
              <a:gd name="connsiteX119" fmla="*/ 995930 w 5305156"/>
              <a:gd name="connsiteY119" fmla="*/ 1865419 h 6858000"/>
              <a:gd name="connsiteX120" fmla="*/ 1238240 w 5305156"/>
              <a:gd name="connsiteY120" fmla="*/ 1654085 h 6858000"/>
              <a:gd name="connsiteX121" fmla="*/ 1245264 w 5305156"/>
              <a:gd name="connsiteY121" fmla="*/ 1665124 h 6858000"/>
              <a:gd name="connsiteX122" fmla="*/ 1000847 w 5305156"/>
              <a:gd name="connsiteY122" fmla="*/ 1878036 h 6858000"/>
              <a:gd name="connsiteX123" fmla="*/ 1326033 w 5305156"/>
              <a:gd name="connsiteY123" fmla="*/ 2155610 h 6858000"/>
              <a:gd name="connsiteX124" fmla="*/ 1477038 w 5305156"/>
              <a:gd name="connsiteY124" fmla="*/ 2023920 h 6858000"/>
              <a:gd name="connsiteX125" fmla="*/ 1646304 w 5305156"/>
              <a:gd name="connsiteY125" fmla="*/ 1876459 h 6858000"/>
              <a:gd name="connsiteX126" fmla="*/ 1321116 w 5305156"/>
              <a:gd name="connsiteY126" fmla="*/ 1598885 h 6858000"/>
              <a:gd name="connsiteX127" fmla="*/ 1245965 w 5305156"/>
              <a:gd name="connsiteY127" fmla="*/ 1664336 h 6858000"/>
              <a:gd name="connsiteX128" fmla="*/ 1238942 w 5305156"/>
              <a:gd name="connsiteY128" fmla="*/ 1654085 h 6858000"/>
              <a:gd name="connsiteX129" fmla="*/ 1318308 w 5305156"/>
              <a:gd name="connsiteY129" fmla="*/ 1585480 h 6858000"/>
              <a:gd name="connsiteX130" fmla="*/ 1318308 w 5305156"/>
              <a:gd name="connsiteY130" fmla="*/ 1238512 h 6858000"/>
              <a:gd name="connsiteX131" fmla="*/ 988907 w 5305156"/>
              <a:gd name="connsiteY131" fmla="*/ 947533 h 6858000"/>
              <a:gd name="connsiteX132" fmla="*/ 665124 w 5305156"/>
              <a:gd name="connsiteY132" fmla="*/ 1230627 h 6858000"/>
              <a:gd name="connsiteX133" fmla="*/ 990311 w 5305156"/>
              <a:gd name="connsiteY133" fmla="*/ 1508201 h 6858000"/>
              <a:gd name="connsiteX134" fmla="*/ 1088639 w 5305156"/>
              <a:gd name="connsiteY134" fmla="*/ 1422247 h 6858000"/>
              <a:gd name="connsiteX135" fmla="*/ 1095663 w 5305156"/>
              <a:gd name="connsiteY135" fmla="*/ 1432499 h 6858000"/>
              <a:gd name="connsiteX136" fmla="*/ 1089342 w 5305156"/>
              <a:gd name="connsiteY136" fmla="*/ 1421459 h 6858000"/>
              <a:gd name="connsiteX137" fmla="*/ 1314093 w 5305156"/>
              <a:gd name="connsiteY137" fmla="*/ 1225107 h 6858000"/>
              <a:gd name="connsiteX138" fmla="*/ 988907 w 5305156"/>
              <a:gd name="connsiteY138" fmla="*/ 947533 h 6858000"/>
              <a:gd name="connsiteX139" fmla="*/ 1325331 w 5305156"/>
              <a:gd name="connsiteY139" fmla="*/ 296181 h 6858000"/>
              <a:gd name="connsiteX140" fmla="*/ 1000847 w 5305156"/>
              <a:gd name="connsiteY140" fmla="*/ 578486 h 6858000"/>
              <a:gd name="connsiteX141" fmla="*/ 1326033 w 5305156"/>
              <a:gd name="connsiteY141" fmla="*/ 856060 h 6858000"/>
              <a:gd name="connsiteX142" fmla="*/ 1650518 w 5305156"/>
              <a:gd name="connsiteY142" fmla="*/ 573754 h 6858000"/>
              <a:gd name="connsiteX143" fmla="*/ 1334462 w 5305156"/>
              <a:gd name="connsiteY143" fmla="*/ 304066 h 6858000"/>
              <a:gd name="connsiteX144" fmla="*/ 1325331 w 5305156"/>
              <a:gd name="connsiteY144" fmla="*/ 296181 h 6858000"/>
              <a:gd name="connsiteX145" fmla="*/ 1226725 w 5305156"/>
              <a:gd name="connsiteY145" fmla="*/ 0 h 6858000"/>
              <a:gd name="connsiteX146" fmla="*/ 748180 w 5305156"/>
              <a:gd name="connsiteY146" fmla="*/ 0 h 6858000"/>
              <a:gd name="connsiteX147" fmla="*/ 763540 w 5305156"/>
              <a:gd name="connsiteY147" fmla="*/ 13087 h 6858000"/>
              <a:gd name="connsiteX148" fmla="*/ 990311 w 5305156"/>
              <a:gd name="connsiteY148" fmla="*/ 206284 h 6858000"/>
              <a:gd name="connsiteX149" fmla="*/ 1159227 w 5305156"/>
              <a:gd name="connsiteY149" fmla="*/ 58896 h 6858000"/>
              <a:gd name="connsiteX150" fmla="*/ 1318308 w 5305156"/>
              <a:gd name="connsiteY150" fmla="*/ 0 h 6858000"/>
              <a:gd name="connsiteX151" fmla="*/ 1245701 w 5305156"/>
              <a:gd name="connsiteY151" fmla="*/ 0 h 6858000"/>
              <a:gd name="connsiteX152" fmla="*/ 1228232 w 5305156"/>
              <a:gd name="connsiteY152" fmla="*/ 15255 h 6858000"/>
              <a:gd name="connsiteX153" fmla="*/ 995930 w 5305156"/>
              <a:gd name="connsiteY153" fmla="*/ 218113 h 6858000"/>
              <a:gd name="connsiteX154" fmla="*/ 995930 w 5305156"/>
              <a:gd name="connsiteY154" fmla="*/ 564292 h 6858000"/>
              <a:gd name="connsiteX155" fmla="*/ 1318308 w 5305156"/>
              <a:gd name="connsiteY155" fmla="*/ 283564 h 6858000"/>
              <a:gd name="connsiteX156" fmla="*/ 1318308 w 5305156"/>
              <a:gd name="connsiteY156" fmla="*/ 84404 h 6858000"/>
              <a:gd name="connsiteX157" fmla="*/ 5305156 w 5305156"/>
              <a:gd name="connsiteY157" fmla="*/ 0 h 6858000"/>
              <a:gd name="connsiteX158" fmla="*/ 1329545 w 5305156"/>
              <a:gd name="connsiteY158" fmla="*/ 0 h 6858000"/>
              <a:gd name="connsiteX159" fmla="*/ 1329545 w 5305156"/>
              <a:gd name="connsiteY159" fmla="*/ 1953 h 6858000"/>
              <a:gd name="connsiteX160" fmla="*/ 1329545 w 5305156"/>
              <a:gd name="connsiteY160" fmla="*/ 283564 h 6858000"/>
              <a:gd name="connsiteX161" fmla="*/ 1343592 w 5305156"/>
              <a:gd name="connsiteY161" fmla="*/ 295392 h 6858000"/>
              <a:gd name="connsiteX162" fmla="*/ 1334462 w 5305156"/>
              <a:gd name="connsiteY162" fmla="*/ 304066 h 6858000"/>
              <a:gd name="connsiteX163" fmla="*/ 1344294 w 5305156"/>
              <a:gd name="connsiteY163" fmla="*/ 295392 h 6858000"/>
              <a:gd name="connsiteX164" fmla="*/ 1665970 w 5305156"/>
              <a:gd name="connsiteY164" fmla="*/ 570600 h 6858000"/>
              <a:gd name="connsiteX165" fmla="*/ 1665970 w 5305156"/>
              <a:gd name="connsiteY165" fmla="*/ 589526 h 6858000"/>
              <a:gd name="connsiteX166" fmla="*/ 1654030 w 5305156"/>
              <a:gd name="connsiteY166" fmla="*/ 599777 h 6858000"/>
              <a:gd name="connsiteX167" fmla="*/ 1654030 w 5305156"/>
              <a:gd name="connsiteY167" fmla="*/ 587160 h 6858000"/>
              <a:gd name="connsiteX168" fmla="*/ 1332355 w 5305156"/>
              <a:gd name="connsiteY168" fmla="*/ 867888 h 6858000"/>
              <a:gd name="connsiteX169" fmla="*/ 1332355 w 5305156"/>
              <a:gd name="connsiteY169" fmla="*/ 1214067 h 6858000"/>
              <a:gd name="connsiteX170" fmla="*/ 1654030 w 5305156"/>
              <a:gd name="connsiteY170" fmla="*/ 933339 h 6858000"/>
              <a:gd name="connsiteX171" fmla="*/ 1654030 w 5305156"/>
              <a:gd name="connsiteY171" fmla="*/ 600566 h 6858000"/>
              <a:gd name="connsiteX172" fmla="*/ 1665970 w 5305156"/>
              <a:gd name="connsiteY172" fmla="*/ 590314 h 6858000"/>
              <a:gd name="connsiteX173" fmla="*/ 1665970 w 5305156"/>
              <a:gd name="connsiteY173" fmla="*/ 938859 h 6858000"/>
              <a:gd name="connsiteX174" fmla="*/ 1998180 w 5305156"/>
              <a:gd name="connsiteY174" fmla="*/ 1221952 h 6858000"/>
              <a:gd name="connsiteX175" fmla="*/ 1998180 w 5305156"/>
              <a:gd name="connsiteY175" fmla="*/ 1591788 h 6858000"/>
              <a:gd name="connsiteX176" fmla="*/ 1680718 w 5305156"/>
              <a:gd name="connsiteY176" fmla="*/ 1867785 h 6858000"/>
              <a:gd name="connsiteX177" fmla="*/ 1680718 w 5305156"/>
              <a:gd name="connsiteY177" fmla="*/ 1851225 h 6858000"/>
              <a:gd name="connsiteX178" fmla="*/ 1986942 w 5305156"/>
              <a:gd name="connsiteY178" fmla="*/ 1585480 h 6858000"/>
              <a:gd name="connsiteX179" fmla="*/ 1986942 w 5305156"/>
              <a:gd name="connsiteY179" fmla="*/ 1238512 h 6858000"/>
              <a:gd name="connsiteX180" fmla="*/ 1680718 w 5305156"/>
              <a:gd name="connsiteY180" fmla="*/ 1505046 h 6858000"/>
              <a:gd name="connsiteX181" fmla="*/ 1680718 w 5305156"/>
              <a:gd name="connsiteY181" fmla="*/ 1488487 h 6858000"/>
              <a:gd name="connsiteX182" fmla="*/ 1982728 w 5305156"/>
              <a:gd name="connsiteY182" fmla="*/ 1225107 h 6858000"/>
              <a:gd name="connsiteX183" fmla="*/ 1657541 w 5305156"/>
              <a:gd name="connsiteY183" fmla="*/ 947533 h 6858000"/>
              <a:gd name="connsiteX184" fmla="*/ 1333056 w 5305156"/>
              <a:gd name="connsiteY184" fmla="*/ 1230627 h 6858000"/>
              <a:gd name="connsiteX185" fmla="*/ 1658244 w 5305156"/>
              <a:gd name="connsiteY185" fmla="*/ 1508201 h 6858000"/>
              <a:gd name="connsiteX186" fmla="*/ 1680017 w 5305156"/>
              <a:gd name="connsiteY186" fmla="*/ 1489275 h 6858000"/>
              <a:gd name="connsiteX187" fmla="*/ 1680017 w 5305156"/>
              <a:gd name="connsiteY187" fmla="*/ 1505835 h 6858000"/>
              <a:gd name="connsiteX188" fmla="*/ 1664565 w 5305156"/>
              <a:gd name="connsiteY188" fmla="*/ 1519240 h 6858000"/>
              <a:gd name="connsiteX189" fmla="*/ 1664565 w 5305156"/>
              <a:gd name="connsiteY189" fmla="*/ 1865419 h 6858000"/>
              <a:gd name="connsiteX190" fmla="*/ 1680017 w 5305156"/>
              <a:gd name="connsiteY190" fmla="*/ 1852014 h 6858000"/>
              <a:gd name="connsiteX191" fmla="*/ 1680017 w 5305156"/>
              <a:gd name="connsiteY191" fmla="*/ 1868573 h 6858000"/>
              <a:gd name="connsiteX192" fmla="*/ 1665970 w 5305156"/>
              <a:gd name="connsiteY192" fmla="*/ 1881190 h 6858000"/>
              <a:gd name="connsiteX193" fmla="*/ 1665970 w 5305156"/>
              <a:gd name="connsiteY193" fmla="*/ 2058617 h 6858000"/>
              <a:gd name="connsiteX194" fmla="*/ 1654030 w 5305156"/>
              <a:gd name="connsiteY194" fmla="*/ 2060194 h 6858000"/>
              <a:gd name="connsiteX195" fmla="*/ 1654030 w 5305156"/>
              <a:gd name="connsiteY195" fmla="*/ 1885922 h 6858000"/>
              <a:gd name="connsiteX196" fmla="*/ 1484061 w 5305156"/>
              <a:gd name="connsiteY196" fmla="*/ 2034172 h 6858000"/>
              <a:gd name="connsiteX197" fmla="*/ 1477038 w 5305156"/>
              <a:gd name="connsiteY197" fmla="*/ 2023920 h 6858000"/>
              <a:gd name="connsiteX198" fmla="*/ 1484061 w 5305156"/>
              <a:gd name="connsiteY198" fmla="*/ 2034960 h 6858000"/>
              <a:gd name="connsiteX199" fmla="*/ 1332355 w 5305156"/>
              <a:gd name="connsiteY199" fmla="*/ 2166650 h 6858000"/>
              <a:gd name="connsiteX200" fmla="*/ 1332355 w 5305156"/>
              <a:gd name="connsiteY200" fmla="*/ 2513617 h 6858000"/>
              <a:gd name="connsiteX201" fmla="*/ 1654030 w 5305156"/>
              <a:gd name="connsiteY201" fmla="*/ 2232889 h 6858000"/>
              <a:gd name="connsiteX202" fmla="*/ 1654030 w 5305156"/>
              <a:gd name="connsiteY202" fmla="*/ 2060983 h 6858000"/>
              <a:gd name="connsiteX203" fmla="*/ 1665970 w 5305156"/>
              <a:gd name="connsiteY203" fmla="*/ 2059405 h 6858000"/>
              <a:gd name="connsiteX204" fmla="*/ 1665970 w 5305156"/>
              <a:gd name="connsiteY204" fmla="*/ 2238409 h 6858000"/>
              <a:gd name="connsiteX205" fmla="*/ 1881590 w 5305156"/>
              <a:gd name="connsiteY205" fmla="*/ 2422144 h 6858000"/>
              <a:gd name="connsiteX206" fmla="*/ 1869650 w 5305156"/>
              <a:gd name="connsiteY206" fmla="*/ 2428452 h 6858000"/>
              <a:gd name="connsiteX207" fmla="*/ 1657541 w 5305156"/>
              <a:gd name="connsiteY207" fmla="*/ 2247872 h 6858000"/>
              <a:gd name="connsiteX208" fmla="*/ 1333056 w 5305156"/>
              <a:gd name="connsiteY208" fmla="*/ 2530177 h 6858000"/>
              <a:gd name="connsiteX209" fmla="*/ 1658244 w 5305156"/>
              <a:gd name="connsiteY209" fmla="*/ 2807751 h 6858000"/>
              <a:gd name="connsiteX210" fmla="*/ 1982728 w 5305156"/>
              <a:gd name="connsiteY210" fmla="*/ 2525446 h 6858000"/>
              <a:gd name="connsiteX211" fmla="*/ 1870353 w 5305156"/>
              <a:gd name="connsiteY211" fmla="*/ 2429241 h 6858000"/>
              <a:gd name="connsiteX212" fmla="*/ 1882293 w 5305156"/>
              <a:gd name="connsiteY212" fmla="*/ 2422933 h 6858000"/>
              <a:gd name="connsiteX213" fmla="*/ 1998180 w 5305156"/>
              <a:gd name="connsiteY213" fmla="*/ 2522291 h 6858000"/>
              <a:gd name="connsiteX214" fmla="*/ 1998180 w 5305156"/>
              <a:gd name="connsiteY214" fmla="*/ 2773054 h 6858000"/>
              <a:gd name="connsiteX215" fmla="*/ 1986942 w 5305156"/>
              <a:gd name="connsiteY215" fmla="*/ 2778574 h 6858000"/>
              <a:gd name="connsiteX216" fmla="*/ 1986942 w 5305156"/>
              <a:gd name="connsiteY216" fmla="*/ 2538851 h 6858000"/>
              <a:gd name="connsiteX217" fmla="*/ 1664565 w 5305156"/>
              <a:gd name="connsiteY217" fmla="*/ 2819579 h 6858000"/>
              <a:gd name="connsiteX218" fmla="*/ 1664565 w 5305156"/>
              <a:gd name="connsiteY218" fmla="*/ 3165758 h 6858000"/>
              <a:gd name="connsiteX219" fmla="*/ 1986942 w 5305156"/>
              <a:gd name="connsiteY219" fmla="*/ 2885030 h 6858000"/>
              <a:gd name="connsiteX220" fmla="*/ 1986942 w 5305156"/>
              <a:gd name="connsiteY220" fmla="*/ 2779363 h 6858000"/>
              <a:gd name="connsiteX221" fmla="*/ 1998180 w 5305156"/>
              <a:gd name="connsiteY221" fmla="*/ 2773843 h 6858000"/>
              <a:gd name="connsiteX222" fmla="*/ 1998180 w 5305156"/>
              <a:gd name="connsiteY222" fmla="*/ 2891339 h 6858000"/>
              <a:gd name="connsiteX223" fmla="*/ 1658946 w 5305156"/>
              <a:gd name="connsiteY223" fmla="*/ 3187049 h 6858000"/>
              <a:gd name="connsiteX224" fmla="*/ 1321116 w 5305156"/>
              <a:gd name="connsiteY224" fmla="*/ 2899224 h 6858000"/>
              <a:gd name="connsiteX225" fmla="*/ 1240347 w 5305156"/>
              <a:gd name="connsiteY225" fmla="*/ 2969406 h 6858000"/>
              <a:gd name="connsiteX226" fmla="*/ 997334 w 5305156"/>
              <a:gd name="connsiteY226" fmla="*/ 3180741 h 6858000"/>
              <a:gd name="connsiteX227" fmla="*/ 997334 w 5305156"/>
              <a:gd name="connsiteY227" fmla="*/ 3519034 h 6858000"/>
              <a:gd name="connsiteX228" fmla="*/ 985394 w 5305156"/>
              <a:gd name="connsiteY228" fmla="*/ 3519034 h 6858000"/>
              <a:gd name="connsiteX229" fmla="*/ 985394 w 5305156"/>
              <a:gd name="connsiteY229" fmla="*/ 3500109 h 6858000"/>
              <a:gd name="connsiteX230" fmla="*/ 985394 w 5305156"/>
              <a:gd name="connsiteY230" fmla="*/ 3186261 h 6858000"/>
              <a:gd name="connsiteX231" fmla="*/ 663017 w 5305156"/>
              <a:gd name="connsiteY231" fmla="*/ 3466989 h 6858000"/>
              <a:gd name="connsiteX232" fmla="*/ 663017 w 5305156"/>
              <a:gd name="connsiteY232" fmla="*/ 3495377 h 6858000"/>
              <a:gd name="connsiteX233" fmla="*/ 663017 w 5305156"/>
              <a:gd name="connsiteY233" fmla="*/ 3812379 h 6858000"/>
              <a:gd name="connsiteX234" fmla="*/ 985394 w 5305156"/>
              <a:gd name="connsiteY234" fmla="*/ 3532439 h 6858000"/>
              <a:gd name="connsiteX235" fmla="*/ 985394 w 5305156"/>
              <a:gd name="connsiteY235" fmla="*/ 3519822 h 6858000"/>
              <a:gd name="connsiteX236" fmla="*/ 997334 w 5305156"/>
              <a:gd name="connsiteY236" fmla="*/ 3519822 h 6858000"/>
              <a:gd name="connsiteX237" fmla="*/ 997334 w 5305156"/>
              <a:gd name="connsiteY237" fmla="*/ 3531651 h 6858000"/>
              <a:gd name="connsiteX238" fmla="*/ 1011381 w 5305156"/>
              <a:gd name="connsiteY238" fmla="*/ 3543479 h 6858000"/>
              <a:gd name="connsiteX239" fmla="*/ 1002251 w 5305156"/>
              <a:gd name="connsiteY239" fmla="*/ 3552154 h 6858000"/>
              <a:gd name="connsiteX240" fmla="*/ 1012084 w 5305156"/>
              <a:gd name="connsiteY240" fmla="*/ 3544268 h 6858000"/>
              <a:gd name="connsiteX241" fmla="*/ 1333759 w 5305156"/>
              <a:gd name="connsiteY241" fmla="*/ 3818688 h 6858000"/>
              <a:gd name="connsiteX242" fmla="*/ 1333759 w 5305156"/>
              <a:gd name="connsiteY242" fmla="*/ 3838402 h 6858000"/>
              <a:gd name="connsiteX243" fmla="*/ 1321819 w 5305156"/>
              <a:gd name="connsiteY243" fmla="*/ 3848653 h 6858000"/>
              <a:gd name="connsiteX244" fmla="*/ 1321819 w 5305156"/>
              <a:gd name="connsiteY244" fmla="*/ 3835248 h 6858000"/>
              <a:gd name="connsiteX245" fmla="*/ 999441 w 5305156"/>
              <a:gd name="connsiteY245" fmla="*/ 4115975 h 6858000"/>
              <a:gd name="connsiteX246" fmla="*/ 999441 w 5305156"/>
              <a:gd name="connsiteY246" fmla="*/ 4462154 h 6858000"/>
              <a:gd name="connsiteX247" fmla="*/ 1321819 w 5305156"/>
              <a:gd name="connsiteY247" fmla="*/ 4182215 h 6858000"/>
              <a:gd name="connsiteX248" fmla="*/ 1321819 w 5305156"/>
              <a:gd name="connsiteY248" fmla="*/ 3849441 h 6858000"/>
              <a:gd name="connsiteX249" fmla="*/ 1333759 w 5305156"/>
              <a:gd name="connsiteY249" fmla="*/ 3839190 h 6858000"/>
              <a:gd name="connsiteX250" fmla="*/ 1333759 w 5305156"/>
              <a:gd name="connsiteY250" fmla="*/ 4186946 h 6858000"/>
              <a:gd name="connsiteX251" fmla="*/ 1665970 w 5305156"/>
              <a:gd name="connsiteY251" fmla="*/ 4470828 h 6858000"/>
              <a:gd name="connsiteX252" fmla="*/ 1665970 w 5305156"/>
              <a:gd name="connsiteY252" fmla="*/ 4839875 h 6858000"/>
              <a:gd name="connsiteX253" fmla="*/ 1348509 w 5305156"/>
              <a:gd name="connsiteY253" fmla="*/ 5116661 h 6858000"/>
              <a:gd name="connsiteX254" fmla="*/ 1348509 w 5305156"/>
              <a:gd name="connsiteY254" fmla="*/ 5100101 h 6858000"/>
              <a:gd name="connsiteX255" fmla="*/ 1654030 w 5305156"/>
              <a:gd name="connsiteY255" fmla="*/ 4833567 h 6858000"/>
              <a:gd name="connsiteX256" fmla="*/ 1654030 w 5305156"/>
              <a:gd name="connsiteY256" fmla="*/ 4487388 h 6858000"/>
              <a:gd name="connsiteX257" fmla="*/ 1348509 w 5305156"/>
              <a:gd name="connsiteY257" fmla="*/ 4753134 h 6858000"/>
              <a:gd name="connsiteX258" fmla="*/ 1348509 w 5305156"/>
              <a:gd name="connsiteY258" fmla="*/ 4737362 h 6858000"/>
              <a:gd name="connsiteX259" fmla="*/ 1650518 w 5305156"/>
              <a:gd name="connsiteY259" fmla="*/ 4473983 h 6858000"/>
              <a:gd name="connsiteX260" fmla="*/ 1325331 w 5305156"/>
              <a:gd name="connsiteY260" fmla="*/ 4196409 h 6858000"/>
              <a:gd name="connsiteX261" fmla="*/ 1000847 w 5305156"/>
              <a:gd name="connsiteY261" fmla="*/ 4478714 h 6858000"/>
              <a:gd name="connsiteX262" fmla="*/ 1326033 w 5305156"/>
              <a:gd name="connsiteY262" fmla="*/ 4756288 h 6858000"/>
              <a:gd name="connsiteX263" fmla="*/ 1347806 w 5305156"/>
              <a:gd name="connsiteY263" fmla="*/ 4737362 h 6858000"/>
              <a:gd name="connsiteX264" fmla="*/ 1347806 w 5305156"/>
              <a:gd name="connsiteY264" fmla="*/ 4753922 h 6858000"/>
              <a:gd name="connsiteX265" fmla="*/ 1331652 w 5305156"/>
              <a:gd name="connsiteY265" fmla="*/ 4768116 h 6858000"/>
              <a:gd name="connsiteX266" fmla="*/ 1331652 w 5305156"/>
              <a:gd name="connsiteY266" fmla="*/ 5114295 h 6858000"/>
              <a:gd name="connsiteX267" fmla="*/ 1347806 w 5305156"/>
              <a:gd name="connsiteY267" fmla="*/ 5100101 h 6858000"/>
              <a:gd name="connsiteX268" fmla="*/ 1347806 w 5305156"/>
              <a:gd name="connsiteY268" fmla="*/ 5116661 h 6858000"/>
              <a:gd name="connsiteX269" fmla="*/ 1333759 w 5305156"/>
              <a:gd name="connsiteY269" fmla="*/ 5129278 h 6858000"/>
              <a:gd name="connsiteX270" fmla="*/ 1333759 w 5305156"/>
              <a:gd name="connsiteY270" fmla="*/ 5306704 h 6858000"/>
              <a:gd name="connsiteX271" fmla="*/ 1321819 w 5305156"/>
              <a:gd name="connsiteY271" fmla="*/ 5309070 h 6858000"/>
              <a:gd name="connsiteX272" fmla="*/ 1321819 w 5305156"/>
              <a:gd name="connsiteY272" fmla="*/ 5134798 h 6858000"/>
              <a:gd name="connsiteX273" fmla="*/ 1151851 w 5305156"/>
              <a:gd name="connsiteY273" fmla="*/ 5283047 h 6858000"/>
              <a:gd name="connsiteX274" fmla="*/ 1144827 w 5305156"/>
              <a:gd name="connsiteY274" fmla="*/ 5272008 h 6858000"/>
              <a:gd name="connsiteX275" fmla="*/ 1314093 w 5305156"/>
              <a:gd name="connsiteY275" fmla="*/ 5125335 h 6858000"/>
              <a:gd name="connsiteX276" fmla="*/ 988907 w 5305156"/>
              <a:gd name="connsiteY276" fmla="*/ 4847761 h 6858000"/>
              <a:gd name="connsiteX277" fmla="*/ 913053 w 5305156"/>
              <a:gd name="connsiteY277" fmla="*/ 4913212 h 6858000"/>
              <a:gd name="connsiteX278" fmla="*/ 668636 w 5305156"/>
              <a:gd name="connsiteY278" fmla="*/ 5126124 h 6858000"/>
              <a:gd name="connsiteX279" fmla="*/ 993823 w 5305156"/>
              <a:gd name="connsiteY279" fmla="*/ 5403697 h 6858000"/>
              <a:gd name="connsiteX280" fmla="*/ 1144827 w 5305156"/>
              <a:gd name="connsiteY280" fmla="*/ 5272796 h 6858000"/>
              <a:gd name="connsiteX281" fmla="*/ 1151149 w 5305156"/>
              <a:gd name="connsiteY281" fmla="*/ 5283047 h 6858000"/>
              <a:gd name="connsiteX282" fmla="*/ 999441 w 5305156"/>
              <a:gd name="connsiteY282" fmla="*/ 5415526 h 6858000"/>
              <a:gd name="connsiteX283" fmla="*/ 999441 w 5305156"/>
              <a:gd name="connsiteY283" fmla="*/ 5761705 h 6858000"/>
              <a:gd name="connsiteX284" fmla="*/ 1321819 w 5305156"/>
              <a:gd name="connsiteY284" fmla="*/ 5480976 h 6858000"/>
              <a:gd name="connsiteX285" fmla="*/ 1321819 w 5305156"/>
              <a:gd name="connsiteY285" fmla="*/ 5309858 h 6858000"/>
              <a:gd name="connsiteX286" fmla="*/ 1333759 w 5305156"/>
              <a:gd name="connsiteY286" fmla="*/ 5307493 h 6858000"/>
              <a:gd name="connsiteX287" fmla="*/ 1333759 w 5305156"/>
              <a:gd name="connsiteY287" fmla="*/ 5487285 h 6858000"/>
              <a:gd name="connsiteX288" fmla="*/ 1549380 w 5305156"/>
              <a:gd name="connsiteY288" fmla="*/ 5671020 h 6858000"/>
              <a:gd name="connsiteX289" fmla="*/ 1665970 w 5305156"/>
              <a:gd name="connsiteY289" fmla="*/ 5770379 h 6858000"/>
              <a:gd name="connsiteX290" fmla="*/ 1665970 w 5305156"/>
              <a:gd name="connsiteY290" fmla="*/ 6021141 h 6858000"/>
              <a:gd name="connsiteX291" fmla="*/ 1654030 w 5305156"/>
              <a:gd name="connsiteY291" fmla="*/ 6026661 h 6858000"/>
              <a:gd name="connsiteX292" fmla="*/ 1654030 w 5305156"/>
              <a:gd name="connsiteY292" fmla="*/ 5786939 h 6858000"/>
              <a:gd name="connsiteX293" fmla="*/ 1331652 w 5305156"/>
              <a:gd name="connsiteY293" fmla="*/ 6067667 h 6858000"/>
              <a:gd name="connsiteX294" fmla="*/ 1331652 w 5305156"/>
              <a:gd name="connsiteY294" fmla="*/ 6413845 h 6858000"/>
              <a:gd name="connsiteX295" fmla="*/ 1654030 w 5305156"/>
              <a:gd name="connsiteY295" fmla="*/ 6133906 h 6858000"/>
              <a:gd name="connsiteX296" fmla="*/ 1654030 w 5305156"/>
              <a:gd name="connsiteY296" fmla="*/ 6027450 h 6858000"/>
              <a:gd name="connsiteX297" fmla="*/ 1665970 w 5305156"/>
              <a:gd name="connsiteY297" fmla="*/ 6021930 h 6858000"/>
              <a:gd name="connsiteX298" fmla="*/ 1665970 w 5305156"/>
              <a:gd name="connsiteY298" fmla="*/ 6140214 h 6858000"/>
              <a:gd name="connsiteX299" fmla="*/ 1326033 w 5305156"/>
              <a:gd name="connsiteY299" fmla="*/ 6435925 h 6858000"/>
              <a:gd name="connsiteX300" fmla="*/ 988907 w 5305156"/>
              <a:gd name="connsiteY300" fmla="*/ 6147311 h 6858000"/>
              <a:gd name="connsiteX301" fmla="*/ 908136 w 5305156"/>
              <a:gd name="connsiteY301" fmla="*/ 6217493 h 6858000"/>
              <a:gd name="connsiteX302" fmla="*/ 901815 w 5305156"/>
              <a:gd name="connsiteY302" fmla="*/ 6206454 h 6858000"/>
              <a:gd name="connsiteX303" fmla="*/ 907434 w 5305156"/>
              <a:gd name="connsiteY303" fmla="*/ 6218282 h 6858000"/>
              <a:gd name="connsiteX304" fmla="*/ 665124 w 5305156"/>
              <a:gd name="connsiteY304" fmla="*/ 6429617 h 6858000"/>
              <a:gd name="connsiteX305" fmla="*/ 665124 w 5305156"/>
              <a:gd name="connsiteY305" fmla="*/ 6784470 h 6858000"/>
              <a:gd name="connsiteX306" fmla="*/ 722014 w 5305156"/>
              <a:gd name="connsiteY306" fmla="*/ 6833040 h 6858000"/>
              <a:gd name="connsiteX307" fmla="*/ 751249 w 5305156"/>
              <a:gd name="connsiteY307" fmla="*/ 6858000 h 6858000"/>
              <a:gd name="connsiteX308" fmla="*/ 5305156 w 5305156"/>
              <a:gd name="connsiteY3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Lst>
            <a:rect l="l" t="t" r="r" b="b"/>
            <a:pathLst>
              <a:path w="5305156" h="6858000">
                <a:moveTo>
                  <a:pt x="657398" y="6793932"/>
                </a:moveTo>
                <a:cubicBezTo>
                  <a:pt x="657398" y="6793932"/>
                  <a:pt x="657398" y="6793932"/>
                  <a:pt x="585057" y="6857017"/>
                </a:cubicBezTo>
                <a:lnTo>
                  <a:pt x="583930" y="6858000"/>
                </a:lnTo>
                <a:lnTo>
                  <a:pt x="732294" y="6858000"/>
                </a:lnTo>
                <a:lnTo>
                  <a:pt x="725614" y="6852286"/>
                </a:lnTo>
                <a:cubicBezTo>
                  <a:pt x="709021" y="6838092"/>
                  <a:pt x="686897" y="6819166"/>
                  <a:pt x="657398" y="6793932"/>
                </a:cubicBezTo>
                <a:close/>
                <a:moveTo>
                  <a:pt x="653184" y="6434348"/>
                </a:moveTo>
                <a:cubicBezTo>
                  <a:pt x="653184" y="6434348"/>
                  <a:pt x="653184" y="6434348"/>
                  <a:pt x="330807" y="6715076"/>
                </a:cubicBezTo>
                <a:cubicBezTo>
                  <a:pt x="330807" y="6715076"/>
                  <a:pt x="330807" y="6715076"/>
                  <a:pt x="330807" y="6799592"/>
                </a:cubicBezTo>
                <a:lnTo>
                  <a:pt x="330807" y="6858000"/>
                </a:lnTo>
                <a:lnTo>
                  <a:pt x="564153" y="6858000"/>
                </a:lnTo>
                <a:lnTo>
                  <a:pt x="568902" y="6853863"/>
                </a:lnTo>
                <a:cubicBezTo>
                  <a:pt x="573818" y="6854652"/>
                  <a:pt x="579438" y="6856229"/>
                  <a:pt x="585057" y="6857017"/>
                </a:cubicBezTo>
                <a:cubicBezTo>
                  <a:pt x="579438" y="6855440"/>
                  <a:pt x="574521" y="6854652"/>
                  <a:pt x="569605" y="6853075"/>
                </a:cubicBezTo>
                <a:cubicBezTo>
                  <a:pt x="569605" y="6853075"/>
                  <a:pt x="569605" y="6853075"/>
                  <a:pt x="653184" y="6780527"/>
                </a:cubicBezTo>
                <a:cubicBezTo>
                  <a:pt x="653184" y="6780527"/>
                  <a:pt x="653184" y="6780527"/>
                  <a:pt x="653184" y="6434348"/>
                </a:cubicBezTo>
                <a:close/>
                <a:moveTo>
                  <a:pt x="5047259" y="6343650"/>
                </a:moveTo>
                <a:lnTo>
                  <a:pt x="5047259" y="6707250"/>
                </a:lnTo>
                <a:lnTo>
                  <a:pt x="4683659" y="6707250"/>
                </a:lnTo>
                <a:lnTo>
                  <a:pt x="4683659" y="6343650"/>
                </a:lnTo>
                <a:close/>
                <a:moveTo>
                  <a:pt x="985394" y="5786939"/>
                </a:moveTo>
                <a:cubicBezTo>
                  <a:pt x="985394" y="5786939"/>
                  <a:pt x="985394" y="5786939"/>
                  <a:pt x="777500" y="5968308"/>
                </a:cubicBezTo>
                <a:cubicBezTo>
                  <a:pt x="777500" y="5968308"/>
                  <a:pt x="777500" y="5968308"/>
                  <a:pt x="663017" y="6067667"/>
                </a:cubicBezTo>
                <a:cubicBezTo>
                  <a:pt x="663017" y="6067667"/>
                  <a:pt x="663017" y="6067667"/>
                  <a:pt x="663017" y="6413845"/>
                </a:cubicBezTo>
                <a:cubicBezTo>
                  <a:pt x="663017" y="6413845"/>
                  <a:pt x="663017" y="6413845"/>
                  <a:pt x="901815" y="6206454"/>
                </a:cubicBezTo>
                <a:cubicBezTo>
                  <a:pt x="901815" y="6206454"/>
                  <a:pt x="901815" y="6206454"/>
                  <a:pt x="985394" y="6133906"/>
                </a:cubicBezTo>
                <a:cubicBezTo>
                  <a:pt x="985394" y="6133906"/>
                  <a:pt x="985394" y="6133906"/>
                  <a:pt x="985394" y="5786939"/>
                </a:cubicBezTo>
                <a:close/>
                <a:moveTo>
                  <a:pt x="1549380" y="5671020"/>
                </a:moveTo>
                <a:cubicBezTo>
                  <a:pt x="1537440" y="5677328"/>
                  <a:pt x="1537440" y="5677328"/>
                  <a:pt x="1537440" y="5677328"/>
                </a:cubicBezTo>
                <a:cubicBezTo>
                  <a:pt x="1549380" y="5671020"/>
                  <a:pt x="1549380" y="5671020"/>
                  <a:pt x="1549380" y="5671020"/>
                </a:cubicBezTo>
                <a:close/>
                <a:moveTo>
                  <a:pt x="1325331" y="5495959"/>
                </a:moveTo>
                <a:cubicBezTo>
                  <a:pt x="1325331" y="5495959"/>
                  <a:pt x="1325331" y="5495959"/>
                  <a:pt x="1000847" y="5779053"/>
                </a:cubicBezTo>
                <a:cubicBezTo>
                  <a:pt x="1000847" y="5779053"/>
                  <a:pt x="1000847" y="5779053"/>
                  <a:pt x="1326033" y="6056627"/>
                </a:cubicBezTo>
                <a:cubicBezTo>
                  <a:pt x="1326033" y="6056627"/>
                  <a:pt x="1326033" y="6056627"/>
                  <a:pt x="1650518" y="5773533"/>
                </a:cubicBezTo>
                <a:cubicBezTo>
                  <a:pt x="1650518" y="5773533"/>
                  <a:pt x="1650518" y="5773533"/>
                  <a:pt x="1537440" y="5677328"/>
                </a:cubicBezTo>
                <a:cubicBezTo>
                  <a:pt x="1537440" y="5677328"/>
                  <a:pt x="1537440" y="5677328"/>
                  <a:pt x="1325331" y="5495959"/>
                </a:cubicBezTo>
                <a:close/>
                <a:moveTo>
                  <a:pt x="320271" y="4847761"/>
                </a:moveTo>
                <a:cubicBezTo>
                  <a:pt x="320271" y="4847761"/>
                  <a:pt x="320271" y="4847761"/>
                  <a:pt x="0" y="5126124"/>
                </a:cubicBezTo>
                <a:cubicBezTo>
                  <a:pt x="0" y="5126124"/>
                  <a:pt x="0" y="5126124"/>
                  <a:pt x="325188" y="5403697"/>
                </a:cubicBezTo>
                <a:cubicBezTo>
                  <a:pt x="325188" y="5403697"/>
                  <a:pt x="325188" y="5403697"/>
                  <a:pt x="433349" y="5309070"/>
                </a:cubicBezTo>
                <a:cubicBezTo>
                  <a:pt x="433349" y="5309070"/>
                  <a:pt x="433349" y="5309070"/>
                  <a:pt x="439670" y="5320898"/>
                </a:cubicBezTo>
                <a:cubicBezTo>
                  <a:pt x="439670" y="5320898"/>
                  <a:pt x="439670" y="5320898"/>
                  <a:pt x="330807" y="5415526"/>
                </a:cubicBezTo>
                <a:cubicBezTo>
                  <a:pt x="330807" y="5415526"/>
                  <a:pt x="330807" y="5415526"/>
                  <a:pt x="330807" y="5761705"/>
                </a:cubicBezTo>
                <a:cubicBezTo>
                  <a:pt x="330807" y="5761705"/>
                  <a:pt x="330807" y="5761705"/>
                  <a:pt x="563986" y="5559044"/>
                </a:cubicBezTo>
                <a:cubicBezTo>
                  <a:pt x="563986" y="5559044"/>
                  <a:pt x="563986" y="5559044"/>
                  <a:pt x="570307" y="5571661"/>
                </a:cubicBezTo>
                <a:cubicBezTo>
                  <a:pt x="570307" y="5571661"/>
                  <a:pt x="570307" y="5571661"/>
                  <a:pt x="332211" y="5779053"/>
                </a:cubicBezTo>
                <a:cubicBezTo>
                  <a:pt x="332211" y="5779053"/>
                  <a:pt x="332211" y="5779053"/>
                  <a:pt x="657398" y="6056627"/>
                </a:cubicBezTo>
                <a:cubicBezTo>
                  <a:pt x="657398" y="6056627"/>
                  <a:pt x="657398" y="6056627"/>
                  <a:pt x="771178" y="5957268"/>
                </a:cubicBezTo>
                <a:cubicBezTo>
                  <a:pt x="771178" y="5957268"/>
                  <a:pt x="771178" y="5957268"/>
                  <a:pt x="777500" y="5968308"/>
                </a:cubicBezTo>
                <a:cubicBezTo>
                  <a:pt x="777500" y="5968308"/>
                  <a:pt x="777500" y="5968308"/>
                  <a:pt x="771881" y="5956479"/>
                </a:cubicBezTo>
                <a:cubicBezTo>
                  <a:pt x="771881" y="5956479"/>
                  <a:pt x="771881" y="5956479"/>
                  <a:pt x="981883" y="5773533"/>
                </a:cubicBezTo>
                <a:cubicBezTo>
                  <a:pt x="981883" y="5773533"/>
                  <a:pt x="981883" y="5773533"/>
                  <a:pt x="656696" y="5495959"/>
                </a:cubicBezTo>
                <a:cubicBezTo>
                  <a:pt x="656696" y="5495959"/>
                  <a:pt x="656696" y="5495959"/>
                  <a:pt x="571010" y="5570873"/>
                </a:cubicBezTo>
                <a:cubicBezTo>
                  <a:pt x="571010" y="5570873"/>
                  <a:pt x="571010" y="5570873"/>
                  <a:pt x="563986" y="5558256"/>
                </a:cubicBezTo>
                <a:cubicBezTo>
                  <a:pt x="563986" y="5558256"/>
                  <a:pt x="563986" y="5558256"/>
                  <a:pt x="653184" y="5480976"/>
                </a:cubicBezTo>
                <a:cubicBezTo>
                  <a:pt x="653184" y="5480976"/>
                  <a:pt x="653184" y="5480976"/>
                  <a:pt x="653184" y="5134798"/>
                </a:cubicBezTo>
                <a:cubicBezTo>
                  <a:pt x="653184" y="5134798"/>
                  <a:pt x="653184" y="5134798"/>
                  <a:pt x="439670" y="5320110"/>
                </a:cubicBezTo>
                <a:cubicBezTo>
                  <a:pt x="439670" y="5320110"/>
                  <a:pt x="439670" y="5320110"/>
                  <a:pt x="434052" y="5309070"/>
                </a:cubicBezTo>
                <a:cubicBezTo>
                  <a:pt x="434052" y="5309070"/>
                  <a:pt x="434052" y="5309070"/>
                  <a:pt x="645458" y="5125335"/>
                </a:cubicBezTo>
                <a:cubicBezTo>
                  <a:pt x="645458" y="5125335"/>
                  <a:pt x="645458" y="5125335"/>
                  <a:pt x="320271" y="4847761"/>
                </a:cubicBezTo>
                <a:close/>
                <a:moveTo>
                  <a:pt x="985394" y="4487388"/>
                </a:moveTo>
                <a:cubicBezTo>
                  <a:pt x="985394" y="4487388"/>
                  <a:pt x="985394" y="4487388"/>
                  <a:pt x="763453" y="4680586"/>
                </a:cubicBezTo>
                <a:cubicBezTo>
                  <a:pt x="763453" y="4680586"/>
                  <a:pt x="763453" y="4680586"/>
                  <a:pt x="756430" y="4670335"/>
                </a:cubicBezTo>
                <a:cubicBezTo>
                  <a:pt x="756430" y="4670335"/>
                  <a:pt x="756430" y="4670335"/>
                  <a:pt x="762750" y="4680586"/>
                </a:cubicBezTo>
                <a:cubicBezTo>
                  <a:pt x="762750" y="4680586"/>
                  <a:pt x="762750" y="4680586"/>
                  <a:pt x="663017" y="4768116"/>
                </a:cubicBezTo>
                <a:cubicBezTo>
                  <a:pt x="663017" y="4768116"/>
                  <a:pt x="663017" y="4768116"/>
                  <a:pt x="663017" y="5114295"/>
                </a:cubicBezTo>
                <a:cubicBezTo>
                  <a:pt x="663017" y="5114295"/>
                  <a:pt x="663017" y="5114295"/>
                  <a:pt x="906029" y="4902960"/>
                </a:cubicBezTo>
                <a:cubicBezTo>
                  <a:pt x="906029" y="4902960"/>
                  <a:pt x="906029" y="4902960"/>
                  <a:pt x="913053" y="4913212"/>
                </a:cubicBezTo>
                <a:cubicBezTo>
                  <a:pt x="913053" y="4913212"/>
                  <a:pt x="913053" y="4913212"/>
                  <a:pt x="906732" y="4902172"/>
                </a:cubicBezTo>
                <a:cubicBezTo>
                  <a:pt x="906732" y="4902172"/>
                  <a:pt x="906732" y="4902172"/>
                  <a:pt x="985394" y="4833567"/>
                </a:cubicBezTo>
                <a:cubicBezTo>
                  <a:pt x="985394" y="4833567"/>
                  <a:pt x="985394" y="4833567"/>
                  <a:pt x="985394" y="4487388"/>
                </a:cubicBezTo>
                <a:close/>
                <a:moveTo>
                  <a:pt x="656696" y="4196409"/>
                </a:moveTo>
                <a:cubicBezTo>
                  <a:pt x="656696" y="4196409"/>
                  <a:pt x="656696" y="4196409"/>
                  <a:pt x="332211" y="4478714"/>
                </a:cubicBezTo>
                <a:cubicBezTo>
                  <a:pt x="332211" y="4478714"/>
                  <a:pt x="332211" y="4478714"/>
                  <a:pt x="657398" y="4756288"/>
                </a:cubicBezTo>
                <a:cubicBezTo>
                  <a:pt x="657398" y="4756288"/>
                  <a:pt x="657398" y="4756288"/>
                  <a:pt x="756430" y="4670335"/>
                </a:cubicBezTo>
                <a:cubicBezTo>
                  <a:pt x="756430" y="4670335"/>
                  <a:pt x="756430" y="4670335"/>
                  <a:pt x="981883" y="4473983"/>
                </a:cubicBezTo>
                <a:cubicBezTo>
                  <a:pt x="981883" y="4473983"/>
                  <a:pt x="981883" y="4473983"/>
                  <a:pt x="656696" y="4196409"/>
                </a:cubicBezTo>
                <a:close/>
                <a:moveTo>
                  <a:pt x="993120" y="3544268"/>
                </a:moveTo>
                <a:cubicBezTo>
                  <a:pt x="993120" y="3544268"/>
                  <a:pt x="993120" y="3544268"/>
                  <a:pt x="668636" y="3826573"/>
                </a:cubicBezTo>
                <a:cubicBezTo>
                  <a:pt x="668636" y="3826573"/>
                  <a:pt x="668636" y="3826573"/>
                  <a:pt x="993823" y="4104935"/>
                </a:cubicBezTo>
                <a:cubicBezTo>
                  <a:pt x="993823" y="4104935"/>
                  <a:pt x="993823" y="4104935"/>
                  <a:pt x="1318308" y="3821842"/>
                </a:cubicBezTo>
                <a:cubicBezTo>
                  <a:pt x="1318308" y="3821842"/>
                  <a:pt x="1318308" y="3821842"/>
                  <a:pt x="1002251" y="3552154"/>
                </a:cubicBezTo>
                <a:cubicBezTo>
                  <a:pt x="1002251" y="3552154"/>
                  <a:pt x="1002251" y="3552154"/>
                  <a:pt x="993120" y="3544268"/>
                </a:cubicBezTo>
                <a:close/>
                <a:moveTo>
                  <a:pt x="1318308" y="2538851"/>
                </a:moveTo>
                <a:cubicBezTo>
                  <a:pt x="1318308" y="2538851"/>
                  <a:pt x="1318308" y="2538851"/>
                  <a:pt x="1110412" y="2719432"/>
                </a:cubicBezTo>
                <a:cubicBezTo>
                  <a:pt x="1110412" y="2719432"/>
                  <a:pt x="1110412" y="2719432"/>
                  <a:pt x="1104092" y="2708392"/>
                </a:cubicBezTo>
                <a:cubicBezTo>
                  <a:pt x="1104092" y="2708392"/>
                  <a:pt x="1104092" y="2708392"/>
                  <a:pt x="1109710" y="2720221"/>
                </a:cubicBezTo>
                <a:cubicBezTo>
                  <a:pt x="1109710" y="2720221"/>
                  <a:pt x="1109710" y="2720221"/>
                  <a:pt x="995930" y="2819579"/>
                </a:cubicBezTo>
                <a:cubicBezTo>
                  <a:pt x="995930" y="2819579"/>
                  <a:pt x="995930" y="2819579"/>
                  <a:pt x="995930" y="3165758"/>
                </a:cubicBezTo>
                <a:cubicBezTo>
                  <a:pt x="995930" y="3165758"/>
                  <a:pt x="995930" y="3165758"/>
                  <a:pt x="1234025" y="2958366"/>
                </a:cubicBezTo>
                <a:cubicBezTo>
                  <a:pt x="1234025" y="2958366"/>
                  <a:pt x="1234025" y="2958366"/>
                  <a:pt x="1240347" y="2969406"/>
                </a:cubicBezTo>
                <a:cubicBezTo>
                  <a:pt x="1240347" y="2969406"/>
                  <a:pt x="1240347" y="2969406"/>
                  <a:pt x="1234728" y="2957578"/>
                </a:cubicBezTo>
                <a:cubicBezTo>
                  <a:pt x="1234728" y="2957578"/>
                  <a:pt x="1234728" y="2957578"/>
                  <a:pt x="1318308" y="2885030"/>
                </a:cubicBezTo>
                <a:cubicBezTo>
                  <a:pt x="1318308" y="2885030"/>
                  <a:pt x="1318308" y="2885030"/>
                  <a:pt x="1318308" y="2538851"/>
                </a:cubicBezTo>
                <a:close/>
                <a:moveTo>
                  <a:pt x="652482" y="1598885"/>
                </a:moveTo>
                <a:cubicBezTo>
                  <a:pt x="652482" y="1598885"/>
                  <a:pt x="652482" y="1598885"/>
                  <a:pt x="332211" y="1878036"/>
                </a:cubicBezTo>
                <a:cubicBezTo>
                  <a:pt x="332211" y="1878036"/>
                  <a:pt x="332211" y="1878036"/>
                  <a:pt x="657398" y="2155610"/>
                </a:cubicBezTo>
                <a:cubicBezTo>
                  <a:pt x="657398" y="2155610"/>
                  <a:pt x="657398" y="2155610"/>
                  <a:pt x="766262" y="2060983"/>
                </a:cubicBezTo>
                <a:cubicBezTo>
                  <a:pt x="766262" y="2060983"/>
                  <a:pt x="766262" y="2060983"/>
                  <a:pt x="771881" y="2072022"/>
                </a:cubicBezTo>
                <a:cubicBezTo>
                  <a:pt x="771881" y="2072022"/>
                  <a:pt x="771881" y="2072022"/>
                  <a:pt x="663017" y="2166650"/>
                </a:cubicBezTo>
                <a:cubicBezTo>
                  <a:pt x="663017" y="2166650"/>
                  <a:pt x="663017" y="2166650"/>
                  <a:pt x="663017" y="2513617"/>
                </a:cubicBezTo>
                <a:cubicBezTo>
                  <a:pt x="663017" y="2513617"/>
                  <a:pt x="663017" y="2513617"/>
                  <a:pt x="896196" y="2310168"/>
                </a:cubicBezTo>
                <a:cubicBezTo>
                  <a:pt x="896196" y="2310168"/>
                  <a:pt x="896196" y="2310168"/>
                  <a:pt x="902517" y="2322785"/>
                </a:cubicBezTo>
                <a:cubicBezTo>
                  <a:pt x="902517" y="2322785"/>
                  <a:pt x="902517" y="2322785"/>
                  <a:pt x="665124" y="2530177"/>
                </a:cubicBezTo>
                <a:cubicBezTo>
                  <a:pt x="665124" y="2530177"/>
                  <a:pt x="665124" y="2530177"/>
                  <a:pt x="990311" y="2807751"/>
                </a:cubicBezTo>
                <a:cubicBezTo>
                  <a:pt x="990311" y="2807751"/>
                  <a:pt x="990311" y="2807751"/>
                  <a:pt x="1104092" y="2708392"/>
                </a:cubicBezTo>
                <a:cubicBezTo>
                  <a:pt x="1104092" y="2708392"/>
                  <a:pt x="1104092" y="2708392"/>
                  <a:pt x="1314093" y="2525446"/>
                </a:cubicBezTo>
                <a:cubicBezTo>
                  <a:pt x="1314093" y="2525446"/>
                  <a:pt x="1314093" y="2525446"/>
                  <a:pt x="988907" y="2247872"/>
                </a:cubicBezTo>
                <a:cubicBezTo>
                  <a:pt x="988907" y="2247872"/>
                  <a:pt x="988907" y="2247872"/>
                  <a:pt x="903220" y="2322785"/>
                </a:cubicBezTo>
                <a:cubicBezTo>
                  <a:pt x="903220" y="2322785"/>
                  <a:pt x="903220" y="2322785"/>
                  <a:pt x="896899" y="2310168"/>
                </a:cubicBezTo>
                <a:cubicBezTo>
                  <a:pt x="896899" y="2310168"/>
                  <a:pt x="896899" y="2310168"/>
                  <a:pt x="985394" y="2232889"/>
                </a:cubicBezTo>
                <a:cubicBezTo>
                  <a:pt x="985394" y="2232889"/>
                  <a:pt x="985394" y="2232889"/>
                  <a:pt x="985394" y="1885922"/>
                </a:cubicBezTo>
                <a:cubicBezTo>
                  <a:pt x="985394" y="1885922"/>
                  <a:pt x="985394" y="1885922"/>
                  <a:pt x="772583" y="2072022"/>
                </a:cubicBezTo>
                <a:cubicBezTo>
                  <a:pt x="772583" y="2072022"/>
                  <a:pt x="772583" y="2072022"/>
                  <a:pt x="766262" y="2060194"/>
                </a:cubicBezTo>
                <a:cubicBezTo>
                  <a:pt x="766262" y="2060194"/>
                  <a:pt x="766262" y="2060194"/>
                  <a:pt x="977669" y="1876459"/>
                </a:cubicBezTo>
                <a:cubicBezTo>
                  <a:pt x="977669" y="1876459"/>
                  <a:pt x="977669" y="1876459"/>
                  <a:pt x="652482" y="1598885"/>
                </a:cubicBezTo>
                <a:close/>
                <a:moveTo>
                  <a:pt x="1318308" y="1238512"/>
                </a:moveTo>
                <a:cubicBezTo>
                  <a:pt x="1318308" y="1238512"/>
                  <a:pt x="1318308" y="1238512"/>
                  <a:pt x="1095663" y="1432499"/>
                </a:cubicBezTo>
                <a:cubicBezTo>
                  <a:pt x="1095663" y="1432499"/>
                  <a:pt x="1095663" y="1432499"/>
                  <a:pt x="995930" y="1519240"/>
                </a:cubicBezTo>
                <a:cubicBezTo>
                  <a:pt x="995930" y="1519240"/>
                  <a:pt x="995930" y="1519240"/>
                  <a:pt x="995930" y="1865419"/>
                </a:cubicBezTo>
                <a:cubicBezTo>
                  <a:pt x="995930" y="1865419"/>
                  <a:pt x="995930" y="1865419"/>
                  <a:pt x="1238240" y="1654085"/>
                </a:cubicBezTo>
                <a:cubicBezTo>
                  <a:pt x="1238240" y="1654085"/>
                  <a:pt x="1238240" y="1654085"/>
                  <a:pt x="1245264" y="1665124"/>
                </a:cubicBezTo>
                <a:cubicBezTo>
                  <a:pt x="1245264" y="1665124"/>
                  <a:pt x="1245264" y="1665124"/>
                  <a:pt x="1000847" y="1878036"/>
                </a:cubicBezTo>
                <a:cubicBezTo>
                  <a:pt x="1000847" y="1878036"/>
                  <a:pt x="1000847" y="1878036"/>
                  <a:pt x="1326033" y="2155610"/>
                </a:cubicBezTo>
                <a:cubicBezTo>
                  <a:pt x="1326033" y="2155610"/>
                  <a:pt x="1326033" y="2155610"/>
                  <a:pt x="1477038" y="2023920"/>
                </a:cubicBezTo>
                <a:cubicBezTo>
                  <a:pt x="1477038" y="2023920"/>
                  <a:pt x="1477038" y="2023920"/>
                  <a:pt x="1646304" y="1876459"/>
                </a:cubicBezTo>
                <a:cubicBezTo>
                  <a:pt x="1646304" y="1876459"/>
                  <a:pt x="1646304" y="1876459"/>
                  <a:pt x="1321116" y="1598885"/>
                </a:cubicBezTo>
                <a:cubicBezTo>
                  <a:pt x="1321116" y="1598885"/>
                  <a:pt x="1321116" y="1598885"/>
                  <a:pt x="1245965" y="1664336"/>
                </a:cubicBezTo>
                <a:cubicBezTo>
                  <a:pt x="1245965" y="1664336"/>
                  <a:pt x="1245965" y="1664336"/>
                  <a:pt x="1238942" y="1654085"/>
                </a:cubicBezTo>
                <a:cubicBezTo>
                  <a:pt x="1238942" y="1654085"/>
                  <a:pt x="1238942" y="1654085"/>
                  <a:pt x="1318308" y="1585480"/>
                </a:cubicBezTo>
                <a:cubicBezTo>
                  <a:pt x="1318308" y="1585480"/>
                  <a:pt x="1318308" y="1585480"/>
                  <a:pt x="1318308" y="1238512"/>
                </a:cubicBezTo>
                <a:close/>
                <a:moveTo>
                  <a:pt x="988907" y="947533"/>
                </a:moveTo>
                <a:cubicBezTo>
                  <a:pt x="988907" y="947533"/>
                  <a:pt x="988907" y="947533"/>
                  <a:pt x="665124" y="1230627"/>
                </a:cubicBezTo>
                <a:cubicBezTo>
                  <a:pt x="665124" y="1230627"/>
                  <a:pt x="665124" y="1230627"/>
                  <a:pt x="990311" y="1508201"/>
                </a:cubicBezTo>
                <a:cubicBezTo>
                  <a:pt x="990311" y="1508201"/>
                  <a:pt x="990311" y="1508201"/>
                  <a:pt x="1088639" y="1422247"/>
                </a:cubicBezTo>
                <a:cubicBezTo>
                  <a:pt x="1088639" y="1422247"/>
                  <a:pt x="1088639" y="1422247"/>
                  <a:pt x="1095663" y="1432499"/>
                </a:cubicBezTo>
                <a:cubicBezTo>
                  <a:pt x="1095663" y="1432499"/>
                  <a:pt x="1095663" y="1432499"/>
                  <a:pt x="1089342" y="1421459"/>
                </a:cubicBezTo>
                <a:cubicBezTo>
                  <a:pt x="1089342" y="1421459"/>
                  <a:pt x="1089342" y="1421459"/>
                  <a:pt x="1314093" y="1225107"/>
                </a:cubicBezTo>
                <a:cubicBezTo>
                  <a:pt x="1314093" y="1225107"/>
                  <a:pt x="1314093" y="1225107"/>
                  <a:pt x="988907" y="947533"/>
                </a:cubicBezTo>
                <a:close/>
                <a:moveTo>
                  <a:pt x="1325331" y="296181"/>
                </a:moveTo>
                <a:cubicBezTo>
                  <a:pt x="1325331" y="296181"/>
                  <a:pt x="1325331" y="296181"/>
                  <a:pt x="1000847" y="578486"/>
                </a:cubicBezTo>
                <a:cubicBezTo>
                  <a:pt x="1000847" y="578486"/>
                  <a:pt x="1000847" y="578486"/>
                  <a:pt x="1326033" y="856060"/>
                </a:cubicBezTo>
                <a:cubicBezTo>
                  <a:pt x="1326033" y="856060"/>
                  <a:pt x="1326033" y="856060"/>
                  <a:pt x="1650518" y="573754"/>
                </a:cubicBezTo>
                <a:cubicBezTo>
                  <a:pt x="1650518" y="573754"/>
                  <a:pt x="1650518" y="573754"/>
                  <a:pt x="1334462" y="304066"/>
                </a:cubicBezTo>
                <a:cubicBezTo>
                  <a:pt x="1334462" y="304066"/>
                  <a:pt x="1334462" y="304066"/>
                  <a:pt x="1325331" y="296181"/>
                </a:cubicBezTo>
                <a:close/>
                <a:moveTo>
                  <a:pt x="1226725" y="0"/>
                </a:moveTo>
                <a:lnTo>
                  <a:pt x="748180" y="0"/>
                </a:lnTo>
                <a:lnTo>
                  <a:pt x="763540" y="13087"/>
                </a:lnTo>
                <a:cubicBezTo>
                  <a:pt x="795936" y="40686"/>
                  <a:pt x="860728" y="95886"/>
                  <a:pt x="990311" y="206284"/>
                </a:cubicBezTo>
                <a:cubicBezTo>
                  <a:pt x="990311" y="206284"/>
                  <a:pt x="990311" y="206284"/>
                  <a:pt x="1159227" y="58896"/>
                </a:cubicBezTo>
                <a:close/>
                <a:moveTo>
                  <a:pt x="1318308" y="0"/>
                </a:moveTo>
                <a:lnTo>
                  <a:pt x="1245701" y="0"/>
                </a:lnTo>
                <a:lnTo>
                  <a:pt x="1228232" y="15255"/>
                </a:lnTo>
                <a:cubicBezTo>
                  <a:pt x="1195046" y="44235"/>
                  <a:pt x="1128673" y="102194"/>
                  <a:pt x="995930" y="218113"/>
                </a:cubicBezTo>
                <a:cubicBezTo>
                  <a:pt x="995930" y="218113"/>
                  <a:pt x="995930" y="218113"/>
                  <a:pt x="995930" y="564292"/>
                </a:cubicBezTo>
                <a:cubicBezTo>
                  <a:pt x="995930" y="564292"/>
                  <a:pt x="995930" y="564292"/>
                  <a:pt x="1318308" y="283564"/>
                </a:cubicBezTo>
                <a:cubicBezTo>
                  <a:pt x="1318308" y="283564"/>
                  <a:pt x="1318308" y="283564"/>
                  <a:pt x="1318308" y="84404"/>
                </a:cubicBezTo>
                <a:close/>
                <a:moveTo>
                  <a:pt x="5305156" y="0"/>
                </a:moveTo>
                <a:lnTo>
                  <a:pt x="1329545" y="0"/>
                </a:lnTo>
                <a:lnTo>
                  <a:pt x="1329545" y="1953"/>
                </a:lnTo>
                <a:cubicBezTo>
                  <a:pt x="1329545" y="28082"/>
                  <a:pt x="1329545" y="97759"/>
                  <a:pt x="1329545" y="283564"/>
                </a:cubicBezTo>
                <a:cubicBezTo>
                  <a:pt x="1329545" y="283564"/>
                  <a:pt x="1329545" y="283564"/>
                  <a:pt x="1343592" y="295392"/>
                </a:cubicBezTo>
                <a:cubicBezTo>
                  <a:pt x="1343592" y="295392"/>
                  <a:pt x="1343592" y="295392"/>
                  <a:pt x="1334462" y="304066"/>
                </a:cubicBezTo>
                <a:cubicBezTo>
                  <a:pt x="1334462" y="304066"/>
                  <a:pt x="1334462" y="304066"/>
                  <a:pt x="1344294" y="295392"/>
                </a:cubicBezTo>
                <a:cubicBezTo>
                  <a:pt x="1344294" y="295392"/>
                  <a:pt x="1344294" y="295392"/>
                  <a:pt x="1665970" y="570600"/>
                </a:cubicBezTo>
                <a:cubicBezTo>
                  <a:pt x="1665970" y="570600"/>
                  <a:pt x="1665970" y="570600"/>
                  <a:pt x="1665970" y="589526"/>
                </a:cubicBezTo>
                <a:cubicBezTo>
                  <a:pt x="1665970" y="589526"/>
                  <a:pt x="1665970" y="589526"/>
                  <a:pt x="1654030" y="599777"/>
                </a:cubicBezTo>
                <a:cubicBezTo>
                  <a:pt x="1654030" y="599777"/>
                  <a:pt x="1654030" y="599777"/>
                  <a:pt x="1654030" y="587160"/>
                </a:cubicBezTo>
                <a:cubicBezTo>
                  <a:pt x="1654030" y="587160"/>
                  <a:pt x="1654030" y="587160"/>
                  <a:pt x="1332355" y="867888"/>
                </a:cubicBezTo>
                <a:cubicBezTo>
                  <a:pt x="1332355" y="867888"/>
                  <a:pt x="1332355" y="867888"/>
                  <a:pt x="1332355" y="1214067"/>
                </a:cubicBezTo>
                <a:cubicBezTo>
                  <a:pt x="1332355" y="1214067"/>
                  <a:pt x="1332355" y="1214067"/>
                  <a:pt x="1654030" y="933339"/>
                </a:cubicBezTo>
                <a:cubicBezTo>
                  <a:pt x="1654030" y="933339"/>
                  <a:pt x="1654030" y="933339"/>
                  <a:pt x="1654030" y="600566"/>
                </a:cubicBezTo>
                <a:cubicBezTo>
                  <a:pt x="1654030" y="600566"/>
                  <a:pt x="1654030" y="600566"/>
                  <a:pt x="1665970" y="590314"/>
                </a:cubicBezTo>
                <a:cubicBezTo>
                  <a:pt x="1665970" y="590314"/>
                  <a:pt x="1665970" y="590314"/>
                  <a:pt x="1665970" y="938859"/>
                </a:cubicBezTo>
                <a:cubicBezTo>
                  <a:pt x="1665970" y="938859"/>
                  <a:pt x="1665970" y="938859"/>
                  <a:pt x="1998180" y="1221952"/>
                </a:cubicBezTo>
                <a:cubicBezTo>
                  <a:pt x="1998180" y="1221952"/>
                  <a:pt x="1998180" y="1221952"/>
                  <a:pt x="1998180" y="1591788"/>
                </a:cubicBezTo>
                <a:cubicBezTo>
                  <a:pt x="1998180" y="1591788"/>
                  <a:pt x="1998180" y="1591788"/>
                  <a:pt x="1680718" y="1867785"/>
                </a:cubicBezTo>
                <a:cubicBezTo>
                  <a:pt x="1680718" y="1867785"/>
                  <a:pt x="1680718" y="1867785"/>
                  <a:pt x="1680718" y="1851225"/>
                </a:cubicBezTo>
                <a:lnTo>
                  <a:pt x="1986942" y="1585480"/>
                </a:lnTo>
                <a:cubicBezTo>
                  <a:pt x="1986942" y="1585480"/>
                  <a:pt x="1986942" y="1585480"/>
                  <a:pt x="1986942" y="1238512"/>
                </a:cubicBezTo>
                <a:cubicBezTo>
                  <a:pt x="1986942" y="1238512"/>
                  <a:pt x="1986942" y="1238512"/>
                  <a:pt x="1680718" y="1505046"/>
                </a:cubicBezTo>
                <a:cubicBezTo>
                  <a:pt x="1680718" y="1505046"/>
                  <a:pt x="1680718" y="1505046"/>
                  <a:pt x="1680718" y="1488487"/>
                </a:cubicBezTo>
                <a:cubicBezTo>
                  <a:pt x="1680718" y="1488487"/>
                  <a:pt x="1680718" y="1488487"/>
                  <a:pt x="1982728" y="1225107"/>
                </a:cubicBezTo>
                <a:cubicBezTo>
                  <a:pt x="1982728" y="1225107"/>
                  <a:pt x="1982728" y="1225107"/>
                  <a:pt x="1657541" y="947533"/>
                </a:cubicBezTo>
                <a:cubicBezTo>
                  <a:pt x="1657541" y="947533"/>
                  <a:pt x="1657541" y="947533"/>
                  <a:pt x="1333056" y="1230627"/>
                </a:cubicBezTo>
                <a:cubicBezTo>
                  <a:pt x="1333056" y="1230627"/>
                  <a:pt x="1333056" y="1230627"/>
                  <a:pt x="1658244" y="1508201"/>
                </a:cubicBezTo>
                <a:cubicBezTo>
                  <a:pt x="1658244" y="1508201"/>
                  <a:pt x="1658244" y="1508201"/>
                  <a:pt x="1680017" y="1489275"/>
                </a:cubicBezTo>
                <a:cubicBezTo>
                  <a:pt x="1680017" y="1489275"/>
                  <a:pt x="1680017" y="1489275"/>
                  <a:pt x="1680017" y="1505835"/>
                </a:cubicBezTo>
                <a:cubicBezTo>
                  <a:pt x="1680017" y="1505835"/>
                  <a:pt x="1680017" y="1505835"/>
                  <a:pt x="1664565" y="1519240"/>
                </a:cubicBezTo>
                <a:cubicBezTo>
                  <a:pt x="1664565" y="1519240"/>
                  <a:pt x="1664565" y="1519240"/>
                  <a:pt x="1664565" y="1865419"/>
                </a:cubicBezTo>
                <a:cubicBezTo>
                  <a:pt x="1664565" y="1865419"/>
                  <a:pt x="1664565" y="1865419"/>
                  <a:pt x="1680017" y="1852014"/>
                </a:cubicBezTo>
                <a:cubicBezTo>
                  <a:pt x="1680017" y="1852014"/>
                  <a:pt x="1680017" y="1852014"/>
                  <a:pt x="1680017" y="1868573"/>
                </a:cubicBezTo>
                <a:cubicBezTo>
                  <a:pt x="1680017" y="1868573"/>
                  <a:pt x="1680017" y="1868573"/>
                  <a:pt x="1665970" y="1881190"/>
                </a:cubicBezTo>
                <a:cubicBezTo>
                  <a:pt x="1665970" y="1881190"/>
                  <a:pt x="1665970" y="1881190"/>
                  <a:pt x="1665970" y="2058617"/>
                </a:cubicBezTo>
                <a:cubicBezTo>
                  <a:pt x="1665970" y="2058617"/>
                  <a:pt x="1665970" y="2058617"/>
                  <a:pt x="1654030" y="2060194"/>
                </a:cubicBezTo>
                <a:cubicBezTo>
                  <a:pt x="1654030" y="2060194"/>
                  <a:pt x="1654030" y="2060194"/>
                  <a:pt x="1654030" y="1885922"/>
                </a:cubicBezTo>
                <a:cubicBezTo>
                  <a:pt x="1654030" y="1885922"/>
                  <a:pt x="1654030" y="1885922"/>
                  <a:pt x="1484061" y="2034172"/>
                </a:cubicBezTo>
                <a:cubicBezTo>
                  <a:pt x="1484061" y="2034172"/>
                  <a:pt x="1484061" y="2034172"/>
                  <a:pt x="1477038" y="2023920"/>
                </a:cubicBezTo>
                <a:cubicBezTo>
                  <a:pt x="1477038" y="2023920"/>
                  <a:pt x="1477038" y="2023920"/>
                  <a:pt x="1484061" y="2034960"/>
                </a:cubicBezTo>
                <a:cubicBezTo>
                  <a:pt x="1484061" y="2034960"/>
                  <a:pt x="1484061" y="2034960"/>
                  <a:pt x="1332355" y="2166650"/>
                </a:cubicBezTo>
                <a:cubicBezTo>
                  <a:pt x="1332355" y="2166650"/>
                  <a:pt x="1332355" y="2166650"/>
                  <a:pt x="1332355" y="2513617"/>
                </a:cubicBezTo>
                <a:cubicBezTo>
                  <a:pt x="1332355" y="2513617"/>
                  <a:pt x="1332355" y="2513617"/>
                  <a:pt x="1654030" y="2232889"/>
                </a:cubicBezTo>
                <a:cubicBezTo>
                  <a:pt x="1654030" y="2232889"/>
                  <a:pt x="1654030" y="2232889"/>
                  <a:pt x="1654030" y="2060983"/>
                </a:cubicBezTo>
                <a:cubicBezTo>
                  <a:pt x="1654030" y="2060983"/>
                  <a:pt x="1654030" y="2060983"/>
                  <a:pt x="1665970" y="2059405"/>
                </a:cubicBezTo>
                <a:cubicBezTo>
                  <a:pt x="1665970" y="2059405"/>
                  <a:pt x="1665970" y="2059405"/>
                  <a:pt x="1665970" y="2238409"/>
                </a:cubicBezTo>
                <a:cubicBezTo>
                  <a:pt x="1665970" y="2238409"/>
                  <a:pt x="1665970" y="2238409"/>
                  <a:pt x="1881590" y="2422144"/>
                </a:cubicBezTo>
                <a:cubicBezTo>
                  <a:pt x="1881590" y="2422144"/>
                  <a:pt x="1881590" y="2422144"/>
                  <a:pt x="1869650" y="2428452"/>
                </a:cubicBezTo>
                <a:cubicBezTo>
                  <a:pt x="1869650" y="2428452"/>
                  <a:pt x="1869650" y="2428452"/>
                  <a:pt x="1657541" y="2247872"/>
                </a:cubicBezTo>
                <a:cubicBezTo>
                  <a:pt x="1657541" y="2247872"/>
                  <a:pt x="1657541" y="2247872"/>
                  <a:pt x="1333056" y="2530177"/>
                </a:cubicBezTo>
                <a:cubicBezTo>
                  <a:pt x="1333056" y="2530177"/>
                  <a:pt x="1333056" y="2530177"/>
                  <a:pt x="1658244" y="2807751"/>
                </a:cubicBezTo>
                <a:cubicBezTo>
                  <a:pt x="1658244" y="2807751"/>
                  <a:pt x="1658244" y="2807751"/>
                  <a:pt x="1982728" y="2525446"/>
                </a:cubicBezTo>
                <a:cubicBezTo>
                  <a:pt x="1982728" y="2525446"/>
                  <a:pt x="1982728" y="2525446"/>
                  <a:pt x="1870353" y="2429241"/>
                </a:cubicBezTo>
                <a:cubicBezTo>
                  <a:pt x="1870353" y="2429241"/>
                  <a:pt x="1870353" y="2429241"/>
                  <a:pt x="1882293" y="2422933"/>
                </a:cubicBezTo>
                <a:cubicBezTo>
                  <a:pt x="1882293" y="2422933"/>
                  <a:pt x="1882293" y="2422933"/>
                  <a:pt x="1998180" y="2522291"/>
                </a:cubicBezTo>
                <a:cubicBezTo>
                  <a:pt x="1998180" y="2522291"/>
                  <a:pt x="1998180" y="2522291"/>
                  <a:pt x="1998180" y="2773054"/>
                </a:cubicBezTo>
                <a:cubicBezTo>
                  <a:pt x="1998180" y="2773054"/>
                  <a:pt x="1998180" y="2773054"/>
                  <a:pt x="1986942" y="2778574"/>
                </a:cubicBezTo>
                <a:cubicBezTo>
                  <a:pt x="1986942" y="2778574"/>
                  <a:pt x="1986942" y="2778574"/>
                  <a:pt x="1986942" y="2538851"/>
                </a:cubicBezTo>
                <a:cubicBezTo>
                  <a:pt x="1986942" y="2538851"/>
                  <a:pt x="1986942" y="2538851"/>
                  <a:pt x="1664565" y="2819579"/>
                </a:cubicBezTo>
                <a:cubicBezTo>
                  <a:pt x="1664565" y="2819579"/>
                  <a:pt x="1664565" y="2819579"/>
                  <a:pt x="1664565" y="3165758"/>
                </a:cubicBezTo>
                <a:cubicBezTo>
                  <a:pt x="1664565" y="3165758"/>
                  <a:pt x="1664565" y="3165758"/>
                  <a:pt x="1986942" y="2885030"/>
                </a:cubicBezTo>
                <a:cubicBezTo>
                  <a:pt x="1986942" y="2885030"/>
                  <a:pt x="1986942" y="2885030"/>
                  <a:pt x="1986942" y="2779363"/>
                </a:cubicBezTo>
                <a:cubicBezTo>
                  <a:pt x="1986942" y="2779363"/>
                  <a:pt x="1986942" y="2779363"/>
                  <a:pt x="1998180" y="2773843"/>
                </a:cubicBezTo>
                <a:cubicBezTo>
                  <a:pt x="1998180" y="2773843"/>
                  <a:pt x="1998180" y="2773843"/>
                  <a:pt x="1998180" y="2891339"/>
                </a:cubicBezTo>
                <a:cubicBezTo>
                  <a:pt x="1998180" y="2891339"/>
                  <a:pt x="1998180" y="2891339"/>
                  <a:pt x="1658946" y="3187049"/>
                </a:cubicBezTo>
                <a:cubicBezTo>
                  <a:pt x="1658946" y="3187049"/>
                  <a:pt x="1658946" y="3187049"/>
                  <a:pt x="1321116" y="2899224"/>
                </a:cubicBezTo>
                <a:cubicBezTo>
                  <a:pt x="1321116" y="2899224"/>
                  <a:pt x="1321116" y="2899224"/>
                  <a:pt x="1240347" y="2969406"/>
                </a:cubicBezTo>
                <a:cubicBezTo>
                  <a:pt x="1240347" y="2969406"/>
                  <a:pt x="1240347" y="2969406"/>
                  <a:pt x="997334" y="3180741"/>
                </a:cubicBezTo>
                <a:cubicBezTo>
                  <a:pt x="997334" y="3180741"/>
                  <a:pt x="997334" y="3180741"/>
                  <a:pt x="997334" y="3519034"/>
                </a:cubicBezTo>
                <a:cubicBezTo>
                  <a:pt x="997334" y="3519034"/>
                  <a:pt x="997334" y="3519034"/>
                  <a:pt x="985394" y="3519034"/>
                </a:cubicBezTo>
                <a:cubicBezTo>
                  <a:pt x="985394" y="3519034"/>
                  <a:pt x="985394" y="3519034"/>
                  <a:pt x="985394" y="3500109"/>
                </a:cubicBezTo>
                <a:cubicBezTo>
                  <a:pt x="985394" y="3500109"/>
                  <a:pt x="985394" y="3500109"/>
                  <a:pt x="985394" y="3186261"/>
                </a:cubicBezTo>
                <a:cubicBezTo>
                  <a:pt x="985394" y="3186261"/>
                  <a:pt x="985394" y="3186261"/>
                  <a:pt x="663017" y="3466989"/>
                </a:cubicBezTo>
                <a:cubicBezTo>
                  <a:pt x="663017" y="3466989"/>
                  <a:pt x="663017" y="3466989"/>
                  <a:pt x="663017" y="3495377"/>
                </a:cubicBezTo>
                <a:cubicBezTo>
                  <a:pt x="663017" y="3495377"/>
                  <a:pt x="663017" y="3495377"/>
                  <a:pt x="663017" y="3812379"/>
                </a:cubicBezTo>
                <a:cubicBezTo>
                  <a:pt x="663017" y="3812379"/>
                  <a:pt x="663017" y="3812379"/>
                  <a:pt x="985394" y="3532439"/>
                </a:cubicBezTo>
                <a:cubicBezTo>
                  <a:pt x="985394" y="3532439"/>
                  <a:pt x="985394" y="3532439"/>
                  <a:pt x="985394" y="3519822"/>
                </a:cubicBezTo>
                <a:cubicBezTo>
                  <a:pt x="985394" y="3519822"/>
                  <a:pt x="985394" y="3519822"/>
                  <a:pt x="997334" y="3519822"/>
                </a:cubicBezTo>
                <a:cubicBezTo>
                  <a:pt x="997334" y="3519822"/>
                  <a:pt x="997334" y="3519822"/>
                  <a:pt x="997334" y="3531651"/>
                </a:cubicBezTo>
                <a:cubicBezTo>
                  <a:pt x="997334" y="3531651"/>
                  <a:pt x="997334" y="3531651"/>
                  <a:pt x="1011381" y="3543479"/>
                </a:cubicBezTo>
                <a:cubicBezTo>
                  <a:pt x="1011381" y="3543479"/>
                  <a:pt x="1011381" y="3543479"/>
                  <a:pt x="1002251" y="3552154"/>
                </a:cubicBezTo>
                <a:cubicBezTo>
                  <a:pt x="1002251" y="3552154"/>
                  <a:pt x="1002251" y="3552154"/>
                  <a:pt x="1012084" y="3544268"/>
                </a:cubicBezTo>
                <a:cubicBezTo>
                  <a:pt x="1012084" y="3544268"/>
                  <a:pt x="1012084" y="3544268"/>
                  <a:pt x="1333759" y="3818688"/>
                </a:cubicBezTo>
                <a:cubicBezTo>
                  <a:pt x="1333759" y="3818688"/>
                  <a:pt x="1333759" y="3818688"/>
                  <a:pt x="1333759" y="3838402"/>
                </a:cubicBezTo>
                <a:cubicBezTo>
                  <a:pt x="1333759" y="3838402"/>
                  <a:pt x="1333759" y="3838402"/>
                  <a:pt x="1321819" y="3848653"/>
                </a:cubicBezTo>
                <a:cubicBezTo>
                  <a:pt x="1321819" y="3848653"/>
                  <a:pt x="1321819" y="3848653"/>
                  <a:pt x="1321819" y="3835248"/>
                </a:cubicBezTo>
                <a:cubicBezTo>
                  <a:pt x="1321819" y="3835248"/>
                  <a:pt x="1321819" y="3835248"/>
                  <a:pt x="999441" y="4115975"/>
                </a:cubicBezTo>
                <a:cubicBezTo>
                  <a:pt x="999441" y="4115975"/>
                  <a:pt x="999441" y="4115975"/>
                  <a:pt x="999441" y="4462154"/>
                </a:cubicBezTo>
                <a:cubicBezTo>
                  <a:pt x="999441" y="4462154"/>
                  <a:pt x="999441" y="4462154"/>
                  <a:pt x="1321819" y="4182215"/>
                </a:cubicBezTo>
                <a:cubicBezTo>
                  <a:pt x="1321819" y="4182215"/>
                  <a:pt x="1321819" y="4182215"/>
                  <a:pt x="1321819" y="3849441"/>
                </a:cubicBezTo>
                <a:cubicBezTo>
                  <a:pt x="1321819" y="3849441"/>
                  <a:pt x="1321819" y="3849441"/>
                  <a:pt x="1333759" y="3839190"/>
                </a:cubicBezTo>
                <a:cubicBezTo>
                  <a:pt x="1333759" y="3839190"/>
                  <a:pt x="1333759" y="3839190"/>
                  <a:pt x="1333759" y="4186946"/>
                </a:cubicBezTo>
                <a:cubicBezTo>
                  <a:pt x="1333759" y="4186946"/>
                  <a:pt x="1333759" y="4186946"/>
                  <a:pt x="1665970" y="4470828"/>
                </a:cubicBezTo>
                <a:cubicBezTo>
                  <a:pt x="1665970" y="4470828"/>
                  <a:pt x="1665970" y="4470828"/>
                  <a:pt x="1665970" y="4839875"/>
                </a:cubicBezTo>
                <a:cubicBezTo>
                  <a:pt x="1665970" y="4839875"/>
                  <a:pt x="1665970" y="4839875"/>
                  <a:pt x="1348509" y="5116661"/>
                </a:cubicBezTo>
                <a:cubicBezTo>
                  <a:pt x="1348509" y="5116661"/>
                  <a:pt x="1348509" y="5116661"/>
                  <a:pt x="1348509" y="5100101"/>
                </a:cubicBezTo>
                <a:cubicBezTo>
                  <a:pt x="1348509" y="5100101"/>
                  <a:pt x="1348509" y="5100101"/>
                  <a:pt x="1654030" y="4833567"/>
                </a:cubicBezTo>
                <a:cubicBezTo>
                  <a:pt x="1654030" y="4833567"/>
                  <a:pt x="1654030" y="4833567"/>
                  <a:pt x="1654030" y="4487388"/>
                </a:cubicBezTo>
                <a:cubicBezTo>
                  <a:pt x="1654030" y="4487388"/>
                  <a:pt x="1654030" y="4487388"/>
                  <a:pt x="1348509" y="4753134"/>
                </a:cubicBezTo>
                <a:cubicBezTo>
                  <a:pt x="1348509" y="4753134"/>
                  <a:pt x="1348509" y="4753134"/>
                  <a:pt x="1348509" y="4737362"/>
                </a:cubicBezTo>
                <a:cubicBezTo>
                  <a:pt x="1348509" y="4737362"/>
                  <a:pt x="1348509" y="4737362"/>
                  <a:pt x="1650518" y="4473983"/>
                </a:cubicBezTo>
                <a:cubicBezTo>
                  <a:pt x="1650518" y="4473983"/>
                  <a:pt x="1650518" y="4473983"/>
                  <a:pt x="1325331" y="4196409"/>
                </a:cubicBezTo>
                <a:cubicBezTo>
                  <a:pt x="1325331" y="4196409"/>
                  <a:pt x="1325331" y="4196409"/>
                  <a:pt x="1000847" y="4478714"/>
                </a:cubicBezTo>
                <a:cubicBezTo>
                  <a:pt x="1000847" y="4478714"/>
                  <a:pt x="1000847" y="4478714"/>
                  <a:pt x="1326033" y="4756288"/>
                </a:cubicBezTo>
                <a:cubicBezTo>
                  <a:pt x="1326033" y="4756288"/>
                  <a:pt x="1326033" y="4756288"/>
                  <a:pt x="1347806" y="4737362"/>
                </a:cubicBezTo>
                <a:cubicBezTo>
                  <a:pt x="1347806" y="4737362"/>
                  <a:pt x="1347806" y="4737362"/>
                  <a:pt x="1347806" y="4753922"/>
                </a:cubicBezTo>
                <a:cubicBezTo>
                  <a:pt x="1347806" y="4753922"/>
                  <a:pt x="1347806" y="4753922"/>
                  <a:pt x="1331652" y="4768116"/>
                </a:cubicBezTo>
                <a:cubicBezTo>
                  <a:pt x="1331652" y="4768116"/>
                  <a:pt x="1331652" y="4768116"/>
                  <a:pt x="1331652" y="5114295"/>
                </a:cubicBezTo>
                <a:cubicBezTo>
                  <a:pt x="1331652" y="5114295"/>
                  <a:pt x="1331652" y="5114295"/>
                  <a:pt x="1347806" y="5100101"/>
                </a:cubicBezTo>
                <a:cubicBezTo>
                  <a:pt x="1347806" y="5100101"/>
                  <a:pt x="1347806" y="5100101"/>
                  <a:pt x="1347806" y="5116661"/>
                </a:cubicBezTo>
                <a:cubicBezTo>
                  <a:pt x="1347806" y="5116661"/>
                  <a:pt x="1347806" y="5116661"/>
                  <a:pt x="1333759" y="5129278"/>
                </a:cubicBezTo>
                <a:cubicBezTo>
                  <a:pt x="1333759" y="5129278"/>
                  <a:pt x="1333759" y="5129278"/>
                  <a:pt x="1333759" y="5306704"/>
                </a:cubicBezTo>
                <a:cubicBezTo>
                  <a:pt x="1333759" y="5306704"/>
                  <a:pt x="1333759" y="5306704"/>
                  <a:pt x="1321819" y="5309070"/>
                </a:cubicBezTo>
                <a:cubicBezTo>
                  <a:pt x="1321819" y="5309070"/>
                  <a:pt x="1321819" y="5309070"/>
                  <a:pt x="1321819" y="5134798"/>
                </a:cubicBezTo>
                <a:cubicBezTo>
                  <a:pt x="1321819" y="5134798"/>
                  <a:pt x="1321819" y="5134798"/>
                  <a:pt x="1151851" y="5283047"/>
                </a:cubicBezTo>
                <a:cubicBezTo>
                  <a:pt x="1151851" y="5283047"/>
                  <a:pt x="1151851" y="5283047"/>
                  <a:pt x="1144827" y="5272008"/>
                </a:cubicBezTo>
                <a:cubicBezTo>
                  <a:pt x="1144827" y="5272008"/>
                  <a:pt x="1144827" y="5272008"/>
                  <a:pt x="1314093" y="5125335"/>
                </a:cubicBezTo>
                <a:cubicBezTo>
                  <a:pt x="1314093" y="5125335"/>
                  <a:pt x="1314093" y="5125335"/>
                  <a:pt x="988907" y="4847761"/>
                </a:cubicBezTo>
                <a:cubicBezTo>
                  <a:pt x="988907" y="4847761"/>
                  <a:pt x="988907" y="4847761"/>
                  <a:pt x="913053" y="4913212"/>
                </a:cubicBezTo>
                <a:cubicBezTo>
                  <a:pt x="913053" y="4913212"/>
                  <a:pt x="913053" y="4913212"/>
                  <a:pt x="668636" y="5126124"/>
                </a:cubicBezTo>
                <a:cubicBezTo>
                  <a:pt x="668636" y="5126124"/>
                  <a:pt x="668636" y="5126124"/>
                  <a:pt x="993823" y="5403697"/>
                </a:cubicBezTo>
                <a:cubicBezTo>
                  <a:pt x="993823" y="5403697"/>
                  <a:pt x="993823" y="5403697"/>
                  <a:pt x="1144827" y="5272796"/>
                </a:cubicBezTo>
                <a:cubicBezTo>
                  <a:pt x="1144827" y="5272796"/>
                  <a:pt x="1144827" y="5272796"/>
                  <a:pt x="1151149" y="5283047"/>
                </a:cubicBezTo>
                <a:cubicBezTo>
                  <a:pt x="1151149" y="5283047"/>
                  <a:pt x="1151149" y="5283047"/>
                  <a:pt x="999441" y="5415526"/>
                </a:cubicBezTo>
                <a:cubicBezTo>
                  <a:pt x="999441" y="5415526"/>
                  <a:pt x="999441" y="5415526"/>
                  <a:pt x="999441" y="5761705"/>
                </a:cubicBezTo>
                <a:cubicBezTo>
                  <a:pt x="999441" y="5761705"/>
                  <a:pt x="999441" y="5761705"/>
                  <a:pt x="1321819" y="5480976"/>
                </a:cubicBezTo>
                <a:cubicBezTo>
                  <a:pt x="1321819" y="5480976"/>
                  <a:pt x="1321819" y="5480976"/>
                  <a:pt x="1321819" y="5309858"/>
                </a:cubicBezTo>
                <a:cubicBezTo>
                  <a:pt x="1321819" y="5309858"/>
                  <a:pt x="1321819" y="5309858"/>
                  <a:pt x="1333759" y="5307493"/>
                </a:cubicBezTo>
                <a:cubicBezTo>
                  <a:pt x="1333759" y="5307493"/>
                  <a:pt x="1333759" y="5307493"/>
                  <a:pt x="1333759" y="5487285"/>
                </a:cubicBezTo>
                <a:cubicBezTo>
                  <a:pt x="1333759" y="5487285"/>
                  <a:pt x="1333759" y="5487285"/>
                  <a:pt x="1549380" y="5671020"/>
                </a:cubicBezTo>
                <a:cubicBezTo>
                  <a:pt x="1549380" y="5671020"/>
                  <a:pt x="1549380" y="5671020"/>
                  <a:pt x="1665970" y="5770379"/>
                </a:cubicBezTo>
                <a:cubicBezTo>
                  <a:pt x="1665970" y="5770379"/>
                  <a:pt x="1665970" y="5770379"/>
                  <a:pt x="1665970" y="6021141"/>
                </a:cubicBezTo>
                <a:cubicBezTo>
                  <a:pt x="1665970" y="6021141"/>
                  <a:pt x="1665970" y="6021141"/>
                  <a:pt x="1654030" y="6026661"/>
                </a:cubicBezTo>
                <a:cubicBezTo>
                  <a:pt x="1654030" y="6026661"/>
                  <a:pt x="1654030" y="6026661"/>
                  <a:pt x="1654030" y="5786939"/>
                </a:cubicBezTo>
                <a:cubicBezTo>
                  <a:pt x="1654030" y="5786939"/>
                  <a:pt x="1654030" y="5786939"/>
                  <a:pt x="1331652" y="6067667"/>
                </a:cubicBezTo>
                <a:cubicBezTo>
                  <a:pt x="1331652" y="6067667"/>
                  <a:pt x="1331652" y="6067667"/>
                  <a:pt x="1331652" y="6413845"/>
                </a:cubicBezTo>
                <a:cubicBezTo>
                  <a:pt x="1331652" y="6413845"/>
                  <a:pt x="1331652" y="6413845"/>
                  <a:pt x="1654030" y="6133906"/>
                </a:cubicBezTo>
                <a:cubicBezTo>
                  <a:pt x="1654030" y="6133906"/>
                  <a:pt x="1654030" y="6133906"/>
                  <a:pt x="1654030" y="6027450"/>
                </a:cubicBezTo>
                <a:cubicBezTo>
                  <a:pt x="1654030" y="6027450"/>
                  <a:pt x="1654030" y="6027450"/>
                  <a:pt x="1665970" y="6021930"/>
                </a:cubicBezTo>
                <a:cubicBezTo>
                  <a:pt x="1665970" y="6021930"/>
                  <a:pt x="1665970" y="6021930"/>
                  <a:pt x="1665970" y="6140214"/>
                </a:cubicBezTo>
                <a:cubicBezTo>
                  <a:pt x="1665970" y="6140214"/>
                  <a:pt x="1665970" y="6140214"/>
                  <a:pt x="1326033" y="6435925"/>
                </a:cubicBezTo>
                <a:cubicBezTo>
                  <a:pt x="1326033" y="6435925"/>
                  <a:pt x="1326033" y="6435925"/>
                  <a:pt x="988907" y="6147311"/>
                </a:cubicBezTo>
                <a:cubicBezTo>
                  <a:pt x="988907" y="6147311"/>
                  <a:pt x="988907" y="6147311"/>
                  <a:pt x="908136" y="6217493"/>
                </a:cubicBezTo>
                <a:cubicBezTo>
                  <a:pt x="908136" y="6217493"/>
                  <a:pt x="908136" y="6217493"/>
                  <a:pt x="901815" y="6206454"/>
                </a:cubicBezTo>
                <a:cubicBezTo>
                  <a:pt x="901815" y="6206454"/>
                  <a:pt x="901815" y="6206454"/>
                  <a:pt x="907434" y="6218282"/>
                </a:cubicBezTo>
                <a:cubicBezTo>
                  <a:pt x="907434" y="6218282"/>
                  <a:pt x="907434" y="6218282"/>
                  <a:pt x="665124" y="6429617"/>
                </a:cubicBezTo>
                <a:cubicBezTo>
                  <a:pt x="665124" y="6429617"/>
                  <a:pt x="665124" y="6429617"/>
                  <a:pt x="665124" y="6784470"/>
                </a:cubicBezTo>
                <a:cubicBezTo>
                  <a:pt x="665124" y="6784470"/>
                  <a:pt x="665124" y="6784470"/>
                  <a:pt x="722014" y="6833040"/>
                </a:cubicBezTo>
                <a:lnTo>
                  <a:pt x="751249" y="6858000"/>
                </a:lnTo>
                <a:lnTo>
                  <a:pt x="5305156" y="6858000"/>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8" name="Rectangle 7">
            <a:extLst>
              <a:ext uri="{FF2B5EF4-FFF2-40B4-BE49-F238E27FC236}">
                <a16:creationId xmlns:a16="http://schemas.microsoft.com/office/drawing/2014/main" id="{0F05E3D2-1467-BBD4-EE19-55F1FF901071}"/>
              </a:ext>
            </a:extLst>
          </p:cNvPr>
          <p:cNvSpPr/>
          <p:nvPr userDrawn="1"/>
        </p:nvSpPr>
        <p:spPr>
          <a:xfrm>
            <a:off x="7170057" y="0"/>
            <a:ext cx="50219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 contenu</a:t>
            </a:r>
          </a:p>
          <a:p>
            <a:endParaRPr lang="fr-FR" sz="1200" dirty="0">
              <a:solidFill>
                <a:schemeClr val="bg1">
                  <a:lumMod val="50000"/>
                </a:schemeClr>
              </a:solidFill>
            </a:endParaRP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5480916" y="1381125"/>
            <a:ext cx="597924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10">
            <a:extLst>
              <a:ext uri="{FF2B5EF4-FFF2-40B4-BE49-F238E27FC236}">
                <a16:creationId xmlns:a16="http://schemas.microsoft.com/office/drawing/2014/main" id="{E8A77A76-28CB-5629-14F2-37B56A986D79}"/>
              </a:ext>
            </a:extLst>
          </p:cNvPr>
          <p:cNvSpPr>
            <a:spLocks noGrp="1"/>
          </p:cNvSpPr>
          <p:nvPr>
            <p:ph type="title"/>
          </p:nvPr>
        </p:nvSpPr>
        <p:spPr>
          <a:xfrm>
            <a:off x="5483721" y="314036"/>
            <a:ext cx="5976441" cy="871827"/>
          </a:xfrm>
        </p:spPr>
        <p:txBody>
          <a:bodyPr/>
          <a:lstStyle>
            <a:lvl1pPr>
              <a:defRPr>
                <a:solidFill>
                  <a:schemeClr val="tx2"/>
                </a:solidFill>
              </a:defRPr>
            </a:lvl1pPr>
          </a:lstStyle>
          <a:p>
            <a:r>
              <a:rPr lang="fr-FR"/>
              <a:t>Modifiez le style du titre</a:t>
            </a:r>
            <a:endParaRPr lang="fr-FR"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IRESNE/DTN/SMTA/LMN</a:t>
            </a:r>
          </a:p>
        </p:txBody>
      </p:sp>
    </p:spTree>
    <p:extLst>
      <p:ext uri="{BB962C8B-B14F-4D97-AF65-F5344CB8AC3E}">
        <p14:creationId xmlns:p14="http://schemas.microsoft.com/office/powerpoint/2010/main" val="13290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uel haut + contenu">
    <p:spTree>
      <p:nvGrpSpPr>
        <p:cNvPr id="1" name=""/>
        <p:cNvGrpSpPr/>
        <p:nvPr/>
      </p:nvGrpSpPr>
      <p:grpSpPr>
        <a:xfrm>
          <a:off x="0" y="0"/>
          <a:ext cx="0" cy="0"/>
          <a:chOff x="0" y="0"/>
          <a:chExt cx="0" cy="0"/>
        </a:xfrm>
      </p:grpSpPr>
      <p:sp>
        <p:nvSpPr>
          <p:cNvPr id="14"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flipH="1">
            <a:off x="-35541" y="-27742"/>
            <a:ext cx="12125939" cy="2408374"/>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IRESNE/DTN/SMTA/LMN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haut + contenu</a:t>
            </a:r>
          </a:p>
          <a:p>
            <a:endParaRPr lang="fr-FR" sz="1200" dirty="0">
              <a:solidFill>
                <a:schemeClr val="bg1">
                  <a:lumMod val="50000"/>
                </a:schemeClr>
              </a:solidFill>
            </a:endParaRPr>
          </a:p>
        </p:txBody>
      </p:sp>
      <p:sp>
        <p:nvSpPr>
          <p:cNvPr id="11" name="Espace réservé du contenu 2">
            <a:extLst>
              <a:ext uri="{FF2B5EF4-FFF2-40B4-BE49-F238E27FC236}">
                <a16:creationId xmlns:a16="http://schemas.microsoft.com/office/drawing/2014/main" id="{9BDF78EF-B925-4A77-F088-A8970BDC4FE9}"/>
              </a:ext>
            </a:extLst>
          </p:cNvPr>
          <p:cNvSpPr>
            <a:spLocks noGrp="1"/>
          </p:cNvSpPr>
          <p:nvPr>
            <p:ph idx="1"/>
          </p:nvPr>
        </p:nvSpPr>
        <p:spPr>
          <a:xfrm>
            <a:off x="731838" y="3381829"/>
            <a:ext cx="10836275" cy="253160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1" name="ZoneTexte 20">
            <a:extLst>
              <a:ext uri="{FF2B5EF4-FFF2-40B4-BE49-F238E27FC236}">
                <a16:creationId xmlns:a16="http://schemas.microsoft.com/office/drawing/2014/main" id="{46C622DF-824A-7030-FF06-98A537DB20A5}"/>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:Après avoir insérez votre image, adaptez si besoin la couleur du texte en fonction de celle-ci</a:t>
            </a:r>
          </a:p>
          <a:p>
            <a:endParaRPr lang="fr-FR" sz="1200" dirty="0">
              <a:solidFill>
                <a:schemeClr val="bg1">
                  <a:lumMod val="50000"/>
                </a:schemeClr>
              </a:solidFill>
            </a:endParaRPr>
          </a:p>
        </p:txBody>
      </p:sp>
      <p:sp>
        <p:nvSpPr>
          <p:cNvPr id="10" name="Titre 1">
            <a:extLst>
              <a:ext uri="{FF2B5EF4-FFF2-40B4-BE49-F238E27FC236}">
                <a16:creationId xmlns:a16="http://schemas.microsoft.com/office/drawing/2014/main" id="{285252E3-9176-AD7B-44E7-02A49D473FFA}"/>
              </a:ext>
            </a:extLst>
          </p:cNvPr>
          <p:cNvSpPr>
            <a:spLocks noGrp="1"/>
          </p:cNvSpPr>
          <p:nvPr>
            <p:ph type="title"/>
          </p:nvPr>
        </p:nvSpPr>
        <p:spPr>
          <a:xfrm>
            <a:off x="731838" y="319314"/>
            <a:ext cx="10728325" cy="1084263"/>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29357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lIns="0"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hasCustomPrompt="1"/>
          </p:nvPr>
        </p:nvSpPr>
        <p:spPr>
          <a:xfrm>
            <a:off x="731838" y="4262438"/>
            <a:ext cx="5294312" cy="1655762"/>
          </a:xfrm>
        </p:spPr>
        <p:txBody>
          <a:bodyPr r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pic>
        <p:nvPicPr>
          <p:cNvPr id="8"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image</a:t>
            </a:r>
          </a:p>
        </p:txBody>
      </p:sp>
      <p:sp>
        <p:nvSpPr>
          <p:cNvPr id="38" name="Rectangle 21">
            <a:extLst>
              <a:ext uri="{FF2B5EF4-FFF2-40B4-BE49-F238E27FC236}">
                <a16:creationId xmlns:a16="http://schemas.microsoft.com/office/drawing/2014/main" id="{A735B0D2-65F8-67B3-4CB3-F526012A0592}"/>
              </a:ext>
            </a:extLst>
          </p:cNvPr>
          <p:cNvSpPr>
            <a:spLocks noChangeArrowheads="1"/>
          </p:cNvSpPr>
          <p:nvPr userDrawn="1"/>
        </p:nvSpPr>
        <p:spPr bwMode="auto">
          <a:xfrm>
            <a:off x="7110585" y="-1588"/>
            <a:ext cx="20638"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Espace réservé pour une image  60">
            <a:extLst>
              <a:ext uri="{FF2B5EF4-FFF2-40B4-BE49-F238E27FC236}">
                <a16:creationId xmlns:a16="http://schemas.microsoft.com/office/drawing/2014/main" id="{570E7ABE-1C46-BCBC-E4AA-CED1991C314D}"/>
              </a:ext>
            </a:extLst>
          </p:cNvPr>
          <p:cNvSpPr>
            <a:spLocks noGrp="1"/>
          </p:cNvSpPr>
          <p:nvPr>
            <p:ph type="pic" sz="quarter" idx="10" hasCustomPrompt="1"/>
          </p:nvPr>
        </p:nvSpPr>
        <p:spPr>
          <a:xfrm>
            <a:off x="5435600" y="0"/>
            <a:ext cx="6756400" cy="6858000"/>
          </a:xfrm>
          <a:custGeom>
            <a:avLst/>
            <a:gdLst>
              <a:gd name="connsiteX0" fmla="*/ 558577 w 6756400"/>
              <a:gd name="connsiteY0" fmla="*/ 2472501 h 6858000"/>
              <a:gd name="connsiteX1" fmla="*/ 1118234 w 6756400"/>
              <a:gd name="connsiteY1" fmla="*/ 2898413 h 6858000"/>
              <a:gd name="connsiteX2" fmla="*/ 754773 w 6756400"/>
              <a:gd name="connsiteY2" fmla="*/ 3179642 h 6858000"/>
              <a:gd name="connsiteX3" fmla="*/ 765623 w 6756400"/>
              <a:gd name="connsiteY3" fmla="*/ 3197727 h 6858000"/>
              <a:gd name="connsiteX4" fmla="*/ 1132700 w 6756400"/>
              <a:gd name="connsiteY4" fmla="*/ 2912881 h 6858000"/>
              <a:gd name="connsiteX5" fmla="*/ 1132700 w 6756400"/>
              <a:gd name="connsiteY5" fmla="*/ 3443689 h 6858000"/>
              <a:gd name="connsiteX6" fmla="*/ 978998 w 6756400"/>
              <a:gd name="connsiteY6" fmla="*/ 3562149 h 6858000"/>
              <a:gd name="connsiteX7" fmla="*/ 990752 w 6756400"/>
              <a:gd name="connsiteY7" fmla="*/ 3582043 h 6858000"/>
              <a:gd name="connsiteX8" fmla="*/ 1138125 w 6756400"/>
              <a:gd name="connsiteY8" fmla="*/ 3467200 h 6858000"/>
              <a:gd name="connsiteX9" fmla="*/ 1697783 w 6756400"/>
              <a:gd name="connsiteY9" fmla="*/ 3892208 h 6858000"/>
              <a:gd name="connsiteX10" fmla="*/ 1337034 w 6756400"/>
              <a:gd name="connsiteY10" fmla="*/ 4172532 h 6858000"/>
              <a:gd name="connsiteX11" fmla="*/ 1346980 w 6756400"/>
              <a:gd name="connsiteY11" fmla="*/ 4190618 h 6858000"/>
              <a:gd name="connsiteX12" fmla="*/ 1704112 w 6756400"/>
              <a:gd name="connsiteY12" fmla="*/ 3913006 h 6858000"/>
              <a:gd name="connsiteX13" fmla="*/ 1704112 w 6756400"/>
              <a:gd name="connsiteY13" fmla="*/ 4443814 h 6858000"/>
              <a:gd name="connsiteX14" fmla="*/ 1560355 w 6756400"/>
              <a:gd name="connsiteY14" fmla="*/ 4555944 h 6858000"/>
              <a:gd name="connsiteX15" fmla="*/ 1149879 w 6756400"/>
              <a:gd name="connsiteY15" fmla="*/ 4874248 h 6858000"/>
              <a:gd name="connsiteX16" fmla="*/ 1149879 w 6756400"/>
              <a:gd name="connsiteY16" fmla="*/ 4343440 h 6858000"/>
              <a:gd name="connsiteX17" fmla="*/ 1346076 w 6756400"/>
              <a:gd name="connsiteY17" fmla="*/ 4190618 h 6858000"/>
              <a:gd name="connsiteX18" fmla="*/ 1336130 w 6756400"/>
              <a:gd name="connsiteY18" fmla="*/ 4173437 h 6858000"/>
              <a:gd name="connsiteX19" fmla="*/ 1139934 w 6756400"/>
              <a:gd name="connsiteY19" fmla="*/ 4325354 h 6858000"/>
              <a:gd name="connsiteX20" fmla="*/ 580276 w 6756400"/>
              <a:gd name="connsiteY20" fmla="*/ 3900346 h 6858000"/>
              <a:gd name="connsiteX21" fmla="*/ 989848 w 6756400"/>
              <a:gd name="connsiteY21" fmla="*/ 3582043 h 6858000"/>
              <a:gd name="connsiteX22" fmla="*/ 978094 w 6756400"/>
              <a:gd name="connsiteY22" fmla="*/ 3563053 h 6858000"/>
              <a:gd name="connsiteX23" fmla="*/ 577563 w 6756400"/>
              <a:gd name="connsiteY23" fmla="*/ 3874123 h 6858000"/>
              <a:gd name="connsiteX24" fmla="*/ 577563 w 6756400"/>
              <a:gd name="connsiteY24" fmla="*/ 3342411 h 6858000"/>
              <a:gd name="connsiteX25" fmla="*/ 764719 w 6756400"/>
              <a:gd name="connsiteY25" fmla="*/ 3197727 h 6858000"/>
              <a:gd name="connsiteX26" fmla="*/ 754773 w 6756400"/>
              <a:gd name="connsiteY26" fmla="*/ 3180546 h 6858000"/>
              <a:gd name="connsiteX27" fmla="*/ 567618 w 6756400"/>
              <a:gd name="connsiteY27" fmla="*/ 3325229 h 6858000"/>
              <a:gd name="connsiteX28" fmla="*/ 7960 w 6756400"/>
              <a:gd name="connsiteY28" fmla="*/ 2899317 h 6858000"/>
              <a:gd name="connsiteX29" fmla="*/ 558577 w 6756400"/>
              <a:gd name="connsiteY29" fmla="*/ 2472501 h 6858000"/>
              <a:gd name="connsiteX30" fmla="*/ 1724907 w 6756400"/>
              <a:gd name="connsiteY30" fmla="*/ 0 h 6858000"/>
              <a:gd name="connsiteX31" fmla="*/ 6756400 w 6756400"/>
              <a:gd name="connsiteY31" fmla="*/ 0 h 6858000"/>
              <a:gd name="connsiteX32" fmla="*/ 6756400 w 6756400"/>
              <a:gd name="connsiteY32" fmla="*/ 6858000 h 6858000"/>
              <a:gd name="connsiteX33" fmla="*/ 0 w 6756400"/>
              <a:gd name="connsiteY33" fmla="*/ 6858000 h 6858000"/>
              <a:gd name="connsiteX34" fmla="*/ 0 w 6756400"/>
              <a:gd name="connsiteY34" fmla="*/ 6856412 h 6858000"/>
              <a:gd name="connsiteX35" fmla="*/ 162738 w 6756400"/>
              <a:gd name="connsiteY35" fmla="*/ 6856412 h 6858000"/>
              <a:gd name="connsiteX36" fmla="*/ 1149879 w 6756400"/>
              <a:gd name="connsiteY36" fmla="*/ 6856412 h 6858000"/>
              <a:gd name="connsiteX37" fmla="*/ 1149879 w 6756400"/>
              <a:gd name="connsiteY37" fmla="*/ 6332839 h 6858000"/>
              <a:gd name="connsiteX38" fmla="*/ 1704112 w 6756400"/>
              <a:gd name="connsiteY38" fmla="*/ 5902405 h 6858000"/>
              <a:gd name="connsiteX39" fmla="*/ 1704112 w 6756400"/>
              <a:gd name="connsiteY39" fmla="*/ 6433213 h 6858000"/>
              <a:gd name="connsiteX40" fmla="*/ 1159824 w 6756400"/>
              <a:gd name="connsiteY40" fmla="*/ 6855508 h 6858000"/>
              <a:gd name="connsiteX41" fmla="*/ 1193277 w 6756400"/>
              <a:gd name="connsiteY41" fmla="*/ 6855508 h 6858000"/>
              <a:gd name="connsiteX42" fmla="*/ 1724907 w 6756400"/>
              <a:gd name="connsiteY42" fmla="*/ 6443160 h 6858000"/>
              <a:gd name="connsiteX43" fmla="*/ 1724907 w 6756400"/>
              <a:gd name="connsiteY43" fmla="*/ 5877086 h 6858000"/>
              <a:gd name="connsiteX44" fmla="*/ 1386762 w 6756400"/>
              <a:gd name="connsiteY44" fmla="*/ 5620272 h 6858000"/>
              <a:gd name="connsiteX45" fmla="*/ 1343363 w 6756400"/>
              <a:gd name="connsiteY45" fmla="*/ 5612134 h 6858000"/>
              <a:gd name="connsiteX46" fmla="*/ 1697783 w 6756400"/>
              <a:gd name="connsiteY46" fmla="*/ 5881607 h 6858000"/>
              <a:gd name="connsiteX47" fmla="*/ 1139934 w 6756400"/>
              <a:gd name="connsiteY47" fmla="*/ 6314753 h 6858000"/>
              <a:gd name="connsiteX48" fmla="*/ 581180 w 6756400"/>
              <a:gd name="connsiteY48" fmla="*/ 5889745 h 6858000"/>
              <a:gd name="connsiteX49" fmla="*/ 1014259 w 6756400"/>
              <a:gd name="connsiteY49" fmla="*/ 5553356 h 6858000"/>
              <a:gd name="connsiteX50" fmla="*/ 987135 w 6756400"/>
              <a:gd name="connsiteY50" fmla="*/ 5548835 h 6858000"/>
              <a:gd name="connsiteX51" fmla="*/ 577563 w 6756400"/>
              <a:gd name="connsiteY51" fmla="*/ 5866234 h 6858000"/>
              <a:gd name="connsiteX52" fmla="*/ 577563 w 6756400"/>
              <a:gd name="connsiteY52" fmla="*/ 5335426 h 6858000"/>
              <a:gd name="connsiteX53" fmla="*/ 1132700 w 6756400"/>
              <a:gd name="connsiteY53" fmla="*/ 4905897 h 6858000"/>
              <a:gd name="connsiteX54" fmla="*/ 1132700 w 6756400"/>
              <a:gd name="connsiteY54" fmla="*/ 5435801 h 6858000"/>
              <a:gd name="connsiteX55" fmla="*/ 988039 w 6756400"/>
              <a:gd name="connsiteY55" fmla="*/ 5547930 h 6858000"/>
              <a:gd name="connsiteX56" fmla="*/ 1015163 w 6756400"/>
              <a:gd name="connsiteY56" fmla="*/ 5552452 h 6858000"/>
              <a:gd name="connsiteX57" fmla="*/ 1139029 w 6756400"/>
              <a:gd name="connsiteY57" fmla="*/ 5456599 h 6858000"/>
              <a:gd name="connsiteX58" fmla="*/ 1342459 w 6756400"/>
              <a:gd name="connsiteY58" fmla="*/ 5611229 h 6858000"/>
              <a:gd name="connsiteX59" fmla="*/ 1384953 w 6756400"/>
              <a:gd name="connsiteY59" fmla="*/ 5619368 h 6858000"/>
              <a:gd name="connsiteX60" fmla="*/ 1152591 w 6756400"/>
              <a:gd name="connsiteY60" fmla="*/ 5442131 h 6858000"/>
              <a:gd name="connsiteX61" fmla="*/ 1152591 w 6756400"/>
              <a:gd name="connsiteY61" fmla="*/ 4897759 h 6858000"/>
              <a:gd name="connsiteX62" fmla="*/ 1570300 w 6756400"/>
              <a:gd name="connsiteY62" fmla="*/ 4573125 h 6858000"/>
              <a:gd name="connsiteX63" fmla="*/ 1560355 w 6756400"/>
              <a:gd name="connsiteY63" fmla="*/ 4555944 h 6858000"/>
              <a:gd name="connsiteX64" fmla="*/ 1571205 w 6756400"/>
              <a:gd name="connsiteY64" fmla="*/ 4573125 h 6858000"/>
              <a:gd name="connsiteX65" fmla="*/ 1709537 w 6756400"/>
              <a:gd name="connsiteY65" fmla="*/ 4465517 h 6858000"/>
              <a:gd name="connsiteX66" fmla="*/ 2290894 w 6756400"/>
              <a:gd name="connsiteY66" fmla="*/ 4907706 h 6858000"/>
              <a:gd name="connsiteX67" fmla="*/ 2874963 w 6756400"/>
              <a:gd name="connsiteY67" fmla="*/ 4453761 h 6858000"/>
              <a:gd name="connsiteX68" fmla="*/ 2874963 w 6756400"/>
              <a:gd name="connsiteY68" fmla="*/ 4272907 h 6858000"/>
              <a:gd name="connsiteX69" fmla="*/ 2855072 w 6756400"/>
              <a:gd name="connsiteY69" fmla="*/ 4281949 h 6858000"/>
              <a:gd name="connsiteX70" fmla="*/ 2855072 w 6756400"/>
              <a:gd name="connsiteY70" fmla="*/ 4443814 h 6858000"/>
              <a:gd name="connsiteX71" fmla="*/ 2300839 w 6756400"/>
              <a:gd name="connsiteY71" fmla="*/ 4874248 h 6858000"/>
              <a:gd name="connsiteX72" fmla="*/ 2300839 w 6756400"/>
              <a:gd name="connsiteY72" fmla="*/ 4343440 h 6858000"/>
              <a:gd name="connsiteX73" fmla="*/ 2855072 w 6756400"/>
              <a:gd name="connsiteY73" fmla="*/ 3913006 h 6858000"/>
              <a:gd name="connsiteX74" fmla="*/ 2855072 w 6756400"/>
              <a:gd name="connsiteY74" fmla="*/ 4281045 h 6858000"/>
              <a:gd name="connsiteX75" fmla="*/ 2874963 w 6756400"/>
              <a:gd name="connsiteY75" fmla="*/ 4272002 h 6858000"/>
              <a:gd name="connsiteX76" fmla="*/ 2874963 w 6756400"/>
              <a:gd name="connsiteY76" fmla="*/ 3887687 h 6858000"/>
              <a:gd name="connsiteX77" fmla="*/ 2675150 w 6756400"/>
              <a:gd name="connsiteY77" fmla="*/ 3735769 h 6858000"/>
              <a:gd name="connsiteX78" fmla="*/ 2654355 w 6756400"/>
              <a:gd name="connsiteY78" fmla="*/ 3744812 h 6858000"/>
              <a:gd name="connsiteX79" fmla="*/ 2848743 w 6756400"/>
              <a:gd name="connsiteY79" fmla="*/ 3892208 h 6858000"/>
              <a:gd name="connsiteX80" fmla="*/ 2290894 w 6756400"/>
              <a:gd name="connsiteY80" fmla="*/ 4325354 h 6858000"/>
              <a:gd name="connsiteX81" fmla="*/ 1731236 w 6756400"/>
              <a:gd name="connsiteY81" fmla="*/ 3900346 h 6858000"/>
              <a:gd name="connsiteX82" fmla="*/ 2289086 w 6756400"/>
              <a:gd name="connsiteY82" fmla="*/ 3467200 h 6858000"/>
              <a:gd name="connsiteX83" fmla="*/ 2653451 w 6756400"/>
              <a:gd name="connsiteY83" fmla="*/ 3743907 h 6858000"/>
              <a:gd name="connsiteX84" fmla="*/ 2674246 w 6756400"/>
              <a:gd name="connsiteY84" fmla="*/ 3734865 h 6858000"/>
              <a:gd name="connsiteX85" fmla="*/ 2303552 w 6756400"/>
              <a:gd name="connsiteY85" fmla="*/ 3452732 h 6858000"/>
              <a:gd name="connsiteX86" fmla="*/ 2303552 w 6756400"/>
              <a:gd name="connsiteY86" fmla="*/ 3177833 h 6858000"/>
              <a:gd name="connsiteX87" fmla="*/ 2282757 w 6756400"/>
              <a:gd name="connsiteY87" fmla="*/ 3180546 h 6858000"/>
              <a:gd name="connsiteX88" fmla="*/ 2282757 w 6756400"/>
              <a:gd name="connsiteY88" fmla="*/ 3443689 h 6858000"/>
              <a:gd name="connsiteX89" fmla="*/ 1728524 w 6756400"/>
              <a:gd name="connsiteY89" fmla="*/ 3874123 h 6858000"/>
              <a:gd name="connsiteX90" fmla="*/ 1728524 w 6756400"/>
              <a:gd name="connsiteY90" fmla="*/ 3342411 h 6858000"/>
              <a:gd name="connsiteX91" fmla="*/ 1989818 w 6756400"/>
              <a:gd name="connsiteY91" fmla="*/ 3140758 h 6858000"/>
              <a:gd name="connsiteX92" fmla="*/ 1978064 w 6756400"/>
              <a:gd name="connsiteY92" fmla="*/ 3124481 h 6858000"/>
              <a:gd name="connsiteX93" fmla="*/ 1718578 w 6756400"/>
              <a:gd name="connsiteY93" fmla="*/ 3325229 h 6858000"/>
              <a:gd name="connsiteX94" fmla="*/ 1158920 w 6756400"/>
              <a:gd name="connsiteY94" fmla="*/ 2899317 h 6858000"/>
              <a:gd name="connsiteX95" fmla="*/ 1579342 w 6756400"/>
              <a:gd name="connsiteY95" fmla="*/ 2573779 h 6858000"/>
              <a:gd name="connsiteX96" fmla="*/ 1567588 w 6756400"/>
              <a:gd name="connsiteY96" fmla="*/ 2557502 h 6858000"/>
              <a:gd name="connsiteX97" fmla="*/ 1149879 w 6756400"/>
              <a:gd name="connsiteY97" fmla="*/ 2881232 h 6858000"/>
              <a:gd name="connsiteX98" fmla="*/ 1149879 w 6756400"/>
              <a:gd name="connsiteY98" fmla="*/ 2350424 h 6858000"/>
              <a:gd name="connsiteX99" fmla="*/ 1321664 w 6756400"/>
              <a:gd name="connsiteY99" fmla="*/ 2216592 h 6858000"/>
              <a:gd name="connsiteX100" fmla="*/ 1309910 w 6756400"/>
              <a:gd name="connsiteY100" fmla="*/ 2201219 h 6858000"/>
              <a:gd name="connsiteX101" fmla="*/ 1139934 w 6756400"/>
              <a:gd name="connsiteY101" fmla="*/ 2332339 h 6858000"/>
              <a:gd name="connsiteX102" fmla="*/ 580276 w 6756400"/>
              <a:gd name="connsiteY102" fmla="*/ 1907331 h 6858000"/>
              <a:gd name="connsiteX103" fmla="*/ 1138125 w 6756400"/>
              <a:gd name="connsiteY103" fmla="*/ 1474184 h 6858000"/>
              <a:gd name="connsiteX104" fmla="*/ 1697783 w 6756400"/>
              <a:gd name="connsiteY104" fmla="*/ 1899192 h 6858000"/>
              <a:gd name="connsiteX105" fmla="*/ 1310815 w 6756400"/>
              <a:gd name="connsiteY105" fmla="*/ 2200315 h 6858000"/>
              <a:gd name="connsiteX106" fmla="*/ 1322568 w 6756400"/>
              <a:gd name="connsiteY106" fmla="*/ 2216592 h 6858000"/>
              <a:gd name="connsiteX107" fmla="*/ 1704112 w 6756400"/>
              <a:gd name="connsiteY107" fmla="*/ 1919991 h 6858000"/>
              <a:gd name="connsiteX108" fmla="*/ 1704112 w 6756400"/>
              <a:gd name="connsiteY108" fmla="*/ 2450798 h 6858000"/>
              <a:gd name="connsiteX109" fmla="*/ 1568492 w 6756400"/>
              <a:gd name="connsiteY109" fmla="*/ 2556598 h 6858000"/>
              <a:gd name="connsiteX110" fmla="*/ 1580246 w 6756400"/>
              <a:gd name="connsiteY110" fmla="*/ 2572875 h 6858000"/>
              <a:gd name="connsiteX111" fmla="*/ 1709537 w 6756400"/>
              <a:gd name="connsiteY111" fmla="*/ 2472501 h 6858000"/>
              <a:gd name="connsiteX112" fmla="*/ 2269195 w 6756400"/>
              <a:gd name="connsiteY112" fmla="*/ 2898413 h 6858000"/>
              <a:gd name="connsiteX113" fmla="*/ 1978968 w 6756400"/>
              <a:gd name="connsiteY113" fmla="*/ 3123577 h 6858000"/>
              <a:gd name="connsiteX114" fmla="*/ 1990722 w 6756400"/>
              <a:gd name="connsiteY114" fmla="*/ 3139854 h 6858000"/>
              <a:gd name="connsiteX115" fmla="*/ 2282757 w 6756400"/>
              <a:gd name="connsiteY115" fmla="*/ 2912881 h 6858000"/>
              <a:gd name="connsiteX116" fmla="*/ 2282757 w 6756400"/>
              <a:gd name="connsiteY116" fmla="*/ 3179642 h 6858000"/>
              <a:gd name="connsiteX117" fmla="*/ 2303552 w 6756400"/>
              <a:gd name="connsiteY117" fmla="*/ 3176929 h 6858000"/>
              <a:gd name="connsiteX118" fmla="*/ 2303552 w 6756400"/>
              <a:gd name="connsiteY118" fmla="*/ 2904743 h 6858000"/>
              <a:gd name="connsiteX119" fmla="*/ 2327963 w 6756400"/>
              <a:gd name="connsiteY119" fmla="*/ 2885753 h 6858000"/>
              <a:gd name="connsiteX120" fmla="*/ 2327963 w 6756400"/>
              <a:gd name="connsiteY120" fmla="*/ 2860433 h 6858000"/>
              <a:gd name="connsiteX121" fmla="*/ 2300839 w 6756400"/>
              <a:gd name="connsiteY121" fmla="*/ 2881232 h 6858000"/>
              <a:gd name="connsiteX122" fmla="*/ 2300839 w 6756400"/>
              <a:gd name="connsiteY122" fmla="*/ 2350424 h 6858000"/>
              <a:gd name="connsiteX123" fmla="*/ 2327963 w 6756400"/>
              <a:gd name="connsiteY123" fmla="*/ 2328721 h 6858000"/>
              <a:gd name="connsiteX124" fmla="*/ 2327963 w 6756400"/>
              <a:gd name="connsiteY124" fmla="*/ 2303402 h 6858000"/>
              <a:gd name="connsiteX125" fmla="*/ 2290894 w 6756400"/>
              <a:gd name="connsiteY125" fmla="*/ 2332339 h 6858000"/>
              <a:gd name="connsiteX126" fmla="*/ 1731236 w 6756400"/>
              <a:gd name="connsiteY126" fmla="*/ 1907331 h 6858000"/>
              <a:gd name="connsiteX127" fmla="*/ 2289086 w 6756400"/>
              <a:gd name="connsiteY127" fmla="*/ 1474184 h 6858000"/>
              <a:gd name="connsiteX128" fmla="*/ 2848743 w 6756400"/>
              <a:gd name="connsiteY128" fmla="*/ 1899192 h 6858000"/>
              <a:gd name="connsiteX129" fmla="*/ 2328867 w 6756400"/>
              <a:gd name="connsiteY129" fmla="*/ 2302498 h 6858000"/>
              <a:gd name="connsiteX130" fmla="*/ 2328867 w 6756400"/>
              <a:gd name="connsiteY130" fmla="*/ 2327817 h 6858000"/>
              <a:gd name="connsiteX131" fmla="*/ 2855072 w 6756400"/>
              <a:gd name="connsiteY131" fmla="*/ 1919991 h 6858000"/>
              <a:gd name="connsiteX132" fmla="*/ 2855072 w 6756400"/>
              <a:gd name="connsiteY132" fmla="*/ 2450798 h 6858000"/>
              <a:gd name="connsiteX133" fmla="*/ 2328867 w 6756400"/>
              <a:gd name="connsiteY133" fmla="*/ 2859529 h 6858000"/>
              <a:gd name="connsiteX134" fmla="*/ 2328867 w 6756400"/>
              <a:gd name="connsiteY134" fmla="*/ 2884849 h 6858000"/>
              <a:gd name="connsiteX135" fmla="*/ 2874963 w 6756400"/>
              <a:gd name="connsiteY135" fmla="*/ 2460745 h 6858000"/>
              <a:gd name="connsiteX136" fmla="*/ 2874963 w 6756400"/>
              <a:gd name="connsiteY136" fmla="*/ 1894671 h 6858000"/>
              <a:gd name="connsiteX137" fmla="*/ 2303552 w 6756400"/>
              <a:gd name="connsiteY137" fmla="*/ 1459716 h 6858000"/>
              <a:gd name="connsiteX138" fmla="*/ 2303552 w 6756400"/>
              <a:gd name="connsiteY138" fmla="*/ 926195 h 6858000"/>
              <a:gd name="connsiteX139" fmla="*/ 2282757 w 6756400"/>
              <a:gd name="connsiteY139" fmla="*/ 941568 h 6858000"/>
              <a:gd name="connsiteX140" fmla="*/ 2282757 w 6756400"/>
              <a:gd name="connsiteY140" fmla="*/ 1451578 h 6858000"/>
              <a:gd name="connsiteX141" fmla="*/ 1728524 w 6756400"/>
              <a:gd name="connsiteY141" fmla="*/ 1882011 h 6858000"/>
              <a:gd name="connsiteX142" fmla="*/ 1728524 w 6756400"/>
              <a:gd name="connsiteY142" fmla="*/ 1351203 h 6858000"/>
              <a:gd name="connsiteX143" fmla="*/ 2282757 w 6756400"/>
              <a:gd name="connsiteY143" fmla="*/ 920770 h 6858000"/>
              <a:gd name="connsiteX144" fmla="*/ 2282757 w 6756400"/>
              <a:gd name="connsiteY144" fmla="*/ 940664 h 6858000"/>
              <a:gd name="connsiteX145" fmla="*/ 2303552 w 6756400"/>
              <a:gd name="connsiteY145" fmla="*/ 924387 h 6858000"/>
              <a:gd name="connsiteX146" fmla="*/ 2303552 w 6756400"/>
              <a:gd name="connsiteY146" fmla="*/ 895450 h 6858000"/>
              <a:gd name="connsiteX147" fmla="*/ 1749319 w 6756400"/>
              <a:gd name="connsiteY147" fmla="*/ 474059 h 6858000"/>
              <a:gd name="connsiteX148" fmla="*/ 1733044 w 6756400"/>
              <a:gd name="connsiteY148" fmla="*/ 486719 h 6858000"/>
              <a:gd name="connsiteX149" fmla="*/ 2276428 w 6756400"/>
              <a:gd name="connsiteY149" fmla="*/ 899971 h 6858000"/>
              <a:gd name="connsiteX150" fmla="*/ 1718578 w 6756400"/>
              <a:gd name="connsiteY150" fmla="*/ 1333118 h 6858000"/>
              <a:gd name="connsiteX151" fmla="*/ 1158920 w 6756400"/>
              <a:gd name="connsiteY151" fmla="*/ 908110 h 6858000"/>
              <a:gd name="connsiteX152" fmla="*/ 1716770 w 6756400"/>
              <a:gd name="connsiteY152" fmla="*/ 474964 h 6858000"/>
              <a:gd name="connsiteX153" fmla="*/ 1732140 w 6756400"/>
              <a:gd name="connsiteY153" fmla="*/ 486719 h 6858000"/>
              <a:gd name="connsiteX154" fmla="*/ 1748415 w 6756400"/>
              <a:gd name="connsiteY154" fmla="*/ 474059 h 6858000"/>
              <a:gd name="connsiteX155" fmla="*/ 1724907 w 6756400"/>
              <a:gd name="connsiteY155" fmla="*/ 455070 h 6858000"/>
              <a:gd name="connsiteX156" fmla="*/ 1724907 w 6756400"/>
              <a:gd name="connsiteY156" fmla="*/ 206 h 6858000"/>
              <a:gd name="connsiteX157" fmla="*/ 1606490 w 6756400"/>
              <a:gd name="connsiteY157" fmla="*/ 0 h 6858000"/>
              <a:gd name="connsiteX158" fmla="*/ 1704112 w 6756400"/>
              <a:gd name="connsiteY158" fmla="*/ 0 h 6858000"/>
              <a:gd name="connsiteX159" fmla="*/ 1704112 w 6756400"/>
              <a:gd name="connsiteY159" fmla="*/ 79700 h 6858000"/>
              <a:gd name="connsiteX160" fmla="*/ 1704112 w 6756400"/>
              <a:gd name="connsiteY160" fmla="*/ 455974 h 6858000"/>
              <a:gd name="connsiteX161" fmla="*/ 1149879 w 6756400"/>
              <a:gd name="connsiteY161" fmla="*/ 885503 h 6858000"/>
              <a:gd name="connsiteX162" fmla="*/ 1149879 w 6756400"/>
              <a:gd name="connsiteY162" fmla="*/ 354695 h 6858000"/>
              <a:gd name="connsiteX163" fmla="*/ 1606476 w 6756400"/>
              <a:gd name="connsiteY163" fmla="*/ 11 h 6858000"/>
              <a:gd name="connsiteX164" fmla="*/ 696284 w 6756400"/>
              <a:gd name="connsiteY164" fmla="*/ 0 h 6858000"/>
              <a:gd name="connsiteX165" fmla="*/ 1573942 w 6756400"/>
              <a:gd name="connsiteY165" fmla="*/ 0 h 6858000"/>
              <a:gd name="connsiteX166" fmla="*/ 1498270 w 6756400"/>
              <a:gd name="connsiteY166" fmla="*/ 58848 h 6858000"/>
              <a:gd name="connsiteX167" fmla="*/ 1139934 w 6756400"/>
              <a:gd name="connsiteY167" fmla="*/ 337514 h 6858000"/>
              <a:gd name="connsiteX168" fmla="*/ 701161 w 6756400"/>
              <a:gd name="connsiteY168" fmla="*/ 3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756400" h="6858000">
                <a:moveTo>
                  <a:pt x="558577" y="2472501"/>
                </a:moveTo>
                <a:cubicBezTo>
                  <a:pt x="1118234" y="2898413"/>
                  <a:pt x="1118234" y="2898413"/>
                  <a:pt x="1118234" y="2898413"/>
                </a:cubicBezTo>
                <a:cubicBezTo>
                  <a:pt x="754773" y="3179642"/>
                  <a:pt x="754773" y="3179642"/>
                  <a:pt x="754773" y="3179642"/>
                </a:cubicBezTo>
                <a:cubicBezTo>
                  <a:pt x="765623" y="3197727"/>
                  <a:pt x="765623" y="3197727"/>
                  <a:pt x="765623" y="3197727"/>
                </a:cubicBezTo>
                <a:cubicBezTo>
                  <a:pt x="1132700" y="2912881"/>
                  <a:pt x="1132700" y="2912881"/>
                  <a:pt x="1132700" y="2912881"/>
                </a:cubicBezTo>
                <a:cubicBezTo>
                  <a:pt x="1132700" y="3443689"/>
                  <a:pt x="1132700" y="3443689"/>
                  <a:pt x="1132700" y="3443689"/>
                </a:cubicBezTo>
                <a:cubicBezTo>
                  <a:pt x="978998" y="3562149"/>
                  <a:pt x="978998" y="3562149"/>
                  <a:pt x="978998" y="3562149"/>
                </a:cubicBezTo>
                <a:cubicBezTo>
                  <a:pt x="990752" y="3582043"/>
                  <a:pt x="990752" y="3582043"/>
                  <a:pt x="990752" y="3582043"/>
                </a:cubicBezTo>
                <a:cubicBezTo>
                  <a:pt x="1138125" y="3467200"/>
                  <a:pt x="1138125" y="3467200"/>
                  <a:pt x="1138125" y="3467200"/>
                </a:cubicBezTo>
                <a:cubicBezTo>
                  <a:pt x="1697783" y="3892208"/>
                  <a:pt x="1697783" y="3892208"/>
                  <a:pt x="1697783" y="3892208"/>
                </a:cubicBezTo>
                <a:cubicBezTo>
                  <a:pt x="1337034" y="4172532"/>
                  <a:pt x="1337034" y="4172532"/>
                  <a:pt x="1337034" y="4172532"/>
                </a:cubicBezTo>
                <a:cubicBezTo>
                  <a:pt x="1346980" y="4190618"/>
                  <a:pt x="1346980" y="4190618"/>
                  <a:pt x="1346980" y="4190618"/>
                </a:cubicBezTo>
                <a:cubicBezTo>
                  <a:pt x="1704112" y="3913006"/>
                  <a:pt x="1704112" y="3913006"/>
                  <a:pt x="1704112" y="3913006"/>
                </a:cubicBezTo>
                <a:cubicBezTo>
                  <a:pt x="1704112" y="4443814"/>
                  <a:pt x="1704112" y="4443814"/>
                  <a:pt x="1704112" y="4443814"/>
                </a:cubicBezTo>
                <a:cubicBezTo>
                  <a:pt x="1560355" y="4555944"/>
                  <a:pt x="1560355" y="4555944"/>
                  <a:pt x="1560355" y="4555944"/>
                </a:cubicBezTo>
                <a:cubicBezTo>
                  <a:pt x="1149879" y="4874248"/>
                  <a:pt x="1149879" y="4874248"/>
                  <a:pt x="1149879" y="4874248"/>
                </a:cubicBezTo>
                <a:cubicBezTo>
                  <a:pt x="1149879" y="4343440"/>
                  <a:pt x="1149879" y="4343440"/>
                  <a:pt x="1149879" y="4343440"/>
                </a:cubicBezTo>
                <a:cubicBezTo>
                  <a:pt x="1346076" y="4190618"/>
                  <a:pt x="1346076" y="4190618"/>
                  <a:pt x="1346076" y="4190618"/>
                </a:cubicBezTo>
                <a:cubicBezTo>
                  <a:pt x="1336130" y="4173437"/>
                  <a:pt x="1336130" y="4173437"/>
                  <a:pt x="1336130" y="4173437"/>
                </a:cubicBezTo>
                <a:cubicBezTo>
                  <a:pt x="1139934" y="4325354"/>
                  <a:pt x="1139934" y="4325354"/>
                  <a:pt x="1139934" y="4325354"/>
                </a:cubicBezTo>
                <a:cubicBezTo>
                  <a:pt x="580276" y="3900346"/>
                  <a:pt x="580276" y="3900346"/>
                  <a:pt x="580276" y="3900346"/>
                </a:cubicBezTo>
                <a:cubicBezTo>
                  <a:pt x="989848" y="3582043"/>
                  <a:pt x="989848" y="3582043"/>
                  <a:pt x="989848" y="3582043"/>
                </a:cubicBezTo>
                <a:cubicBezTo>
                  <a:pt x="978094" y="3563053"/>
                  <a:pt x="978094" y="3563053"/>
                  <a:pt x="978094" y="3563053"/>
                </a:cubicBezTo>
                <a:cubicBezTo>
                  <a:pt x="577563" y="3874123"/>
                  <a:pt x="577563" y="3874123"/>
                  <a:pt x="577563" y="3874123"/>
                </a:cubicBezTo>
                <a:cubicBezTo>
                  <a:pt x="577563" y="3342411"/>
                  <a:pt x="577563" y="3342411"/>
                  <a:pt x="577563" y="3342411"/>
                </a:cubicBezTo>
                <a:cubicBezTo>
                  <a:pt x="764719" y="3197727"/>
                  <a:pt x="764719" y="3197727"/>
                  <a:pt x="764719" y="3197727"/>
                </a:cubicBezTo>
                <a:cubicBezTo>
                  <a:pt x="754773" y="3180546"/>
                  <a:pt x="754773" y="3180546"/>
                  <a:pt x="754773" y="3180546"/>
                </a:cubicBezTo>
                <a:cubicBezTo>
                  <a:pt x="567618" y="3325229"/>
                  <a:pt x="567618" y="3325229"/>
                  <a:pt x="567618" y="3325229"/>
                </a:cubicBezTo>
                <a:cubicBezTo>
                  <a:pt x="7960" y="2899317"/>
                  <a:pt x="7960" y="2899317"/>
                  <a:pt x="7960" y="2899317"/>
                </a:cubicBezTo>
                <a:cubicBezTo>
                  <a:pt x="558577" y="2472501"/>
                  <a:pt x="558577" y="2472501"/>
                  <a:pt x="558577" y="2472501"/>
                </a:cubicBezTo>
                <a:close/>
                <a:moveTo>
                  <a:pt x="1724907" y="0"/>
                </a:moveTo>
                <a:lnTo>
                  <a:pt x="6756400" y="0"/>
                </a:lnTo>
                <a:lnTo>
                  <a:pt x="6756400" y="6858000"/>
                </a:lnTo>
                <a:lnTo>
                  <a:pt x="0" y="6858000"/>
                </a:lnTo>
                <a:lnTo>
                  <a:pt x="0" y="6856412"/>
                </a:lnTo>
                <a:lnTo>
                  <a:pt x="162738" y="6856412"/>
                </a:lnTo>
                <a:cubicBezTo>
                  <a:pt x="1149879" y="6856412"/>
                  <a:pt x="1149879" y="6856412"/>
                  <a:pt x="1149879" y="6856412"/>
                </a:cubicBezTo>
                <a:cubicBezTo>
                  <a:pt x="1149879" y="6332839"/>
                  <a:pt x="1149879" y="6332839"/>
                  <a:pt x="1149879" y="6332839"/>
                </a:cubicBezTo>
                <a:cubicBezTo>
                  <a:pt x="1704112" y="5902405"/>
                  <a:pt x="1704112" y="5902405"/>
                  <a:pt x="1704112" y="5902405"/>
                </a:cubicBezTo>
                <a:cubicBezTo>
                  <a:pt x="1704112" y="6433213"/>
                  <a:pt x="1704112" y="6433213"/>
                  <a:pt x="1704112" y="6433213"/>
                </a:cubicBezTo>
                <a:cubicBezTo>
                  <a:pt x="1159824" y="6855508"/>
                  <a:pt x="1159824" y="6855508"/>
                  <a:pt x="1159824" y="6855508"/>
                </a:cubicBezTo>
                <a:cubicBezTo>
                  <a:pt x="1193277" y="6855508"/>
                  <a:pt x="1193277" y="6855508"/>
                  <a:pt x="1193277" y="6855508"/>
                </a:cubicBezTo>
                <a:cubicBezTo>
                  <a:pt x="1724907" y="6443160"/>
                  <a:pt x="1724907" y="6443160"/>
                  <a:pt x="1724907" y="6443160"/>
                </a:cubicBezTo>
                <a:cubicBezTo>
                  <a:pt x="1724907" y="5877086"/>
                  <a:pt x="1724907" y="5877086"/>
                  <a:pt x="1724907" y="5877086"/>
                </a:cubicBezTo>
                <a:cubicBezTo>
                  <a:pt x="1386762" y="5620272"/>
                  <a:pt x="1386762" y="5620272"/>
                  <a:pt x="1386762" y="5620272"/>
                </a:cubicBezTo>
                <a:cubicBezTo>
                  <a:pt x="1372296" y="5617559"/>
                  <a:pt x="1357829" y="5614847"/>
                  <a:pt x="1343363" y="5612134"/>
                </a:cubicBezTo>
                <a:cubicBezTo>
                  <a:pt x="1697783" y="5881607"/>
                  <a:pt x="1697783" y="5881607"/>
                  <a:pt x="1697783" y="5881607"/>
                </a:cubicBezTo>
                <a:cubicBezTo>
                  <a:pt x="1139934" y="6314753"/>
                  <a:pt x="1139934" y="6314753"/>
                  <a:pt x="1139934" y="6314753"/>
                </a:cubicBezTo>
                <a:cubicBezTo>
                  <a:pt x="581180" y="5889745"/>
                  <a:pt x="581180" y="5889745"/>
                  <a:pt x="581180" y="5889745"/>
                </a:cubicBezTo>
                <a:cubicBezTo>
                  <a:pt x="1014259" y="5553356"/>
                  <a:pt x="1014259" y="5553356"/>
                  <a:pt x="1014259" y="5553356"/>
                </a:cubicBezTo>
                <a:cubicBezTo>
                  <a:pt x="1005218" y="5551548"/>
                  <a:pt x="995272" y="5549739"/>
                  <a:pt x="987135" y="5548835"/>
                </a:cubicBezTo>
                <a:cubicBezTo>
                  <a:pt x="577563" y="5866234"/>
                  <a:pt x="577563" y="5866234"/>
                  <a:pt x="577563" y="5866234"/>
                </a:cubicBezTo>
                <a:cubicBezTo>
                  <a:pt x="577563" y="5335426"/>
                  <a:pt x="577563" y="5335426"/>
                  <a:pt x="577563" y="5335426"/>
                </a:cubicBezTo>
                <a:cubicBezTo>
                  <a:pt x="1132700" y="4905897"/>
                  <a:pt x="1132700" y="4905897"/>
                  <a:pt x="1132700" y="4905897"/>
                </a:cubicBezTo>
                <a:cubicBezTo>
                  <a:pt x="1132700" y="5435801"/>
                  <a:pt x="1132700" y="5435801"/>
                  <a:pt x="1132700" y="5435801"/>
                </a:cubicBezTo>
                <a:cubicBezTo>
                  <a:pt x="988039" y="5547930"/>
                  <a:pt x="988039" y="5547930"/>
                  <a:pt x="988039" y="5547930"/>
                </a:cubicBezTo>
                <a:cubicBezTo>
                  <a:pt x="997081" y="5549739"/>
                  <a:pt x="1006122" y="5550643"/>
                  <a:pt x="1015163" y="5552452"/>
                </a:cubicBezTo>
                <a:cubicBezTo>
                  <a:pt x="1139029" y="5456599"/>
                  <a:pt x="1139029" y="5456599"/>
                  <a:pt x="1139029" y="5456599"/>
                </a:cubicBezTo>
                <a:cubicBezTo>
                  <a:pt x="1342459" y="5611229"/>
                  <a:pt x="1342459" y="5611229"/>
                  <a:pt x="1342459" y="5611229"/>
                </a:cubicBezTo>
                <a:cubicBezTo>
                  <a:pt x="1356925" y="5613942"/>
                  <a:pt x="1371391" y="5616655"/>
                  <a:pt x="1384953" y="5619368"/>
                </a:cubicBezTo>
                <a:cubicBezTo>
                  <a:pt x="1152591" y="5442131"/>
                  <a:pt x="1152591" y="5442131"/>
                  <a:pt x="1152591" y="5442131"/>
                </a:cubicBezTo>
                <a:cubicBezTo>
                  <a:pt x="1152591" y="4897759"/>
                  <a:pt x="1152591" y="4897759"/>
                  <a:pt x="1152591" y="4897759"/>
                </a:cubicBezTo>
                <a:cubicBezTo>
                  <a:pt x="1570300" y="4573125"/>
                  <a:pt x="1570300" y="4573125"/>
                  <a:pt x="1570300" y="4573125"/>
                </a:cubicBezTo>
                <a:cubicBezTo>
                  <a:pt x="1560355" y="4555944"/>
                  <a:pt x="1560355" y="4555944"/>
                  <a:pt x="1560355" y="4555944"/>
                </a:cubicBezTo>
                <a:cubicBezTo>
                  <a:pt x="1571205" y="4573125"/>
                  <a:pt x="1571205" y="4573125"/>
                  <a:pt x="1571205" y="4573125"/>
                </a:cubicBezTo>
                <a:cubicBezTo>
                  <a:pt x="1709537" y="4465517"/>
                  <a:pt x="1709537" y="4465517"/>
                  <a:pt x="1709537" y="4465517"/>
                </a:cubicBezTo>
                <a:cubicBezTo>
                  <a:pt x="2290894" y="4907706"/>
                  <a:pt x="2290894" y="4907706"/>
                  <a:pt x="2290894" y="4907706"/>
                </a:cubicBezTo>
                <a:cubicBezTo>
                  <a:pt x="2874963" y="4453761"/>
                  <a:pt x="2874963" y="4453761"/>
                  <a:pt x="2874963" y="4453761"/>
                </a:cubicBezTo>
                <a:cubicBezTo>
                  <a:pt x="2874963" y="4272907"/>
                  <a:pt x="2874963" y="4272907"/>
                  <a:pt x="2874963" y="4272907"/>
                </a:cubicBezTo>
                <a:cubicBezTo>
                  <a:pt x="2855072" y="4281949"/>
                  <a:pt x="2855072" y="4281949"/>
                  <a:pt x="2855072" y="4281949"/>
                </a:cubicBezTo>
                <a:cubicBezTo>
                  <a:pt x="2855072" y="4443814"/>
                  <a:pt x="2855072" y="4443814"/>
                  <a:pt x="2855072" y="4443814"/>
                </a:cubicBezTo>
                <a:cubicBezTo>
                  <a:pt x="2300839" y="4874248"/>
                  <a:pt x="2300839" y="4874248"/>
                  <a:pt x="2300839" y="4874248"/>
                </a:cubicBezTo>
                <a:cubicBezTo>
                  <a:pt x="2300839" y="4343440"/>
                  <a:pt x="2300839" y="4343440"/>
                  <a:pt x="2300839" y="4343440"/>
                </a:cubicBezTo>
                <a:cubicBezTo>
                  <a:pt x="2855072" y="3913006"/>
                  <a:pt x="2855072" y="3913006"/>
                  <a:pt x="2855072" y="3913006"/>
                </a:cubicBezTo>
                <a:cubicBezTo>
                  <a:pt x="2855072" y="4281045"/>
                  <a:pt x="2855072" y="4281045"/>
                  <a:pt x="2855072" y="4281045"/>
                </a:cubicBezTo>
                <a:cubicBezTo>
                  <a:pt x="2874963" y="4272002"/>
                  <a:pt x="2874963" y="4272002"/>
                  <a:pt x="2874963" y="4272002"/>
                </a:cubicBezTo>
                <a:cubicBezTo>
                  <a:pt x="2874963" y="3887687"/>
                  <a:pt x="2874963" y="3887687"/>
                  <a:pt x="2874963" y="3887687"/>
                </a:cubicBezTo>
                <a:cubicBezTo>
                  <a:pt x="2675150" y="3735769"/>
                  <a:pt x="2675150" y="3735769"/>
                  <a:pt x="2675150" y="3735769"/>
                </a:cubicBezTo>
                <a:cubicBezTo>
                  <a:pt x="2654355" y="3744812"/>
                  <a:pt x="2654355" y="3744812"/>
                  <a:pt x="2654355" y="3744812"/>
                </a:cubicBezTo>
                <a:cubicBezTo>
                  <a:pt x="2848743" y="3892208"/>
                  <a:pt x="2848743" y="3892208"/>
                  <a:pt x="2848743" y="3892208"/>
                </a:cubicBezTo>
                <a:cubicBezTo>
                  <a:pt x="2290894" y="4325354"/>
                  <a:pt x="2290894" y="4325354"/>
                  <a:pt x="2290894" y="4325354"/>
                </a:cubicBezTo>
                <a:cubicBezTo>
                  <a:pt x="1731236" y="3900346"/>
                  <a:pt x="1731236" y="3900346"/>
                  <a:pt x="1731236" y="3900346"/>
                </a:cubicBezTo>
                <a:cubicBezTo>
                  <a:pt x="2289086" y="3467200"/>
                  <a:pt x="2289086" y="3467200"/>
                  <a:pt x="2289086" y="3467200"/>
                </a:cubicBezTo>
                <a:cubicBezTo>
                  <a:pt x="2653451" y="3743907"/>
                  <a:pt x="2653451" y="3743907"/>
                  <a:pt x="2653451" y="3743907"/>
                </a:cubicBezTo>
                <a:cubicBezTo>
                  <a:pt x="2674246" y="3734865"/>
                  <a:pt x="2674246" y="3734865"/>
                  <a:pt x="2674246" y="3734865"/>
                </a:cubicBezTo>
                <a:cubicBezTo>
                  <a:pt x="2303552" y="3452732"/>
                  <a:pt x="2303552" y="3452732"/>
                  <a:pt x="2303552" y="3452732"/>
                </a:cubicBezTo>
                <a:cubicBezTo>
                  <a:pt x="2303552" y="3177833"/>
                  <a:pt x="2303552" y="3177833"/>
                  <a:pt x="2303552" y="3177833"/>
                </a:cubicBezTo>
                <a:cubicBezTo>
                  <a:pt x="2282757" y="3180546"/>
                  <a:pt x="2282757" y="3180546"/>
                  <a:pt x="2282757" y="3180546"/>
                </a:cubicBezTo>
                <a:cubicBezTo>
                  <a:pt x="2282757" y="3443689"/>
                  <a:pt x="2282757" y="3443689"/>
                  <a:pt x="2282757" y="3443689"/>
                </a:cubicBezTo>
                <a:cubicBezTo>
                  <a:pt x="1728524" y="3874123"/>
                  <a:pt x="1728524" y="3874123"/>
                  <a:pt x="1728524" y="3874123"/>
                </a:cubicBezTo>
                <a:cubicBezTo>
                  <a:pt x="1728524" y="3342411"/>
                  <a:pt x="1728524" y="3342411"/>
                  <a:pt x="1728524" y="3342411"/>
                </a:cubicBezTo>
                <a:cubicBezTo>
                  <a:pt x="1989818" y="3140758"/>
                  <a:pt x="1989818" y="3140758"/>
                  <a:pt x="1989818" y="3140758"/>
                </a:cubicBezTo>
                <a:cubicBezTo>
                  <a:pt x="1978064" y="3124481"/>
                  <a:pt x="1978064" y="3124481"/>
                  <a:pt x="1978064" y="3124481"/>
                </a:cubicBezTo>
                <a:cubicBezTo>
                  <a:pt x="1718578" y="3325229"/>
                  <a:pt x="1718578" y="3325229"/>
                  <a:pt x="1718578" y="3325229"/>
                </a:cubicBezTo>
                <a:cubicBezTo>
                  <a:pt x="1158920" y="2899317"/>
                  <a:pt x="1158920" y="2899317"/>
                  <a:pt x="1158920" y="2899317"/>
                </a:cubicBezTo>
                <a:cubicBezTo>
                  <a:pt x="1579342" y="2573779"/>
                  <a:pt x="1579342" y="2573779"/>
                  <a:pt x="1579342" y="2573779"/>
                </a:cubicBezTo>
                <a:cubicBezTo>
                  <a:pt x="1567588" y="2557502"/>
                  <a:pt x="1567588" y="2557502"/>
                  <a:pt x="1567588" y="2557502"/>
                </a:cubicBezTo>
                <a:cubicBezTo>
                  <a:pt x="1149879" y="2881232"/>
                  <a:pt x="1149879" y="2881232"/>
                  <a:pt x="1149879" y="2881232"/>
                </a:cubicBezTo>
                <a:cubicBezTo>
                  <a:pt x="1149879" y="2350424"/>
                  <a:pt x="1149879" y="2350424"/>
                  <a:pt x="1149879" y="2350424"/>
                </a:cubicBezTo>
                <a:cubicBezTo>
                  <a:pt x="1321664" y="2216592"/>
                  <a:pt x="1321664" y="2216592"/>
                  <a:pt x="1321664" y="2216592"/>
                </a:cubicBezTo>
                <a:cubicBezTo>
                  <a:pt x="1309910" y="2201219"/>
                  <a:pt x="1309910" y="2201219"/>
                  <a:pt x="1309910" y="2201219"/>
                </a:cubicBezTo>
                <a:cubicBezTo>
                  <a:pt x="1139934" y="2332339"/>
                  <a:pt x="1139934" y="2332339"/>
                  <a:pt x="1139934" y="2332339"/>
                </a:cubicBezTo>
                <a:cubicBezTo>
                  <a:pt x="580276" y="1907331"/>
                  <a:pt x="580276" y="1907331"/>
                  <a:pt x="580276" y="1907331"/>
                </a:cubicBezTo>
                <a:cubicBezTo>
                  <a:pt x="1138125" y="1474184"/>
                  <a:pt x="1138125" y="1474184"/>
                  <a:pt x="1138125" y="1474184"/>
                </a:cubicBezTo>
                <a:cubicBezTo>
                  <a:pt x="1697783" y="1899192"/>
                  <a:pt x="1697783" y="1899192"/>
                  <a:pt x="1697783" y="1899192"/>
                </a:cubicBezTo>
                <a:cubicBezTo>
                  <a:pt x="1310815" y="2200315"/>
                  <a:pt x="1310815" y="2200315"/>
                  <a:pt x="1310815" y="2200315"/>
                </a:cubicBezTo>
                <a:cubicBezTo>
                  <a:pt x="1322568" y="2216592"/>
                  <a:pt x="1322568" y="2216592"/>
                  <a:pt x="1322568" y="2216592"/>
                </a:cubicBezTo>
                <a:cubicBezTo>
                  <a:pt x="1704112" y="1919991"/>
                  <a:pt x="1704112" y="1919991"/>
                  <a:pt x="1704112" y="1919991"/>
                </a:cubicBezTo>
                <a:cubicBezTo>
                  <a:pt x="1704112" y="2450798"/>
                  <a:pt x="1704112" y="2450798"/>
                  <a:pt x="1704112" y="2450798"/>
                </a:cubicBezTo>
                <a:cubicBezTo>
                  <a:pt x="1568492" y="2556598"/>
                  <a:pt x="1568492" y="2556598"/>
                  <a:pt x="1568492" y="2556598"/>
                </a:cubicBezTo>
                <a:cubicBezTo>
                  <a:pt x="1580246" y="2572875"/>
                  <a:pt x="1580246" y="2572875"/>
                  <a:pt x="1580246" y="2572875"/>
                </a:cubicBezTo>
                <a:cubicBezTo>
                  <a:pt x="1709537" y="2472501"/>
                  <a:pt x="1709537" y="2472501"/>
                  <a:pt x="1709537" y="2472501"/>
                </a:cubicBezTo>
                <a:cubicBezTo>
                  <a:pt x="2269195" y="2898413"/>
                  <a:pt x="2269195" y="2898413"/>
                  <a:pt x="2269195" y="2898413"/>
                </a:cubicBezTo>
                <a:cubicBezTo>
                  <a:pt x="1978968" y="3123577"/>
                  <a:pt x="1978968" y="3123577"/>
                  <a:pt x="1978968" y="3123577"/>
                </a:cubicBezTo>
                <a:cubicBezTo>
                  <a:pt x="1990722" y="3139854"/>
                  <a:pt x="1990722" y="3139854"/>
                  <a:pt x="1990722" y="3139854"/>
                </a:cubicBezTo>
                <a:cubicBezTo>
                  <a:pt x="2282757" y="2912881"/>
                  <a:pt x="2282757" y="2912881"/>
                  <a:pt x="2282757" y="2912881"/>
                </a:cubicBezTo>
                <a:cubicBezTo>
                  <a:pt x="2282757" y="3179642"/>
                  <a:pt x="2282757" y="3179642"/>
                  <a:pt x="2282757" y="3179642"/>
                </a:cubicBezTo>
                <a:cubicBezTo>
                  <a:pt x="2303552" y="3176929"/>
                  <a:pt x="2303552" y="3176929"/>
                  <a:pt x="2303552" y="3176929"/>
                </a:cubicBezTo>
                <a:cubicBezTo>
                  <a:pt x="2303552" y="2904743"/>
                  <a:pt x="2303552" y="2904743"/>
                  <a:pt x="2303552" y="2904743"/>
                </a:cubicBezTo>
                <a:cubicBezTo>
                  <a:pt x="2327963" y="2885753"/>
                  <a:pt x="2327963" y="2885753"/>
                  <a:pt x="2327963" y="2885753"/>
                </a:cubicBezTo>
                <a:cubicBezTo>
                  <a:pt x="2327963" y="2860433"/>
                  <a:pt x="2327963" y="2860433"/>
                  <a:pt x="2327963" y="2860433"/>
                </a:cubicBezTo>
                <a:cubicBezTo>
                  <a:pt x="2300839" y="2881232"/>
                  <a:pt x="2300839" y="2881232"/>
                  <a:pt x="2300839" y="2881232"/>
                </a:cubicBezTo>
                <a:cubicBezTo>
                  <a:pt x="2300839" y="2350424"/>
                  <a:pt x="2300839" y="2350424"/>
                  <a:pt x="2300839" y="2350424"/>
                </a:cubicBezTo>
                <a:cubicBezTo>
                  <a:pt x="2327963" y="2328721"/>
                  <a:pt x="2327963" y="2328721"/>
                  <a:pt x="2327963" y="2328721"/>
                </a:cubicBezTo>
                <a:cubicBezTo>
                  <a:pt x="2327963" y="2303402"/>
                  <a:pt x="2327963" y="2303402"/>
                  <a:pt x="2327963" y="2303402"/>
                </a:cubicBezTo>
                <a:cubicBezTo>
                  <a:pt x="2290894" y="2332339"/>
                  <a:pt x="2290894" y="2332339"/>
                  <a:pt x="2290894" y="2332339"/>
                </a:cubicBezTo>
                <a:cubicBezTo>
                  <a:pt x="1731236" y="1907331"/>
                  <a:pt x="1731236" y="1907331"/>
                  <a:pt x="1731236" y="1907331"/>
                </a:cubicBezTo>
                <a:cubicBezTo>
                  <a:pt x="2289086" y="1474184"/>
                  <a:pt x="2289086" y="1474184"/>
                  <a:pt x="2289086" y="1474184"/>
                </a:cubicBezTo>
                <a:cubicBezTo>
                  <a:pt x="2848743" y="1899192"/>
                  <a:pt x="2848743" y="1899192"/>
                  <a:pt x="2848743" y="1899192"/>
                </a:cubicBezTo>
                <a:cubicBezTo>
                  <a:pt x="2328867" y="2302498"/>
                  <a:pt x="2328867" y="2302498"/>
                  <a:pt x="2328867" y="2302498"/>
                </a:cubicBezTo>
                <a:cubicBezTo>
                  <a:pt x="2328867" y="2327817"/>
                  <a:pt x="2328867" y="2327817"/>
                  <a:pt x="2328867" y="2327817"/>
                </a:cubicBezTo>
                <a:cubicBezTo>
                  <a:pt x="2855072" y="1919991"/>
                  <a:pt x="2855072" y="1919991"/>
                  <a:pt x="2855072" y="1919991"/>
                </a:cubicBezTo>
                <a:cubicBezTo>
                  <a:pt x="2855072" y="2450798"/>
                  <a:pt x="2855072" y="2450798"/>
                  <a:pt x="2855072" y="2450798"/>
                </a:cubicBezTo>
                <a:lnTo>
                  <a:pt x="2328867" y="2859529"/>
                </a:lnTo>
                <a:cubicBezTo>
                  <a:pt x="2328867" y="2884849"/>
                  <a:pt x="2328867" y="2884849"/>
                  <a:pt x="2328867" y="2884849"/>
                </a:cubicBezTo>
                <a:cubicBezTo>
                  <a:pt x="2874963" y="2460745"/>
                  <a:pt x="2874963" y="2460745"/>
                  <a:pt x="2874963" y="2460745"/>
                </a:cubicBezTo>
                <a:cubicBezTo>
                  <a:pt x="2874963" y="1894671"/>
                  <a:pt x="2874963" y="1894671"/>
                  <a:pt x="2874963" y="1894671"/>
                </a:cubicBezTo>
                <a:cubicBezTo>
                  <a:pt x="2303552" y="1459716"/>
                  <a:pt x="2303552" y="1459716"/>
                  <a:pt x="2303552" y="1459716"/>
                </a:cubicBezTo>
                <a:cubicBezTo>
                  <a:pt x="2303552" y="926195"/>
                  <a:pt x="2303552" y="926195"/>
                  <a:pt x="2303552" y="926195"/>
                </a:cubicBezTo>
                <a:cubicBezTo>
                  <a:pt x="2282757" y="941568"/>
                  <a:pt x="2282757" y="941568"/>
                  <a:pt x="2282757" y="941568"/>
                </a:cubicBezTo>
                <a:cubicBezTo>
                  <a:pt x="2282757" y="1451578"/>
                  <a:pt x="2282757" y="1451578"/>
                  <a:pt x="2282757" y="1451578"/>
                </a:cubicBezTo>
                <a:cubicBezTo>
                  <a:pt x="1728524" y="1882011"/>
                  <a:pt x="1728524" y="1882011"/>
                  <a:pt x="1728524" y="1882011"/>
                </a:cubicBezTo>
                <a:cubicBezTo>
                  <a:pt x="1728524" y="1351203"/>
                  <a:pt x="1728524" y="1351203"/>
                  <a:pt x="1728524" y="1351203"/>
                </a:cubicBezTo>
                <a:cubicBezTo>
                  <a:pt x="2282757" y="920770"/>
                  <a:pt x="2282757" y="920770"/>
                  <a:pt x="2282757" y="920770"/>
                </a:cubicBezTo>
                <a:cubicBezTo>
                  <a:pt x="2282757" y="940664"/>
                  <a:pt x="2282757" y="940664"/>
                  <a:pt x="2282757" y="940664"/>
                </a:cubicBezTo>
                <a:cubicBezTo>
                  <a:pt x="2303552" y="924387"/>
                  <a:pt x="2303552" y="924387"/>
                  <a:pt x="2303552" y="924387"/>
                </a:cubicBezTo>
                <a:cubicBezTo>
                  <a:pt x="2303552" y="895450"/>
                  <a:pt x="2303552" y="895450"/>
                  <a:pt x="2303552" y="895450"/>
                </a:cubicBezTo>
                <a:cubicBezTo>
                  <a:pt x="1749319" y="474059"/>
                  <a:pt x="1749319" y="474059"/>
                  <a:pt x="1749319" y="474059"/>
                </a:cubicBezTo>
                <a:cubicBezTo>
                  <a:pt x="1733044" y="486719"/>
                  <a:pt x="1733044" y="486719"/>
                  <a:pt x="1733044" y="486719"/>
                </a:cubicBezTo>
                <a:cubicBezTo>
                  <a:pt x="2276428" y="899971"/>
                  <a:pt x="2276428" y="899971"/>
                  <a:pt x="2276428" y="899971"/>
                </a:cubicBezTo>
                <a:cubicBezTo>
                  <a:pt x="1718578" y="1333118"/>
                  <a:pt x="1718578" y="1333118"/>
                  <a:pt x="1718578" y="1333118"/>
                </a:cubicBezTo>
                <a:cubicBezTo>
                  <a:pt x="1158920" y="908110"/>
                  <a:pt x="1158920" y="908110"/>
                  <a:pt x="1158920" y="908110"/>
                </a:cubicBezTo>
                <a:cubicBezTo>
                  <a:pt x="1716770" y="474964"/>
                  <a:pt x="1716770" y="474964"/>
                  <a:pt x="1716770" y="474964"/>
                </a:cubicBezTo>
                <a:cubicBezTo>
                  <a:pt x="1732140" y="486719"/>
                  <a:pt x="1732140" y="486719"/>
                  <a:pt x="1732140" y="486719"/>
                </a:cubicBezTo>
                <a:cubicBezTo>
                  <a:pt x="1748415" y="474059"/>
                  <a:pt x="1748415" y="474059"/>
                  <a:pt x="1748415" y="474059"/>
                </a:cubicBezTo>
                <a:cubicBezTo>
                  <a:pt x="1724907" y="455070"/>
                  <a:pt x="1724907" y="455070"/>
                  <a:pt x="1724907" y="455070"/>
                </a:cubicBezTo>
                <a:cubicBezTo>
                  <a:pt x="1724907" y="56286"/>
                  <a:pt x="1724907" y="6438"/>
                  <a:pt x="1724907" y="206"/>
                </a:cubicBezTo>
                <a:close/>
                <a:moveTo>
                  <a:pt x="1606490" y="0"/>
                </a:moveTo>
                <a:lnTo>
                  <a:pt x="1704112" y="0"/>
                </a:lnTo>
                <a:lnTo>
                  <a:pt x="1704112" y="79700"/>
                </a:lnTo>
                <a:cubicBezTo>
                  <a:pt x="1704112" y="455974"/>
                  <a:pt x="1704112" y="455974"/>
                  <a:pt x="1704112" y="455974"/>
                </a:cubicBezTo>
                <a:cubicBezTo>
                  <a:pt x="1149879" y="885503"/>
                  <a:pt x="1149879" y="885503"/>
                  <a:pt x="1149879" y="885503"/>
                </a:cubicBezTo>
                <a:cubicBezTo>
                  <a:pt x="1149879" y="354695"/>
                  <a:pt x="1149879" y="354695"/>
                  <a:pt x="1149879" y="354695"/>
                </a:cubicBezTo>
                <a:cubicBezTo>
                  <a:pt x="1550183" y="43739"/>
                  <a:pt x="1600221" y="4869"/>
                  <a:pt x="1606476" y="11"/>
                </a:cubicBezTo>
                <a:close/>
                <a:moveTo>
                  <a:pt x="696284" y="0"/>
                </a:moveTo>
                <a:lnTo>
                  <a:pt x="1573942" y="0"/>
                </a:lnTo>
                <a:lnTo>
                  <a:pt x="1498270" y="58848"/>
                </a:lnTo>
                <a:cubicBezTo>
                  <a:pt x="1139934" y="337514"/>
                  <a:pt x="1139934" y="337514"/>
                  <a:pt x="1139934" y="337514"/>
                </a:cubicBezTo>
                <a:cubicBezTo>
                  <a:pt x="805631" y="83188"/>
                  <a:pt x="722055" y="19606"/>
                  <a:pt x="701161" y="3711"/>
                </a:cubicBezTo>
                <a:close/>
              </a:path>
            </a:pathLst>
          </a:custGeom>
          <a:solidFill>
            <a:schemeClr val="bg1">
              <a:lumMod val="65000"/>
            </a:schemeClr>
          </a:solidFill>
        </p:spPr>
        <p:txBody>
          <a:bodyPr wrap="square" tIns="684000" rIns="756000">
            <a:noAutofit/>
          </a:bodyPr>
          <a:lstStyle>
            <a:lvl1pPr algn="r">
              <a:defRPr i="1">
                <a:solidFill>
                  <a:schemeClr val="accent2">
                    <a:lumMod val="40000"/>
                    <a:lumOff val="60000"/>
                  </a:schemeClr>
                </a:solidFill>
              </a:defRPr>
            </a:lvl1pPr>
          </a:lstStyle>
          <a:p>
            <a:r>
              <a:rPr lang="fr-FR" dirty="0"/>
              <a:t>Insérez ou glissez votre image ici</a:t>
            </a:r>
          </a:p>
        </p:txBody>
      </p:sp>
      <p:sp>
        <p:nvSpPr>
          <p:cNvPr id="4" name="Espace réservé du texte 4">
            <a:extLst>
              <a:ext uri="{FF2B5EF4-FFF2-40B4-BE49-F238E27FC236}">
                <a16:creationId xmlns:a16="http://schemas.microsoft.com/office/drawing/2014/main" id="{1CD6972B-DFC0-49E0-CEDD-F3560A107C30}"/>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spTree>
    <p:extLst>
      <p:ext uri="{BB962C8B-B14F-4D97-AF65-F5344CB8AC3E}">
        <p14:creationId xmlns:p14="http://schemas.microsoft.com/office/powerpoint/2010/main" val="214157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el  Bas+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IRESNE/DTN/SMTA/LMN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Bas+ contenu</a:t>
            </a:r>
          </a:p>
          <a:p>
            <a:endParaRPr lang="fr-FR" sz="1200" dirty="0">
              <a:solidFill>
                <a:schemeClr val="bg1">
                  <a:lumMod val="50000"/>
                </a:schemeClr>
              </a:solidFill>
            </a:endParaRPr>
          </a:p>
        </p:txBody>
      </p:sp>
      <p:sp>
        <p:nvSpPr>
          <p:cNvPr id="10" name="Espace réservé du contenu 2">
            <a:extLst>
              <a:ext uri="{FF2B5EF4-FFF2-40B4-BE49-F238E27FC236}">
                <a16:creationId xmlns:a16="http://schemas.microsoft.com/office/drawing/2014/main" id="{96CEC976-242A-291F-5C18-817BBE12E980}"/>
              </a:ext>
            </a:extLst>
          </p:cNvPr>
          <p:cNvSpPr>
            <a:spLocks noGrp="1"/>
          </p:cNvSpPr>
          <p:nvPr>
            <p:ph idx="1"/>
          </p:nvPr>
        </p:nvSpPr>
        <p:spPr>
          <a:xfrm>
            <a:off x="715646" y="1381125"/>
            <a:ext cx="10744517" cy="207327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9" name="ZoneTexte 28">
            <a:extLst>
              <a:ext uri="{FF2B5EF4-FFF2-40B4-BE49-F238E27FC236}">
                <a16:creationId xmlns:a16="http://schemas.microsoft.com/office/drawing/2014/main" id="{E462F4B3-C673-4762-4C2C-2CE0330E60F9}"/>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p:txBody>
      </p:sp>
      <p:sp>
        <p:nvSpPr>
          <p:cNvPr id="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500197" y="3823855"/>
            <a:ext cx="11765693" cy="2356998"/>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 name="connsiteX0" fmla="*/ 738225 w 42118086"/>
              <a:gd name="connsiteY0" fmla="*/ 6911396 h 6975464"/>
              <a:gd name="connsiteX1" fmla="*/ 814828 w 42118086"/>
              <a:gd name="connsiteY1" fmla="*/ 6969750 h 6975464"/>
              <a:gd name="connsiteX2" fmla="*/ 822329 w 42118086"/>
              <a:gd name="connsiteY2" fmla="*/ 6975464 h 6975464"/>
              <a:gd name="connsiteX3" fmla="*/ 655724 w 42118086"/>
              <a:gd name="connsiteY3" fmla="*/ 6975464 h 6975464"/>
              <a:gd name="connsiteX4" fmla="*/ 656989 w 42118086"/>
              <a:gd name="connsiteY4" fmla="*/ 6974481 h 6975464"/>
              <a:gd name="connsiteX5" fmla="*/ 738225 w 42118086"/>
              <a:gd name="connsiteY5" fmla="*/ 6911396 h 6975464"/>
              <a:gd name="connsiteX6" fmla="*/ 733493 w 42118086"/>
              <a:gd name="connsiteY6" fmla="*/ 6551812 h 6975464"/>
              <a:gd name="connsiteX7" fmla="*/ 733493 w 42118086"/>
              <a:gd name="connsiteY7" fmla="*/ 6897991 h 6975464"/>
              <a:gd name="connsiteX8" fmla="*/ 639637 w 42118086"/>
              <a:gd name="connsiteY8" fmla="*/ 6970539 h 6975464"/>
              <a:gd name="connsiteX9" fmla="*/ 656989 w 42118086"/>
              <a:gd name="connsiteY9" fmla="*/ 6974481 h 6975464"/>
              <a:gd name="connsiteX10" fmla="*/ 638848 w 42118086"/>
              <a:gd name="connsiteY10" fmla="*/ 6971327 h 6975464"/>
              <a:gd name="connsiteX11" fmla="*/ 633515 w 42118086"/>
              <a:gd name="connsiteY11" fmla="*/ 6975464 h 6975464"/>
              <a:gd name="connsiteX12" fmla="*/ 371479 w 42118086"/>
              <a:gd name="connsiteY12" fmla="*/ 6975464 h 6975464"/>
              <a:gd name="connsiteX13" fmla="*/ 371479 w 42118086"/>
              <a:gd name="connsiteY13" fmla="*/ 6917056 h 6975464"/>
              <a:gd name="connsiteX14" fmla="*/ 371479 w 42118086"/>
              <a:gd name="connsiteY14" fmla="*/ 6832540 h 6975464"/>
              <a:gd name="connsiteX15" fmla="*/ 733493 w 42118086"/>
              <a:gd name="connsiteY15" fmla="*/ 6551812 h 6975464"/>
              <a:gd name="connsiteX16" fmla="*/ 1106548 w 42118086"/>
              <a:gd name="connsiteY16" fmla="*/ 5904403 h 6975464"/>
              <a:gd name="connsiteX17" fmla="*/ 1106548 w 42118086"/>
              <a:gd name="connsiteY17" fmla="*/ 6251370 h 6975464"/>
              <a:gd name="connsiteX18" fmla="*/ 1012693 w 42118086"/>
              <a:gd name="connsiteY18" fmla="*/ 6323918 h 6975464"/>
              <a:gd name="connsiteX19" fmla="*/ 744534 w 42118086"/>
              <a:gd name="connsiteY19" fmla="*/ 6531309 h 6975464"/>
              <a:gd name="connsiteX20" fmla="*/ 744534 w 42118086"/>
              <a:gd name="connsiteY20" fmla="*/ 6185131 h 6975464"/>
              <a:gd name="connsiteX21" fmla="*/ 873093 w 42118086"/>
              <a:gd name="connsiteY21" fmla="*/ 6085772 h 6975464"/>
              <a:gd name="connsiteX22" fmla="*/ 1106548 w 42118086"/>
              <a:gd name="connsiteY22" fmla="*/ 5904403 h 6975464"/>
              <a:gd name="connsiteX23" fmla="*/ 1739875 w 42118086"/>
              <a:gd name="connsiteY23" fmla="*/ 5788484 h 6975464"/>
              <a:gd name="connsiteX24" fmla="*/ 1726467 w 42118086"/>
              <a:gd name="connsiteY24" fmla="*/ 5794792 h 6975464"/>
              <a:gd name="connsiteX25" fmla="*/ 1739875 w 42118086"/>
              <a:gd name="connsiteY25" fmla="*/ 5788484 h 6975464"/>
              <a:gd name="connsiteX26" fmla="*/ 1488280 w 42118086"/>
              <a:gd name="connsiteY26" fmla="*/ 5613423 h 6975464"/>
              <a:gd name="connsiteX27" fmla="*/ 1726467 w 42118086"/>
              <a:gd name="connsiteY27" fmla="*/ 5794792 h 6975464"/>
              <a:gd name="connsiteX28" fmla="*/ 1853448 w 42118086"/>
              <a:gd name="connsiteY28" fmla="*/ 5890997 h 6975464"/>
              <a:gd name="connsiteX29" fmla="*/ 1489068 w 42118086"/>
              <a:gd name="connsiteY29" fmla="*/ 6174091 h 6975464"/>
              <a:gd name="connsiteX30" fmla="*/ 1123900 w 42118086"/>
              <a:gd name="connsiteY30" fmla="*/ 5896517 h 6975464"/>
              <a:gd name="connsiteX31" fmla="*/ 1488280 w 42118086"/>
              <a:gd name="connsiteY31" fmla="*/ 5613423 h 6975464"/>
              <a:gd name="connsiteX32" fmla="*/ 359648 w 42118086"/>
              <a:gd name="connsiteY32" fmla="*/ 4965225 h 6975464"/>
              <a:gd name="connsiteX33" fmla="*/ 724817 w 42118086"/>
              <a:gd name="connsiteY33" fmla="*/ 5242799 h 6975464"/>
              <a:gd name="connsiteX34" fmla="*/ 487418 w 42118086"/>
              <a:gd name="connsiteY34" fmla="*/ 5426534 h 6975464"/>
              <a:gd name="connsiteX35" fmla="*/ 493727 w 42118086"/>
              <a:gd name="connsiteY35" fmla="*/ 5437574 h 6975464"/>
              <a:gd name="connsiteX36" fmla="*/ 733493 w 42118086"/>
              <a:gd name="connsiteY36" fmla="*/ 5252262 h 6975464"/>
              <a:gd name="connsiteX37" fmla="*/ 733493 w 42118086"/>
              <a:gd name="connsiteY37" fmla="*/ 5598440 h 6975464"/>
              <a:gd name="connsiteX38" fmla="*/ 633328 w 42118086"/>
              <a:gd name="connsiteY38" fmla="*/ 5675720 h 6975464"/>
              <a:gd name="connsiteX39" fmla="*/ 641215 w 42118086"/>
              <a:gd name="connsiteY39" fmla="*/ 5688337 h 6975464"/>
              <a:gd name="connsiteX40" fmla="*/ 737436 w 42118086"/>
              <a:gd name="connsiteY40" fmla="*/ 5613423 h 6975464"/>
              <a:gd name="connsiteX41" fmla="*/ 1102605 w 42118086"/>
              <a:gd name="connsiteY41" fmla="*/ 5890997 h 6975464"/>
              <a:gd name="connsiteX42" fmla="*/ 866783 w 42118086"/>
              <a:gd name="connsiteY42" fmla="*/ 6073943 h 6975464"/>
              <a:gd name="connsiteX43" fmla="*/ 873093 w 42118086"/>
              <a:gd name="connsiteY43" fmla="*/ 6085772 h 6975464"/>
              <a:gd name="connsiteX44" fmla="*/ 865994 w 42118086"/>
              <a:gd name="connsiteY44" fmla="*/ 6074732 h 6975464"/>
              <a:gd name="connsiteX45" fmla="*/ 738225 w 42118086"/>
              <a:gd name="connsiteY45" fmla="*/ 6174091 h 6975464"/>
              <a:gd name="connsiteX46" fmla="*/ 373056 w 42118086"/>
              <a:gd name="connsiteY46" fmla="*/ 5896517 h 6975464"/>
              <a:gd name="connsiteX47" fmla="*/ 640426 w 42118086"/>
              <a:gd name="connsiteY47" fmla="*/ 5689125 h 6975464"/>
              <a:gd name="connsiteX48" fmla="*/ 633328 w 42118086"/>
              <a:gd name="connsiteY48" fmla="*/ 5676508 h 6975464"/>
              <a:gd name="connsiteX49" fmla="*/ 371479 w 42118086"/>
              <a:gd name="connsiteY49" fmla="*/ 5879169 h 6975464"/>
              <a:gd name="connsiteX50" fmla="*/ 371479 w 42118086"/>
              <a:gd name="connsiteY50" fmla="*/ 5532990 h 6975464"/>
              <a:gd name="connsiteX51" fmla="*/ 493727 w 42118086"/>
              <a:gd name="connsiteY51" fmla="*/ 5438362 h 6975464"/>
              <a:gd name="connsiteX52" fmla="*/ 486629 w 42118086"/>
              <a:gd name="connsiteY52" fmla="*/ 5426534 h 6975464"/>
              <a:gd name="connsiteX53" fmla="*/ 365169 w 42118086"/>
              <a:gd name="connsiteY53" fmla="*/ 5521161 h 6975464"/>
              <a:gd name="connsiteX54" fmla="*/ 0 w 42118086"/>
              <a:gd name="connsiteY54" fmla="*/ 5243588 h 6975464"/>
              <a:gd name="connsiteX55" fmla="*/ 359648 w 42118086"/>
              <a:gd name="connsiteY55" fmla="*/ 4965225 h 6975464"/>
              <a:gd name="connsiteX56" fmla="*/ 1106548 w 42118086"/>
              <a:gd name="connsiteY56" fmla="*/ 4604852 h 6975464"/>
              <a:gd name="connsiteX57" fmla="*/ 1106548 w 42118086"/>
              <a:gd name="connsiteY57" fmla="*/ 4951031 h 6975464"/>
              <a:gd name="connsiteX58" fmla="*/ 1018214 w 42118086"/>
              <a:gd name="connsiteY58" fmla="*/ 5019636 h 6975464"/>
              <a:gd name="connsiteX59" fmla="*/ 1025312 w 42118086"/>
              <a:gd name="connsiteY59" fmla="*/ 5030676 h 6975464"/>
              <a:gd name="connsiteX60" fmla="*/ 1017425 w 42118086"/>
              <a:gd name="connsiteY60" fmla="*/ 5020424 h 6975464"/>
              <a:gd name="connsiteX61" fmla="*/ 744534 w 42118086"/>
              <a:gd name="connsiteY61" fmla="*/ 5231759 h 6975464"/>
              <a:gd name="connsiteX62" fmla="*/ 744534 w 42118086"/>
              <a:gd name="connsiteY62" fmla="*/ 4885580 h 6975464"/>
              <a:gd name="connsiteX63" fmla="*/ 856530 w 42118086"/>
              <a:gd name="connsiteY63" fmla="*/ 4798050 h 6975464"/>
              <a:gd name="connsiteX64" fmla="*/ 849432 w 42118086"/>
              <a:gd name="connsiteY64" fmla="*/ 4787799 h 6975464"/>
              <a:gd name="connsiteX65" fmla="*/ 857319 w 42118086"/>
              <a:gd name="connsiteY65" fmla="*/ 4798050 h 6975464"/>
              <a:gd name="connsiteX66" fmla="*/ 1106548 w 42118086"/>
              <a:gd name="connsiteY66" fmla="*/ 4604852 h 6975464"/>
              <a:gd name="connsiteX67" fmla="*/ 737436 w 42118086"/>
              <a:gd name="connsiteY67" fmla="*/ 4313873 h 6975464"/>
              <a:gd name="connsiteX68" fmla="*/ 1102605 w 42118086"/>
              <a:gd name="connsiteY68" fmla="*/ 4591447 h 6975464"/>
              <a:gd name="connsiteX69" fmla="*/ 849432 w 42118086"/>
              <a:gd name="connsiteY69" fmla="*/ 4787799 h 6975464"/>
              <a:gd name="connsiteX70" fmla="*/ 738225 w 42118086"/>
              <a:gd name="connsiteY70" fmla="*/ 4873752 h 6975464"/>
              <a:gd name="connsiteX71" fmla="*/ 373056 w 42118086"/>
              <a:gd name="connsiteY71" fmla="*/ 4596178 h 6975464"/>
              <a:gd name="connsiteX72" fmla="*/ 737436 w 42118086"/>
              <a:gd name="connsiteY72" fmla="*/ 4313873 h 6975464"/>
              <a:gd name="connsiteX73" fmla="*/ 1115224 w 42118086"/>
              <a:gd name="connsiteY73" fmla="*/ 3661732 h 6975464"/>
              <a:gd name="connsiteX74" fmla="*/ 1125477 w 42118086"/>
              <a:gd name="connsiteY74" fmla="*/ 3669618 h 6975464"/>
              <a:gd name="connsiteX75" fmla="*/ 1480393 w 42118086"/>
              <a:gd name="connsiteY75" fmla="*/ 3939306 h 6975464"/>
              <a:gd name="connsiteX76" fmla="*/ 1116013 w 42118086"/>
              <a:gd name="connsiteY76" fmla="*/ 4222399 h 6975464"/>
              <a:gd name="connsiteX77" fmla="*/ 750844 w 42118086"/>
              <a:gd name="connsiteY77" fmla="*/ 3944037 h 6975464"/>
              <a:gd name="connsiteX78" fmla="*/ 1115224 w 42118086"/>
              <a:gd name="connsiteY78" fmla="*/ 3661732 h 6975464"/>
              <a:gd name="connsiteX79" fmla="*/ 1480393 w 42118086"/>
              <a:gd name="connsiteY79" fmla="*/ 2656315 h 6975464"/>
              <a:gd name="connsiteX80" fmla="*/ 1480393 w 42118086"/>
              <a:gd name="connsiteY80" fmla="*/ 3002494 h 6975464"/>
              <a:gd name="connsiteX81" fmla="*/ 1386537 w 42118086"/>
              <a:gd name="connsiteY81" fmla="*/ 3075042 h 6975464"/>
              <a:gd name="connsiteX82" fmla="*/ 1392847 w 42118086"/>
              <a:gd name="connsiteY82" fmla="*/ 3086870 h 6975464"/>
              <a:gd name="connsiteX83" fmla="*/ 1385748 w 42118086"/>
              <a:gd name="connsiteY83" fmla="*/ 3075830 h 6975464"/>
              <a:gd name="connsiteX84" fmla="*/ 1118379 w 42118086"/>
              <a:gd name="connsiteY84" fmla="*/ 3283222 h 6975464"/>
              <a:gd name="connsiteX85" fmla="*/ 1118379 w 42118086"/>
              <a:gd name="connsiteY85" fmla="*/ 2937043 h 6975464"/>
              <a:gd name="connsiteX86" fmla="*/ 1246148 w 42118086"/>
              <a:gd name="connsiteY86" fmla="*/ 2837685 h 6975464"/>
              <a:gd name="connsiteX87" fmla="*/ 1239839 w 42118086"/>
              <a:gd name="connsiteY87" fmla="*/ 2825856 h 6975464"/>
              <a:gd name="connsiteX88" fmla="*/ 1246937 w 42118086"/>
              <a:gd name="connsiteY88" fmla="*/ 2836896 h 6975464"/>
              <a:gd name="connsiteX89" fmla="*/ 1480393 w 42118086"/>
              <a:gd name="connsiteY89" fmla="*/ 2656315 h 6975464"/>
              <a:gd name="connsiteX90" fmla="*/ 732704 w 42118086"/>
              <a:gd name="connsiteY90" fmla="*/ 1716349 h 6975464"/>
              <a:gd name="connsiteX91" fmla="*/ 1097873 w 42118086"/>
              <a:gd name="connsiteY91" fmla="*/ 1993923 h 6975464"/>
              <a:gd name="connsiteX92" fmla="*/ 860473 w 42118086"/>
              <a:gd name="connsiteY92" fmla="*/ 2177658 h 6975464"/>
              <a:gd name="connsiteX93" fmla="*/ 867572 w 42118086"/>
              <a:gd name="connsiteY93" fmla="*/ 2189486 h 6975464"/>
              <a:gd name="connsiteX94" fmla="*/ 1106548 w 42118086"/>
              <a:gd name="connsiteY94" fmla="*/ 2003386 h 6975464"/>
              <a:gd name="connsiteX95" fmla="*/ 1106548 w 42118086"/>
              <a:gd name="connsiteY95" fmla="*/ 2350353 h 6975464"/>
              <a:gd name="connsiteX96" fmla="*/ 1007172 w 42118086"/>
              <a:gd name="connsiteY96" fmla="*/ 2427632 h 6975464"/>
              <a:gd name="connsiteX97" fmla="*/ 1014270 w 42118086"/>
              <a:gd name="connsiteY97" fmla="*/ 2440249 h 6975464"/>
              <a:gd name="connsiteX98" fmla="*/ 1110492 w 42118086"/>
              <a:gd name="connsiteY98" fmla="*/ 2365336 h 6975464"/>
              <a:gd name="connsiteX99" fmla="*/ 1475660 w 42118086"/>
              <a:gd name="connsiteY99" fmla="*/ 2642910 h 6975464"/>
              <a:gd name="connsiteX100" fmla="*/ 1239839 w 42118086"/>
              <a:gd name="connsiteY100" fmla="*/ 2825856 h 6975464"/>
              <a:gd name="connsiteX101" fmla="*/ 1112069 w 42118086"/>
              <a:gd name="connsiteY101" fmla="*/ 2925215 h 6975464"/>
              <a:gd name="connsiteX102" fmla="*/ 746900 w 42118086"/>
              <a:gd name="connsiteY102" fmla="*/ 2647641 h 6975464"/>
              <a:gd name="connsiteX103" fmla="*/ 1013481 w 42118086"/>
              <a:gd name="connsiteY103" fmla="*/ 2440249 h 6975464"/>
              <a:gd name="connsiteX104" fmla="*/ 1006383 w 42118086"/>
              <a:gd name="connsiteY104" fmla="*/ 2427632 h 6975464"/>
              <a:gd name="connsiteX105" fmla="*/ 744534 w 42118086"/>
              <a:gd name="connsiteY105" fmla="*/ 2631081 h 6975464"/>
              <a:gd name="connsiteX106" fmla="*/ 744534 w 42118086"/>
              <a:gd name="connsiteY106" fmla="*/ 2284114 h 6975464"/>
              <a:gd name="connsiteX107" fmla="*/ 866783 w 42118086"/>
              <a:gd name="connsiteY107" fmla="*/ 2189486 h 6975464"/>
              <a:gd name="connsiteX108" fmla="*/ 860473 w 42118086"/>
              <a:gd name="connsiteY108" fmla="*/ 2178447 h 6975464"/>
              <a:gd name="connsiteX109" fmla="*/ 738225 w 42118086"/>
              <a:gd name="connsiteY109" fmla="*/ 2273074 h 6975464"/>
              <a:gd name="connsiteX110" fmla="*/ 373056 w 42118086"/>
              <a:gd name="connsiteY110" fmla="*/ 1995500 h 6975464"/>
              <a:gd name="connsiteX111" fmla="*/ 732704 w 42118086"/>
              <a:gd name="connsiteY111" fmla="*/ 1716349 h 6975464"/>
              <a:gd name="connsiteX112" fmla="*/ 1480393 w 42118086"/>
              <a:gd name="connsiteY112" fmla="*/ 1355976 h 6975464"/>
              <a:gd name="connsiteX113" fmla="*/ 1480393 w 42118086"/>
              <a:gd name="connsiteY113" fmla="*/ 1702944 h 6975464"/>
              <a:gd name="connsiteX114" fmla="*/ 1391269 w 42118086"/>
              <a:gd name="connsiteY114" fmla="*/ 1771549 h 6975464"/>
              <a:gd name="connsiteX115" fmla="*/ 1399156 w 42118086"/>
              <a:gd name="connsiteY115" fmla="*/ 1781800 h 6975464"/>
              <a:gd name="connsiteX116" fmla="*/ 1483547 w 42118086"/>
              <a:gd name="connsiteY116" fmla="*/ 1716349 h 6975464"/>
              <a:gd name="connsiteX117" fmla="*/ 1848716 w 42118086"/>
              <a:gd name="connsiteY117" fmla="*/ 1993923 h 6975464"/>
              <a:gd name="connsiteX118" fmla="*/ 1658639 w 42118086"/>
              <a:gd name="connsiteY118" fmla="*/ 2141384 h 6975464"/>
              <a:gd name="connsiteX119" fmla="*/ 1489068 w 42118086"/>
              <a:gd name="connsiteY119" fmla="*/ 2273074 h 6975464"/>
              <a:gd name="connsiteX120" fmla="*/ 1123900 w 42118086"/>
              <a:gd name="connsiteY120" fmla="*/ 1995500 h 6975464"/>
              <a:gd name="connsiteX121" fmla="*/ 1398368 w 42118086"/>
              <a:gd name="connsiteY121" fmla="*/ 1782588 h 6975464"/>
              <a:gd name="connsiteX122" fmla="*/ 1390481 w 42118086"/>
              <a:gd name="connsiteY122" fmla="*/ 1771549 h 6975464"/>
              <a:gd name="connsiteX123" fmla="*/ 1118379 w 42118086"/>
              <a:gd name="connsiteY123" fmla="*/ 1982883 h 6975464"/>
              <a:gd name="connsiteX124" fmla="*/ 1118379 w 42118086"/>
              <a:gd name="connsiteY124" fmla="*/ 1636704 h 6975464"/>
              <a:gd name="connsiteX125" fmla="*/ 1230374 w 42118086"/>
              <a:gd name="connsiteY125" fmla="*/ 1549963 h 6975464"/>
              <a:gd name="connsiteX126" fmla="*/ 1480393 w 42118086"/>
              <a:gd name="connsiteY126" fmla="*/ 1355976 h 6975464"/>
              <a:gd name="connsiteX127" fmla="*/ 1110492 w 42118086"/>
              <a:gd name="connsiteY127" fmla="*/ 1064997 h 6975464"/>
              <a:gd name="connsiteX128" fmla="*/ 1475660 w 42118086"/>
              <a:gd name="connsiteY128" fmla="*/ 1342571 h 6975464"/>
              <a:gd name="connsiteX129" fmla="*/ 1223276 w 42118086"/>
              <a:gd name="connsiteY129" fmla="*/ 1538923 h 6975464"/>
              <a:gd name="connsiteX130" fmla="*/ 1230374 w 42118086"/>
              <a:gd name="connsiteY130" fmla="*/ 1549963 h 6975464"/>
              <a:gd name="connsiteX131" fmla="*/ 1222487 w 42118086"/>
              <a:gd name="connsiteY131" fmla="*/ 1539711 h 6975464"/>
              <a:gd name="connsiteX132" fmla="*/ 1112069 w 42118086"/>
              <a:gd name="connsiteY132" fmla="*/ 1625665 h 6975464"/>
              <a:gd name="connsiteX133" fmla="*/ 746900 w 42118086"/>
              <a:gd name="connsiteY133" fmla="*/ 1348091 h 6975464"/>
              <a:gd name="connsiteX134" fmla="*/ 1110492 w 42118086"/>
              <a:gd name="connsiteY134" fmla="*/ 1064997 h 6975464"/>
              <a:gd name="connsiteX135" fmla="*/ 1488280 w 42118086"/>
              <a:gd name="connsiteY135" fmla="*/ 413645 h 6975464"/>
              <a:gd name="connsiteX136" fmla="*/ 1498533 w 42118086"/>
              <a:gd name="connsiteY136" fmla="*/ 421530 h 6975464"/>
              <a:gd name="connsiteX137" fmla="*/ 1853448 w 42118086"/>
              <a:gd name="connsiteY137" fmla="*/ 691218 h 6975464"/>
              <a:gd name="connsiteX138" fmla="*/ 1489068 w 42118086"/>
              <a:gd name="connsiteY138" fmla="*/ 973524 h 6975464"/>
              <a:gd name="connsiteX139" fmla="*/ 1123900 w 42118086"/>
              <a:gd name="connsiteY139" fmla="*/ 695950 h 6975464"/>
              <a:gd name="connsiteX140" fmla="*/ 1488280 w 42118086"/>
              <a:gd name="connsiteY140" fmla="*/ 413645 h 6975464"/>
              <a:gd name="connsiteX141" fmla="*/ 1493012 w 42118086"/>
              <a:gd name="connsiteY141" fmla="*/ 117464 h 6975464"/>
              <a:gd name="connsiteX142" fmla="*/ 42118086 w 42118086"/>
              <a:gd name="connsiteY142" fmla="*/ 0 h 6975464"/>
              <a:gd name="connsiteX143" fmla="*/ 5957423 w 42118086"/>
              <a:gd name="connsiteY143" fmla="*/ 6975464 h 6975464"/>
              <a:gd name="connsiteX144" fmla="*/ 843615 w 42118086"/>
              <a:gd name="connsiteY144" fmla="*/ 6975464 h 6975464"/>
              <a:gd name="connsiteX145" fmla="*/ 810785 w 42118086"/>
              <a:gd name="connsiteY145" fmla="*/ 6950504 h 6975464"/>
              <a:gd name="connsiteX146" fmla="*/ 746900 w 42118086"/>
              <a:gd name="connsiteY146" fmla="*/ 6901934 h 6975464"/>
              <a:gd name="connsiteX147" fmla="*/ 746900 w 42118086"/>
              <a:gd name="connsiteY147" fmla="*/ 6547081 h 6975464"/>
              <a:gd name="connsiteX148" fmla="*/ 1019002 w 42118086"/>
              <a:gd name="connsiteY148" fmla="*/ 6335746 h 6975464"/>
              <a:gd name="connsiteX149" fmla="*/ 1012693 w 42118086"/>
              <a:gd name="connsiteY149" fmla="*/ 6323918 h 6975464"/>
              <a:gd name="connsiteX150" fmla="*/ 1019791 w 42118086"/>
              <a:gd name="connsiteY150" fmla="*/ 6334957 h 6975464"/>
              <a:gd name="connsiteX151" fmla="*/ 1110492 w 42118086"/>
              <a:gd name="connsiteY151" fmla="*/ 6264775 h 6975464"/>
              <a:gd name="connsiteX152" fmla="*/ 1489068 w 42118086"/>
              <a:gd name="connsiteY152" fmla="*/ 6553389 h 6975464"/>
              <a:gd name="connsiteX153" fmla="*/ 1870800 w 42118086"/>
              <a:gd name="connsiteY153" fmla="*/ 6257678 h 6975464"/>
              <a:gd name="connsiteX154" fmla="*/ 1870800 w 42118086"/>
              <a:gd name="connsiteY154" fmla="*/ 6139394 h 6975464"/>
              <a:gd name="connsiteX155" fmla="*/ 1857392 w 42118086"/>
              <a:gd name="connsiteY155" fmla="*/ 6144914 h 6975464"/>
              <a:gd name="connsiteX156" fmla="*/ 1857392 w 42118086"/>
              <a:gd name="connsiteY156" fmla="*/ 6251370 h 6975464"/>
              <a:gd name="connsiteX157" fmla="*/ 1495378 w 42118086"/>
              <a:gd name="connsiteY157" fmla="*/ 6531309 h 6975464"/>
              <a:gd name="connsiteX158" fmla="*/ 1495378 w 42118086"/>
              <a:gd name="connsiteY158" fmla="*/ 6185131 h 6975464"/>
              <a:gd name="connsiteX159" fmla="*/ 1857392 w 42118086"/>
              <a:gd name="connsiteY159" fmla="*/ 5904403 h 6975464"/>
              <a:gd name="connsiteX160" fmla="*/ 1857392 w 42118086"/>
              <a:gd name="connsiteY160" fmla="*/ 6144125 h 6975464"/>
              <a:gd name="connsiteX161" fmla="*/ 1870800 w 42118086"/>
              <a:gd name="connsiteY161" fmla="*/ 6138605 h 6975464"/>
              <a:gd name="connsiteX162" fmla="*/ 1870800 w 42118086"/>
              <a:gd name="connsiteY162" fmla="*/ 5887843 h 6975464"/>
              <a:gd name="connsiteX163" fmla="*/ 1739875 w 42118086"/>
              <a:gd name="connsiteY163" fmla="*/ 5788484 h 6975464"/>
              <a:gd name="connsiteX164" fmla="*/ 1497744 w 42118086"/>
              <a:gd name="connsiteY164" fmla="*/ 5604749 h 6975464"/>
              <a:gd name="connsiteX165" fmla="*/ 1497744 w 42118086"/>
              <a:gd name="connsiteY165" fmla="*/ 5424957 h 6975464"/>
              <a:gd name="connsiteX166" fmla="*/ 1484336 w 42118086"/>
              <a:gd name="connsiteY166" fmla="*/ 5427322 h 6975464"/>
              <a:gd name="connsiteX167" fmla="*/ 1484336 w 42118086"/>
              <a:gd name="connsiteY167" fmla="*/ 5598440 h 6975464"/>
              <a:gd name="connsiteX168" fmla="*/ 1122322 w 42118086"/>
              <a:gd name="connsiteY168" fmla="*/ 5879169 h 6975464"/>
              <a:gd name="connsiteX169" fmla="*/ 1122322 w 42118086"/>
              <a:gd name="connsiteY169" fmla="*/ 5532990 h 6975464"/>
              <a:gd name="connsiteX170" fmla="*/ 1292682 w 42118086"/>
              <a:gd name="connsiteY170" fmla="*/ 5400511 h 6975464"/>
              <a:gd name="connsiteX171" fmla="*/ 1285583 w 42118086"/>
              <a:gd name="connsiteY171" fmla="*/ 5390260 h 6975464"/>
              <a:gd name="connsiteX172" fmla="*/ 1116013 w 42118086"/>
              <a:gd name="connsiteY172" fmla="*/ 5521161 h 6975464"/>
              <a:gd name="connsiteX173" fmla="*/ 750844 w 42118086"/>
              <a:gd name="connsiteY173" fmla="*/ 5243588 h 6975464"/>
              <a:gd name="connsiteX174" fmla="*/ 1025312 w 42118086"/>
              <a:gd name="connsiteY174" fmla="*/ 5030676 h 6975464"/>
              <a:gd name="connsiteX175" fmla="*/ 1110492 w 42118086"/>
              <a:gd name="connsiteY175" fmla="*/ 4965225 h 6975464"/>
              <a:gd name="connsiteX176" fmla="*/ 1475660 w 42118086"/>
              <a:gd name="connsiteY176" fmla="*/ 5242799 h 6975464"/>
              <a:gd name="connsiteX177" fmla="*/ 1285583 w 42118086"/>
              <a:gd name="connsiteY177" fmla="*/ 5389472 h 6975464"/>
              <a:gd name="connsiteX178" fmla="*/ 1293470 w 42118086"/>
              <a:gd name="connsiteY178" fmla="*/ 5400511 h 6975464"/>
              <a:gd name="connsiteX179" fmla="*/ 1484336 w 42118086"/>
              <a:gd name="connsiteY179" fmla="*/ 5252262 h 6975464"/>
              <a:gd name="connsiteX180" fmla="*/ 1484336 w 42118086"/>
              <a:gd name="connsiteY180" fmla="*/ 5426534 h 6975464"/>
              <a:gd name="connsiteX181" fmla="*/ 1497744 w 42118086"/>
              <a:gd name="connsiteY181" fmla="*/ 5424168 h 6975464"/>
              <a:gd name="connsiteX182" fmla="*/ 1497744 w 42118086"/>
              <a:gd name="connsiteY182" fmla="*/ 5246742 h 6975464"/>
              <a:gd name="connsiteX183" fmla="*/ 1513518 w 42118086"/>
              <a:gd name="connsiteY183" fmla="*/ 5234125 h 6975464"/>
              <a:gd name="connsiteX184" fmla="*/ 1513518 w 42118086"/>
              <a:gd name="connsiteY184" fmla="*/ 5217565 h 6975464"/>
              <a:gd name="connsiteX185" fmla="*/ 1495378 w 42118086"/>
              <a:gd name="connsiteY185" fmla="*/ 5231759 h 6975464"/>
              <a:gd name="connsiteX186" fmla="*/ 1495378 w 42118086"/>
              <a:gd name="connsiteY186" fmla="*/ 4885580 h 6975464"/>
              <a:gd name="connsiteX187" fmla="*/ 1513518 w 42118086"/>
              <a:gd name="connsiteY187" fmla="*/ 4871386 h 6975464"/>
              <a:gd name="connsiteX188" fmla="*/ 1513518 w 42118086"/>
              <a:gd name="connsiteY188" fmla="*/ 4854826 h 6975464"/>
              <a:gd name="connsiteX189" fmla="*/ 1489068 w 42118086"/>
              <a:gd name="connsiteY189" fmla="*/ 4873752 h 6975464"/>
              <a:gd name="connsiteX190" fmla="*/ 1123900 w 42118086"/>
              <a:gd name="connsiteY190" fmla="*/ 4596178 h 6975464"/>
              <a:gd name="connsiteX191" fmla="*/ 1488280 w 42118086"/>
              <a:gd name="connsiteY191" fmla="*/ 4313873 h 6975464"/>
              <a:gd name="connsiteX192" fmla="*/ 1853448 w 42118086"/>
              <a:gd name="connsiteY192" fmla="*/ 4591447 h 6975464"/>
              <a:gd name="connsiteX193" fmla="*/ 1514307 w 42118086"/>
              <a:gd name="connsiteY193" fmla="*/ 4854826 h 6975464"/>
              <a:gd name="connsiteX194" fmla="*/ 1514307 w 42118086"/>
              <a:gd name="connsiteY194" fmla="*/ 4870598 h 6975464"/>
              <a:gd name="connsiteX195" fmla="*/ 1857392 w 42118086"/>
              <a:gd name="connsiteY195" fmla="*/ 4604852 h 6975464"/>
              <a:gd name="connsiteX196" fmla="*/ 1857392 w 42118086"/>
              <a:gd name="connsiteY196" fmla="*/ 4951031 h 6975464"/>
              <a:gd name="connsiteX197" fmla="*/ 1514307 w 42118086"/>
              <a:gd name="connsiteY197" fmla="*/ 5217565 h 6975464"/>
              <a:gd name="connsiteX198" fmla="*/ 1514307 w 42118086"/>
              <a:gd name="connsiteY198" fmla="*/ 5234125 h 6975464"/>
              <a:gd name="connsiteX199" fmla="*/ 1870800 w 42118086"/>
              <a:gd name="connsiteY199" fmla="*/ 4957339 h 6975464"/>
              <a:gd name="connsiteX200" fmla="*/ 1870800 w 42118086"/>
              <a:gd name="connsiteY200" fmla="*/ 4588292 h 6975464"/>
              <a:gd name="connsiteX201" fmla="*/ 1497744 w 42118086"/>
              <a:gd name="connsiteY201" fmla="*/ 4304410 h 6975464"/>
              <a:gd name="connsiteX202" fmla="*/ 1497744 w 42118086"/>
              <a:gd name="connsiteY202" fmla="*/ 3956654 h 6975464"/>
              <a:gd name="connsiteX203" fmla="*/ 1484336 w 42118086"/>
              <a:gd name="connsiteY203" fmla="*/ 3966905 h 6975464"/>
              <a:gd name="connsiteX204" fmla="*/ 1484336 w 42118086"/>
              <a:gd name="connsiteY204" fmla="*/ 4299679 h 6975464"/>
              <a:gd name="connsiteX205" fmla="*/ 1122322 w 42118086"/>
              <a:gd name="connsiteY205" fmla="*/ 4579618 h 6975464"/>
              <a:gd name="connsiteX206" fmla="*/ 1122322 w 42118086"/>
              <a:gd name="connsiteY206" fmla="*/ 4233439 h 6975464"/>
              <a:gd name="connsiteX207" fmla="*/ 1484336 w 42118086"/>
              <a:gd name="connsiteY207" fmla="*/ 3952712 h 6975464"/>
              <a:gd name="connsiteX208" fmla="*/ 1484336 w 42118086"/>
              <a:gd name="connsiteY208" fmla="*/ 3966117 h 6975464"/>
              <a:gd name="connsiteX209" fmla="*/ 1497744 w 42118086"/>
              <a:gd name="connsiteY209" fmla="*/ 3955866 h 6975464"/>
              <a:gd name="connsiteX210" fmla="*/ 1497744 w 42118086"/>
              <a:gd name="connsiteY210" fmla="*/ 3936152 h 6975464"/>
              <a:gd name="connsiteX211" fmla="*/ 1136519 w 42118086"/>
              <a:gd name="connsiteY211" fmla="*/ 3661732 h 6975464"/>
              <a:gd name="connsiteX212" fmla="*/ 1125477 w 42118086"/>
              <a:gd name="connsiteY212" fmla="*/ 3669618 h 6975464"/>
              <a:gd name="connsiteX213" fmla="*/ 1135730 w 42118086"/>
              <a:gd name="connsiteY213" fmla="*/ 3660943 h 6975464"/>
              <a:gd name="connsiteX214" fmla="*/ 1119956 w 42118086"/>
              <a:gd name="connsiteY214" fmla="*/ 3649115 h 6975464"/>
              <a:gd name="connsiteX215" fmla="*/ 1119956 w 42118086"/>
              <a:gd name="connsiteY215" fmla="*/ 3637286 h 6975464"/>
              <a:gd name="connsiteX216" fmla="*/ 1106548 w 42118086"/>
              <a:gd name="connsiteY216" fmla="*/ 3637286 h 6975464"/>
              <a:gd name="connsiteX217" fmla="*/ 1106548 w 42118086"/>
              <a:gd name="connsiteY217" fmla="*/ 3649903 h 6975464"/>
              <a:gd name="connsiteX218" fmla="*/ 744534 w 42118086"/>
              <a:gd name="connsiteY218" fmla="*/ 3929843 h 6975464"/>
              <a:gd name="connsiteX219" fmla="*/ 744534 w 42118086"/>
              <a:gd name="connsiteY219" fmla="*/ 3612841 h 6975464"/>
              <a:gd name="connsiteX220" fmla="*/ 744534 w 42118086"/>
              <a:gd name="connsiteY220" fmla="*/ 3584453 h 6975464"/>
              <a:gd name="connsiteX221" fmla="*/ 1106548 w 42118086"/>
              <a:gd name="connsiteY221" fmla="*/ 3303725 h 6975464"/>
              <a:gd name="connsiteX222" fmla="*/ 1106548 w 42118086"/>
              <a:gd name="connsiteY222" fmla="*/ 3617573 h 6975464"/>
              <a:gd name="connsiteX223" fmla="*/ 1106548 w 42118086"/>
              <a:gd name="connsiteY223" fmla="*/ 3636498 h 6975464"/>
              <a:gd name="connsiteX224" fmla="*/ 1119956 w 42118086"/>
              <a:gd name="connsiteY224" fmla="*/ 3636498 h 6975464"/>
              <a:gd name="connsiteX225" fmla="*/ 1119956 w 42118086"/>
              <a:gd name="connsiteY225" fmla="*/ 3298205 h 6975464"/>
              <a:gd name="connsiteX226" fmla="*/ 1392847 w 42118086"/>
              <a:gd name="connsiteY226" fmla="*/ 3086870 h 6975464"/>
              <a:gd name="connsiteX227" fmla="*/ 1483547 w 42118086"/>
              <a:gd name="connsiteY227" fmla="*/ 3016688 h 6975464"/>
              <a:gd name="connsiteX228" fmla="*/ 1862913 w 42118086"/>
              <a:gd name="connsiteY228" fmla="*/ 3304513 h 6975464"/>
              <a:gd name="connsiteX229" fmla="*/ 2243855 w 42118086"/>
              <a:gd name="connsiteY229" fmla="*/ 3008803 h 6975464"/>
              <a:gd name="connsiteX230" fmla="*/ 2243855 w 42118086"/>
              <a:gd name="connsiteY230" fmla="*/ 2891307 h 6975464"/>
              <a:gd name="connsiteX231" fmla="*/ 2231236 w 42118086"/>
              <a:gd name="connsiteY231" fmla="*/ 2896827 h 6975464"/>
              <a:gd name="connsiteX232" fmla="*/ 2231236 w 42118086"/>
              <a:gd name="connsiteY232" fmla="*/ 3002494 h 6975464"/>
              <a:gd name="connsiteX233" fmla="*/ 1869222 w 42118086"/>
              <a:gd name="connsiteY233" fmla="*/ 3283222 h 6975464"/>
              <a:gd name="connsiteX234" fmla="*/ 1869222 w 42118086"/>
              <a:gd name="connsiteY234" fmla="*/ 2937043 h 6975464"/>
              <a:gd name="connsiteX235" fmla="*/ 2231236 w 42118086"/>
              <a:gd name="connsiteY235" fmla="*/ 2656315 h 6975464"/>
              <a:gd name="connsiteX236" fmla="*/ 2231236 w 42118086"/>
              <a:gd name="connsiteY236" fmla="*/ 2896038 h 6975464"/>
              <a:gd name="connsiteX237" fmla="*/ 2243855 w 42118086"/>
              <a:gd name="connsiteY237" fmla="*/ 2890518 h 6975464"/>
              <a:gd name="connsiteX238" fmla="*/ 2243855 w 42118086"/>
              <a:gd name="connsiteY238" fmla="*/ 2639755 h 6975464"/>
              <a:gd name="connsiteX239" fmla="*/ 2113720 w 42118086"/>
              <a:gd name="connsiteY239" fmla="*/ 2540397 h 6975464"/>
              <a:gd name="connsiteX240" fmla="*/ 2100312 w 42118086"/>
              <a:gd name="connsiteY240" fmla="*/ 2546705 h 6975464"/>
              <a:gd name="connsiteX241" fmla="*/ 2226503 w 42118086"/>
              <a:gd name="connsiteY241" fmla="*/ 2642910 h 6975464"/>
              <a:gd name="connsiteX242" fmla="*/ 1862124 w 42118086"/>
              <a:gd name="connsiteY242" fmla="*/ 2925215 h 6975464"/>
              <a:gd name="connsiteX243" fmla="*/ 1496955 w 42118086"/>
              <a:gd name="connsiteY243" fmla="*/ 2647641 h 6975464"/>
              <a:gd name="connsiteX244" fmla="*/ 1861335 w 42118086"/>
              <a:gd name="connsiteY244" fmla="*/ 2365336 h 6975464"/>
              <a:gd name="connsiteX245" fmla="*/ 2099523 w 42118086"/>
              <a:gd name="connsiteY245" fmla="*/ 2545916 h 6975464"/>
              <a:gd name="connsiteX246" fmla="*/ 2112931 w 42118086"/>
              <a:gd name="connsiteY246" fmla="*/ 2539608 h 6975464"/>
              <a:gd name="connsiteX247" fmla="*/ 1870800 w 42118086"/>
              <a:gd name="connsiteY247" fmla="*/ 2355873 h 6975464"/>
              <a:gd name="connsiteX248" fmla="*/ 1870800 w 42118086"/>
              <a:gd name="connsiteY248" fmla="*/ 2176869 h 6975464"/>
              <a:gd name="connsiteX249" fmla="*/ 1857392 w 42118086"/>
              <a:gd name="connsiteY249" fmla="*/ 2178447 h 6975464"/>
              <a:gd name="connsiteX250" fmla="*/ 1857392 w 42118086"/>
              <a:gd name="connsiteY250" fmla="*/ 2350353 h 6975464"/>
              <a:gd name="connsiteX251" fmla="*/ 1496167 w 42118086"/>
              <a:gd name="connsiteY251" fmla="*/ 2631081 h 6975464"/>
              <a:gd name="connsiteX252" fmla="*/ 1496167 w 42118086"/>
              <a:gd name="connsiteY252" fmla="*/ 2284114 h 6975464"/>
              <a:gd name="connsiteX253" fmla="*/ 1666526 w 42118086"/>
              <a:gd name="connsiteY253" fmla="*/ 2152424 h 6975464"/>
              <a:gd name="connsiteX254" fmla="*/ 1658639 w 42118086"/>
              <a:gd name="connsiteY254" fmla="*/ 2141384 h 6975464"/>
              <a:gd name="connsiteX255" fmla="*/ 1666526 w 42118086"/>
              <a:gd name="connsiteY255" fmla="*/ 2151636 h 6975464"/>
              <a:gd name="connsiteX256" fmla="*/ 1857392 w 42118086"/>
              <a:gd name="connsiteY256" fmla="*/ 2003386 h 6975464"/>
              <a:gd name="connsiteX257" fmla="*/ 1857392 w 42118086"/>
              <a:gd name="connsiteY257" fmla="*/ 2177658 h 6975464"/>
              <a:gd name="connsiteX258" fmla="*/ 1870800 w 42118086"/>
              <a:gd name="connsiteY258" fmla="*/ 2176081 h 6975464"/>
              <a:gd name="connsiteX259" fmla="*/ 1870800 w 42118086"/>
              <a:gd name="connsiteY259" fmla="*/ 1998654 h 6975464"/>
              <a:gd name="connsiteX260" fmla="*/ 1886574 w 42118086"/>
              <a:gd name="connsiteY260" fmla="*/ 1986037 h 6975464"/>
              <a:gd name="connsiteX261" fmla="*/ 1886574 w 42118086"/>
              <a:gd name="connsiteY261" fmla="*/ 1969478 h 6975464"/>
              <a:gd name="connsiteX262" fmla="*/ 1869222 w 42118086"/>
              <a:gd name="connsiteY262" fmla="*/ 1982883 h 6975464"/>
              <a:gd name="connsiteX263" fmla="*/ 1869222 w 42118086"/>
              <a:gd name="connsiteY263" fmla="*/ 1636704 h 6975464"/>
              <a:gd name="connsiteX264" fmla="*/ 1886574 w 42118086"/>
              <a:gd name="connsiteY264" fmla="*/ 1623299 h 6975464"/>
              <a:gd name="connsiteX265" fmla="*/ 1886574 w 42118086"/>
              <a:gd name="connsiteY265" fmla="*/ 1606739 h 6975464"/>
              <a:gd name="connsiteX266" fmla="*/ 1862124 w 42118086"/>
              <a:gd name="connsiteY266" fmla="*/ 1625665 h 6975464"/>
              <a:gd name="connsiteX267" fmla="*/ 1496955 w 42118086"/>
              <a:gd name="connsiteY267" fmla="*/ 1348091 h 6975464"/>
              <a:gd name="connsiteX268" fmla="*/ 1861335 w 42118086"/>
              <a:gd name="connsiteY268" fmla="*/ 1064997 h 6975464"/>
              <a:gd name="connsiteX269" fmla="*/ 2226503 w 42118086"/>
              <a:gd name="connsiteY269" fmla="*/ 1342571 h 6975464"/>
              <a:gd name="connsiteX270" fmla="*/ 1887362 w 42118086"/>
              <a:gd name="connsiteY270" fmla="*/ 1605951 h 6975464"/>
              <a:gd name="connsiteX271" fmla="*/ 1887362 w 42118086"/>
              <a:gd name="connsiteY271" fmla="*/ 1622510 h 6975464"/>
              <a:gd name="connsiteX272" fmla="*/ 2231236 w 42118086"/>
              <a:gd name="connsiteY272" fmla="*/ 1355976 h 6975464"/>
              <a:gd name="connsiteX273" fmla="*/ 2231236 w 42118086"/>
              <a:gd name="connsiteY273" fmla="*/ 1702944 h 6975464"/>
              <a:gd name="connsiteX274" fmla="*/ 1887362 w 42118086"/>
              <a:gd name="connsiteY274" fmla="*/ 1968689 h 6975464"/>
              <a:gd name="connsiteX275" fmla="*/ 1887362 w 42118086"/>
              <a:gd name="connsiteY275" fmla="*/ 1985249 h 6975464"/>
              <a:gd name="connsiteX276" fmla="*/ 2243855 w 42118086"/>
              <a:gd name="connsiteY276" fmla="*/ 1709252 h 6975464"/>
              <a:gd name="connsiteX277" fmla="*/ 2243855 w 42118086"/>
              <a:gd name="connsiteY277" fmla="*/ 1339416 h 6975464"/>
              <a:gd name="connsiteX278" fmla="*/ 1870800 w 42118086"/>
              <a:gd name="connsiteY278" fmla="*/ 1056323 h 6975464"/>
              <a:gd name="connsiteX279" fmla="*/ 1870800 w 42118086"/>
              <a:gd name="connsiteY279" fmla="*/ 707778 h 6975464"/>
              <a:gd name="connsiteX280" fmla="*/ 1857392 w 42118086"/>
              <a:gd name="connsiteY280" fmla="*/ 718030 h 6975464"/>
              <a:gd name="connsiteX281" fmla="*/ 1857392 w 42118086"/>
              <a:gd name="connsiteY281" fmla="*/ 1050803 h 6975464"/>
              <a:gd name="connsiteX282" fmla="*/ 1496167 w 42118086"/>
              <a:gd name="connsiteY282" fmla="*/ 1331531 h 6975464"/>
              <a:gd name="connsiteX283" fmla="*/ 1496167 w 42118086"/>
              <a:gd name="connsiteY283" fmla="*/ 985352 h 6975464"/>
              <a:gd name="connsiteX284" fmla="*/ 1857392 w 42118086"/>
              <a:gd name="connsiteY284" fmla="*/ 704624 h 6975464"/>
              <a:gd name="connsiteX285" fmla="*/ 1857392 w 42118086"/>
              <a:gd name="connsiteY285" fmla="*/ 717241 h 6975464"/>
              <a:gd name="connsiteX286" fmla="*/ 1870800 w 42118086"/>
              <a:gd name="connsiteY286" fmla="*/ 706990 h 6975464"/>
              <a:gd name="connsiteX287" fmla="*/ 1870800 w 42118086"/>
              <a:gd name="connsiteY287" fmla="*/ 688064 h 6975464"/>
              <a:gd name="connsiteX288" fmla="*/ 1509574 w 42118086"/>
              <a:gd name="connsiteY288" fmla="*/ 412856 h 6975464"/>
              <a:gd name="connsiteX289" fmla="*/ 1498533 w 42118086"/>
              <a:gd name="connsiteY289" fmla="*/ 421530 h 6975464"/>
              <a:gd name="connsiteX290" fmla="*/ 1508786 w 42118086"/>
              <a:gd name="connsiteY290" fmla="*/ 412856 h 6975464"/>
              <a:gd name="connsiteX291" fmla="*/ 1493012 w 42118086"/>
              <a:gd name="connsiteY291" fmla="*/ 401028 h 6975464"/>
              <a:gd name="connsiteX292" fmla="*/ 1493012 w 42118086"/>
              <a:gd name="connsiteY292" fmla="*/ 119417 h 6975464"/>
              <a:gd name="connsiteX293" fmla="*/ 1493012 w 42118086"/>
              <a:gd name="connsiteY293" fmla="*/ 117464 h 6975464"/>
              <a:gd name="connsiteX294" fmla="*/ 1398859 w 42118086"/>
              <a:gd name="connsiteY294" fmla="*/ 117464 h 6975464"/>
              <a:gd name="connsiteX295" fmla="*/ 1480393 w 42118086"/>
              <a:gd name="connsiteY295" fmla="*/ 117464 h 6975464"/>
              <a:gd name="connsiteX296" fmla="*/ 1480393 w 42118086"/>
              <a:gd name="connsiteY296" fmla="*/ 201868 h 6975464"/>
              <a:gd name="connsiteX297" fmla="*/ 1480393 w 42118086"/>
              <a:gd name="connsiteY297" fmla="*/ 401028 h 6975464"/>
              <a:gd name="connsiteX298" fmla="*/ 1118379 w 42118086"/>
              <a:gd name="connsiteY298" fmla="*/ 681756 h 6975464"/>
              <a:gd name="connsiteX299" fmla="*/ 1118379 w 42118086"/>
              <a:gd name="connsiteY299" fmla="*/ 335577 h 6975464"/>
              <a:gd name="connsiteX300" fmla="*/ 1379242 w 42118086"/>
              <a:gd name="connsiteY300" fmla="*/ 132719 h 6975464"/>
              <a:gd name="connsiteX301" fmla="*/ 1398859 w 42118086"/>
              <a:gd name="connsiteY301" fmla="*/ 117464 h 6975464"/>
              <a:gd name="connsiteX302" fmla="*/ 840168 w 42118086"/>
              <a:gd name="connsiteY302" fmla="*/ 117464 h 6975464"/>
              <a:gd name="connsiteX303" fmla="*/ 1377550 w 42118086"/>
              <a:gd name="connsiteY303" fmla="*/ 117464 h 6975464"/>
              <a:gd name="connsiteX304" fmla="*/ 1301753 w 42118086"/>
              <a:gd name="connsiteY304" fmla="*/ 176360 h 6975464"/>
              <a:gd name="connsiteX305" fmla="*/ 1112069 w 42118086"/>
              <a:gd name="connsiteY305" fmla="*/ 323748 h 6975464"/>
              <a:gd name="connsiteX306" fmla="*/ 857417 w 42118086"/>
              <a:gd name="connsiteY306" fmla="*/ 130551 h 6975464"/>
              <a:gd name="connsiteX307" fmla="*/ 840168 w 42118086"/>
              <a:gd name="connsiteY307" fmla="*/ 117464 h 6975464"/>
              <a:gd name="connsiteX0" fmla="*/ 738225 w 42198532"/>
              <a:gd name="connsiteY0" fmla="*/ 6911396 h 6975464"/>
              <a:gd name="connsiteX1" fmla="*/ 814828 w 42198532"/>
              <a:gd name="connsiteY1" fmla="*/ 6969750 h 6975464"/>
              <a:gd name="connsiteX2" fmla="*/ 822329 w 42198532"/>
              <a:gd name="connsiteY2" fmla="*/ 6975464 h 6975464"/>
              <a:gd name="connsiteX3" fmla="*/ 655724 w 42198532"/>
              <a:gd name="connsiteY3" fmla="*/ 6975464 h 6975464"/>
              <a:gd name="connsiteX4" fmla="*/ 656989 w 42198532"/>
              <a:gd name="connsiteY4" fmla="*/ 6974481 h 6975464"/>
              <a:gd name="connsiteX5" fmla="*/ 738225 w 42198532"/>
              <a:gd name="connsiteY5" fmla="*/ 6911396 h 6975464"/>
              <a:gd name="connsiteX6" fmla="*/ 733493 w 42198532"/>
              <a:gd name="connsiteY6" fmla="*/ 6551812 h 6975464"/>
              <a:gd name="connsiteX7" fmla="*/ 733493 w 42198532"/>
              <a:gd name="connsiteY7" fmla="*/ 6897991 h 6975464"/>
              <a:gd name="connsiteX8" fmla="*/ 639637 w 42198532"/>
              <a:gd name="connsiteY8" fmla="*/ 6970539 h 6975464"/>
              <a:gd name="connsiteX9" fmla="*/ 656989 w 42198532"/>
              <a:gd name="connsiteY9" fmla="*/ 6974481 h 6975464"/>
              <a:gd name="connsiteX10" fmla="*/ 638848 w 42198532"/>
              <a:gd name="connsiteY10" fmla="*/ 6971327 h 6975464"/>
              <a:gd name="connsiteX11" fmla="*/ 633515 w 42198532"/>
              <a:gd name="connsiteY11" fmla="*/ 6975464 h 6975464"/>
              <a:gd name="connsiteX12" fmla="*/ 371479 w 42198532"/>
              <a:gd name="connsiteY12" fmla="*/ 6975464 h 6975464"/>
              <a:gd name="connsiteX13" fmla="*/ 371479 w 42198532"/>
              <a:gd name="connsiteY13" fmla="*/ 6917056 h 6975464"/>
              <a:gd name="connsiteX14" fmla="*/ 371479 w 42198532"/>
              <a:gd name="connsiteY14" fmla="*/ 6832540 h 6975464"/>
              <a:gd name="connsiteX15" fmla="*/ 733493 w 42198532"/>
              <a:gd name="connsiteY15" fmla="*/ 6551812 h 6975464"/>
              <a:gd name="connsiteX16" fmla="*/ 1106548 w 42198532"/>
              <a:gd name="connsiteY16" fmla="*/ 5904403 h 6975464"/>
              <a:gd name="connsiteX17" fmla="*/ 1106548 w 42198532"/>
              <a:gd name="connsiteY17" fmla="*/ 6251370 h 6975464"/>
              <a:gd name="connsiteX18" fmla="*/ 1012693 w 42198532"/>
              <a:gd name="connsiteY18" fmla="*/ 6323918 h 6975464"/>
              <a:gd name="connsiteX19" fmla="*/ 744534 w 42198532"/>
              <a:gd name="connsiteY19" fmla="*/ 6531309 h 6975464"/>
              <a:gd name="connsiteX20" fmla="*/ 744534 w 42198532"/>
              <a:gd name="connsiteY20" fmla="*/ 6185131 h 6975464"/>
              <a:gd name="connsiteX21" fmla="*/ 873093 w 42198532"/>
              <a:gd name="connsiteY21" fmla="*/ 6085772 h 6975464"/>
              <a:gd name="connsiteX22" fmla="*/ 1106548 w 42198532"/>
              <a:gd name="connsiteY22" fmla="*/ 5904403 h 6975464"/>
              <a:gd name="connsiteX23" fmla="*/ 1739875 w 42198532"/>
              <a:gd name="connsiteY23" fmla="*/ 5788484 h 6975464"/>
              <a:gd name="connsiteX24" fmla="*/ 1726467 w 42198532"/>
              <a:gd name="connsiteY24" fmla="*/ 5794792 h 6975464"/>
              <a:gd name="connsiteX25" fmla="*/ 1739875 w 42198532"/>
              <a:gd name="connsiteY25" fmla="*/ 5788484 h 6975464"/>
              <a:gd name="connsiteX26" fmla="*/ 1488280 w 42198532"/>
              <a:gd name="connsiteY26" fmla="*/ 5613423 h 6975464"/>
              <a:gd name="connsiteX27" fmla="*/ 1726467 w 42198532"/>
              <a:gd name="connsiteY27" fmla="*/ 5794792 h 6975464"/>
              <a:gd name="connsiteX28" fmla="*/ 1853448 w 42198532"/>
              <a:gd name="connsiteY28" fmla="*/ 5890997 h 6975464"/>
              <a:gd name="connsiteX29" fmla="*/ 1489068 w 42198532"/>
              <a:gd name="connsiteY29" fmla="*/ 6174091 h 6975464"/>
              <a:gd name="connsiteX30" fmla="*/ 1123900 w 42198532"/>
              <a:gd name="connsiteY30" fmla="*/ 5896517 h 6975464"/>
              <a:gd name="connsiteX31" fmla="*/ 1488280 w 42198532"/>
              <a:gd name="connsiteY31" fmla="*/ 5613423 h 6975464"/>
              <a:gd name="connsiteX32" fmla="*/ 359648 w 42198532"/>
              <a:gd name="connsiteY32" fmla="*/ 4965225 h 6975464"/>
              <a:gd name="connsiteX33" fmla="*/ 724817 w 42198532"/>
              <a:gd name="connsiteY33" fmla="*/ 5242799 h 6975464"/>
              <a:gd name="connsiteX34" fmla="*/ 487418 w 42198532"/>
              <a:gd name="connsiteY34" fmla="*/ 5426534 h 6975464"/>
              <a:gd name="connsiteX35" fmla="*/ 493727 w 42198532"/>
              <a:gd name="connsiteY35" fmla="*/ 5437574 h 6975464"/>
              <a:gd name="connsiteX36" fmla="*/ 733493 w 42198532"/>
              <a:gd name="connsiteY36" fmla="*/ 5252262 h 6975464"/>
              <a:gd name="connsiteX37" fmla="*/ 733493 w 42198532"/>
              <a:gd name="connsiteY37" fmla="*/ 5598440 h 6975464"/>
              <a:gd name="connsiteX38" fmla="*/ 633328 w 42198532"/>
              <a:gd name="connsiteY38" fmla="*/ 5675720 h 6975464"/>
              <a:gd name="connsiteX39" fmla="*/ 641215 w 42198532"/>
              <a:gd name="connsiteY39" fmla="*/ 5688337 h 6975464"/>
              <a:gd name="connsiteX40" fmla="*/ 737436 w 42198532"/>
              <a:gd name="connsiteY40" fmla="*/ 5613423 h 6975464"/>
              <a:gd name="connsiteX41" fmla="*/ 1102605 w 42198532"/>
              <a:gd name="connsiteY41" fmla="*/ 5890997 h 6975464"/>
              <a:gd name="connsiteX42" fmla="*/ 866783 w 42198532"/>
              <a:gd name="connsiteY42" fmla="*/ 6073943 h 6975464"/>
              <a:gd name="connsiteX43" fmla="*/ 873093 w 42198532"/>
              <a:gd name="connsiteY43" fmla="*/ 6085772 h 6975464"/>
              <a:gd name="connsiteX44" fmla="*/ 865994 w 42198532"/>
              <a:gd name="connsiteY44" fmla="*/ 6074732 h 6975464"/>
              <a:gd name="connsiteX45" fmla="*/ 738225 w 42198532"/>
              <a:gd name="connsiteY45" fmla="*/ 6174091 h 6975464"/>
              <a:gd name="connsiteX46" fmla="*/ 373056 w 42198532"/>
              <a:gd name="connsiteY46" fmla="*/ 5896517 h 6975464"/>
              <a:gd name="connsiteX47" fmla="*/ 640426 w 42198532"/>
              <a:gd name="connsiteY47" fmla="*/ 5689125 h 6975464"/>
              <a:gd name="connsiteX48" fmla="*/ 633328 w 42198532"/>
              <a:gd name="connsiteY48" fmla="*/ 5676508 h 6975464"/>
              <a:gd name="connsiteX49" fmla="*/ 371479 w 42198532"/>
              <a:gd name="connsiteY49" fmla="*/ 5879169 h 6975464"/>
              <a:gd name="connsiteX50" fmla="*/ 371479 w 42198532"/>
              <a:gd name="connsiteY50" fmla="*/ 5532990 h 6975464"/>
              <a:gd name="connsiteX51" fmla="*/ 493727 w 42198532"/>
              <a:gd name="connsiteY51" fmla="*/ 5438362 h 6975464"/>
              <a:gd name="connsiteX52" fmla="*/ 486629 w 42198532"/>
              <a:gd name="connsiteY52" fmla="*/ 5426534 h 6975464"/>
              <a:gd name="connsiteX53" fmla="*/ 365169 w 42198532"/>
              <a:gd name="connsiteY53" fmla="*/ 5521161 h 6975464"/>
              <a:gd name="connsiteX54" fmla="*/ 0 w 42198532"/>
              <a:gd name="connsiteY54" fmla="*/ 5243588 h 6975464"/>
              <a:gd name="connsiteX55" fmla="*/ 359648 w 42198532"/>
              <a:gd name="connsiteY55" fmla="*/ 4965225 h 6975464"/>
              <a:gd name="connsiteX56" fmla="*/ 1106548 w 42198532"/>
              <a:gd name="connsiteY56" fmla="*/ 4604852 h 6975464"/>
              <a:gd name="connsiteX57" fmla="*/ 1106548 w 42198532"/>
              <a:gd name="connsiteY57" fmla="*/ 4951031 h 6975464"/>
              <a:gd name="connsiteX58" fmla="*/ 1018214 w 42198532"/>
              <a:gd name="connsiteY58" fmla="*/ 5019636 h 6975464"/>
              <a:gd name="connsiteX59" fmla="*/ 1025312 w 42198532"/>
              <a:gd name="connsiteY59" fmla="*/ 5030676 h 6975464"/>
              <a:gd name="connsiteX60" fmla="*/ 1017425 w 42198532"/>
              <a:gd name="connsiteY60" fmla="*/ 5020424 h 6975464"/>
              <a:gd name="connsiteX61" fmla="*/ 744534 w 42198532"/>
              <a:gd name="connsiteY61" fmla="*/ 5231759 h 6975464"/>
              <a:gd name="connsiteX62" fmla="*/ 744534 w 42198532"/>
              <a:gd name="connsiteY62" fmla="*/ 4885580 h 6975464"/>
              <a:gd name="connsiteX63" fmla="*/ 856530 w 42198532"/>
              <a:gd name="connsiteY63" fmla="*/ 4798050 h 6975464"/>
              <a:gd name="connsiteX64" fmla="*/ 849432 w 42198532"/>
              <a:gd name="connsiteY64" fmla="*/ 4787799 h 6975464"/>
              <a:gd name="connsiteX65" fmla="*/ 857319 w 42198532"/>
              <a:gd name="connsiteY65" fmla="*/ 4798050 h 6975464"/>
              <a:gd name="connsiteX66" fmla="*/ 1106548 w 42198532"/>
              <a:gd name="connsiteY66" fmla="*/ 4604852 h 6975464"/>
              <a:gd name="connsiteX67" fmla="*/ 737436 w 42198532"/>
              <a:gd name="connsiteY67" fmla="*/ 4313873 h 6975464"/>
              <a:gd name="connsiteX68" fmla="*/ 1102605 w 42198532"/>
              <a:gd name="connsiteY68" fmla="*/ 4591447 h 6975464"/>
              <a:gd name="connsiteX69" fmla="*/ 849432 w 42198532"/>
              <a:gd name="connsiteY69" fmla="*/ 4787799 h 6975464"/>
              <a:gd name="connsiteX70" fmla="*/ 738225 w 42198532"/>
              <a:gd name="connsiteY70" fmla="*/ 4873752 h 6975464"/>
              <a:gd name="connsiteX71" fmla="*/ 373056 w 42198532"/>
              <a:gd name="connsiteY71" fmla="*/ 4596178 h 6975464"/>
              <a:gd name="connsiteX72" fmla="*/ 737436 w 42198532"/>
              <a:gd name="connsiteY72" fmla="*/ 4313873 h 6975464"/>
              <a:gd name="connsiteX73" fmla="*/ 1115224 w 42198532"/>
              <a:gd name="connsiteY73" fmla="*/ 3661732 h 6975464"/>
              <a:gd name="connsiteX74" fmla="*/ 1125477 w 42198532"/>
              <a:gd name="connsiteY74" fmla="*/ 3669618 h 6975464"/>
              <a:gd name="connsiteX75" fmla="*/ 1480393 w 42198532"/>
              <a:gd name="connsiteY75" fmla="*/ 3939306 h 6975464"/>
              <a:gd name="connsiteX76" fmla="*/ 1116013 w 42198532"/>
              <a:gd name="connsiteY76" fmla="*/ 4222399 h 6975464"/>
              <a:gd name="connsiteX77" fmla="*/ 750844 w 42198532"/>
              <a:gd name="connsiteY77" fmla="*/ 3944037 h 6975464"/>
              <a:gd name="connsiteX78" fmla="*/ 1115224 w 42198532"/>
              <a:gd name="connsiteY78" fmla="*/ 3661732 h 6975464"/>
              <a:gd name="connsiteX79" fmla="*/ 1480393 w 42198532"/>
              <a:gd name="connsiteY79" fmla="*/ 2656315 h 6975464"/>
              <a:gd name="connsiteX80" fmla="*/ 1480393 w 42198532"/>
              <a:gd name="connsiteY80" fmla="*/ 3002494 h 6975464"/>
              <a:gd name="connsiteX81" fmla="*/ 1386537 w 42198532"/>
              <a:gd name="connsiteY81" fmla="*/ 3075042 h 6975464"/>
              <a:gd name="connsiteX82" fmla="*/ 1392847 w 42198532"/>
              <a:gd name="connsiteY82" fmla="*/ 3086870 h 6975464"/>
              <a:gd name="connsiteX83" fmla="*/ 1385748 w 42198532"/>
              <a:gd name="connsiteY83" fmla="*/ 3075830 h 6975464"/>
              <a:gd name="connsiteX84" fmla="*/ 1118379 w 42198532"/>
              <a:gd name="connsiteY84" fmla="*/ 3283222 h 6975464"/>
              <a:gd name="connsiteX85" fmla="*/ 1118379 w 42198532"/>
              <a:gd name="connsiteY85" fmla="*/ 2937043 h 6975464"/>
              <a:gd name="connsiteX86" fmla="*/ 1246148 w 42198532"/>
              <a:gd name="connsiteY86" fmla="*/ 2837685 h 6975464"/>
              <a:gd name="connsiteX87" fmla="*/ 1239839 w 42198532"/>
              <a:gd name="connsiteY87" fmla="*/ 2825856 h 6975464"/>
              <a:gd name="connsiteX88" fmla="*/ 1246937 w 42198532"/>
              <a:gd name="connsiteY88" fmla="*/ 2836896 h 6975464"/>
              <a:gd name="connsiteX89" fmla="*/ 1480393 w 42198532"/>
              <a:gd name="connsiteY89" fmla="*/ 2656315 h 6975464"/>
              <a:gd name="connsiteX90" fmla="*/ 732704 w 42198532"/>
              <a:gd name="connsiteY90" fmla="*/ 1716349 h 6975464"/>
              <a:gd name="connsiteX91" fmla="*/ 1097873 w 42198532"/>
              <a:gd name="connsiteY91" fmla="*/ 1993923 h 6975464"/>
              <a:gd name="connsiteX92" fmla="*/ 860473 w 42198532"/>
              <a:gd name="connsiteY92" fmla="*/ 2177658 h 6975464"/>
              <a:gd name="connsiteX93" fmla="*/ 867572 w 42198532"/>
              <a:gd name="connsiteY93" fmla="*/ 2189486 h 6975464"/>
              <a:gd name="connsiteX94" fmla="*/ 1106548 w 42198532"/>
              <a:gd name="connsiteY94" fmla="*/ 2003386 h 6975464"/>
              <a:gd name="connsiteX95" fmla="*/ 1106548 w 42198532"/>
              <a:gd name="connsiteY95" fmla="*/ 2350353 h 6975464"/>
              <a:gd name="connsiteX96" fmla="*/ 1007172 w 42198532"/>
              <a:gd name="connsiteY96" fmla="*/ 2427632 h 6975464"/>
              <a:gd name="connsiteX97" fmla="*/ 1014270 w 42198532"/>
              <a:gd name="connsiteY97" fmla="*/ 2440249 h 6975464"/>
              <a:gd name="connsiteX98" fmla="*/ 1110492 w 42198532"/>
              <a:gd name="connsiteY98" fmla="*/ 2365336 h 6975464"/>
              <a:gd name="connsiteX99" fmla="*/ 1475660 w 42198532"/>
              <a:gd name="connsiteY99" fmla="*/ 2642910 h 6975464"/>
              <a:gd name="connsiteX100" fmla="*/ 1239839 w 42198532"/>
              <a:gd name="connsiteY100" fmla="*/ 2825856 h 6975464"/>
              <a:gd name="connsiteX101" fmla="*/ 1112069 w 42198532"/>
              <a:gd name="connsiteY101" fmla="*/ 2925215 h 6975464"/>
              <a:gd name="connsiteX102" fmla="*/ 746900 w 42198532"/>
              <a:gd name="connsiteY102" fmla="*/ 2647641 h 6975464"/>
              <a:gd name="connsiteX103" fmla="*/ 1013481 w 42198532"/>
              <a:gd name="connsiteY103" fmla="*/ 2440249 h 6975464"/>
              <a:gd name="connsiteX104" fmla="*/ 1006383 w 42198532"/>
              <a:gd name="connsiteY104" fmla="*/ 2427632 h 6975464"/>
              <a:gd name="connsiteX105" fmla="*/ 744534 w 42198532"/>
              <a:gd name="connsiteY105" fmla="*/ 2631081 h 6975464"/>
              <a:gd name="connsiteX106" fmla="*/ 744534 w 42198532"/>
              <a:gd name="connsiteY106" fmla="*/ 2284114 h 6975464"/>
              <a:gd name="connsiteX107" fmla="*/ 866783 w 42198532"/>
              <a:gd name="connsiteY107" fmla="*/ 2189486 h 6975464"/>
              <a:gd name="connsiteX108" fmla="*/ 860473 w 42198532"/>
              <a:gd name="connsiteY108" fmla="*/ 2178447 h 6975464"/>
              <a:gd name="connsiteX109" fmla="*/ 738225 w 42198532"/>
              <a:gd name="connsiteY109" fmla="*/ 2273074 h 6975464"/>
              <a:gd name="connsiteX110" fmla="*/ 373056 w 42198532"/>
              <a:gd name="connsiteY110" fmla="*/ 1995500 h 6975464"/>
              <a:gd name="connsiteX111" fmla="*/ 732704 w 42198532"/>
              <a:gd name="connsiteY111" fmla="*/ 1716349 h 6975464"/>
              <a:gd name="connsiteX112" fmla="*/ 1480393 w 42198532"/>
              <a:gd name="connsiteY112" fmla="*/ 1355976 h 6975464"/>
              <a:gd name="connsiteX113" fmla="*/ 1480393 w 42198532"/>
              <a:gd name="connsiteY113" fmla="*/ 1702944 h 6975464"/>
              <a:gd name="connsiteX114" fmla="*/ 1391269 w 42198532"/>
              <a:gd name="connsiteY114" fmla="*/ 1771549 h 6975464"/>
              <a:gd name="connsiteX115" fmla="*/ 1399156 w 42198532"/>
              <a:gd name="connsiteY115" fmla="*/ 1781800 h 6975464"/>
              <a:gd name="connsiteX116" fmla="*/ 1483547 w 42198532"/>
              <a:gd name="connsiteY116" fmla="*/ 1716349 h 6975464"/>
              <a:gd name="connsiteX117" fmla="*/ 1848716 w 42198532"/>
              <a:gd name="connsiteY117" fmla="*/ 1993923 h 6975464"/>
              <a:gd name="connsiteX118" fmla="*/ 1658639 w 42198532"/>
              <a:gd name="connsiteY118" fmla="*/ 2141384 h 6975464"/>
              <a:gd name="connsiteX119" fmla="*/ 1489068 w 42198532"/>
              <a:gd name="connsiteY119" fmla="*/ 2273074 h 6975464"/>
              <a:gd name="connsiteX120" fmla="*/ 1123900 w 42198532"/>
              <a:gd name="connsiteY120" fmla="*/ 1995500 h 6975464"/>
              <a:gd name="connsiteX121" fmla="*/ 1398368 w 42198532"/>
              <a:gd name="connsiteY121" fmla="*/ 1782588 h 6975464"/>
              <a:gd name="connsiteX122" fmla="*/ 1390481 w 42198532"/>
              <a:gd name="connsiteY122" fmla="*/ 1771549 h 6975464"/>
              <a:gd name="connsiteX123" fmla="*/ 1118379 w 42198532"/>
              <a:gd name="connsiteY123" fmla="*/ 1982883 h 6975464"/>
              <a:gd name="connsiteX124" fmla="*/ 1118379 w 42198532"/>
              <a:gd name="connsiteY124" fmla="*/ 1636704 h 6975464"/>
              <a:gd name="connsiteX125" fmla="*/ 1230374 w 42198532"/>
              <a:gd name="connsiteY125" fmla="*/ 1549963 h 6975464"/>
              <a:gd name="connsiteX126" fmla="*/ 1480393 w 42198532"/>
              <a:gd name="connsiteY126" fmla="*/ 1355976 h 6975464"/>
              <a:gd name="connsiteX127" fmla="*/ 1110492 w 42198532"/>
              <a:gd name="connsiteY127" fmla="*/ 1064997 h 6975464"/>
              <a:gd name="connsiteX128" fmla="*/ 1475660 w 42198532"/>
              <a:gd name="connsiteY128" fmla="*/ 1342571 h 6975464"/>
              <a:gd name="connsiteX129" fmla="*/ 1223276 w 42198532"/>
              <a:gd name="connsiteY129" fmla="*/ 1538923 h 6975464"/>
              <a:gd name="connsiteX130" fmla="*/ 1230374 w 42198532"/>
              <a:gd name="connsiteY130" fmla="*/ 1549963 h 6975464"/>
              <a:gd name="connsiteX131" fmla="*/ 1222487 w 42198532"/>
              <a:gd name="connsiteY131" fmla="*/ 1539711 h 6975464"/>
              <a:gd name="connsiteX132" fmla="*/ 1112069 w 42198532"/>
              <a:gd name="connsiteY132" fmla="*/ 1625665 h 6975464"/>
              <a:gd name="connsiteX133" fmla="*/ 746900 w 42198532"/>
              <a:gd name="connsiteY133" fmla="*/ 1348091 h 6975464"/>
              <a:gd name="connsiteX134" fmla="*/ 1110492 w 42198532"/>
              <a:gd name="connsiteY134" fmla="*/ 1064997 h 6975464"/>
              <a:gd name="connsiteX135" fmla="*/ 1488280 w 42198532"/>
              <a:gd name="connsiteY135" fmla="*/ 413645 h 6975464"/>
              <a:gd name="connsiteX136" fmla="*/ 1498533 w 42198532"/>
              <a:gd name="connsiteY136" fmla="*/ 421530 h 6975464"/>
              <a:gd name="connsiteX137" fmla="*/ 1853448 w 42198532"/>
              <a:gd name="connsiteY137" fmla="*/ 691218 h 6975464"/>
              <a:gd name="connsiteX138" fmla="*/ 1489068 w 42198532"/>
              <a:gd name="connsiteY138" fmla="*/ 973524 h 6975464"/>
              <a:gd name="connsiteX139" fmla="*/ 1123900 w 42198532"/>
              <a:gd name="connsiteY139" fmla="*/ 695950 h 6975464"/>
              <a:gd name="connsiteX140" fmla="*/ 1488280 w 42198532"/>
              <a:gd name="connsiteY140" fmla="*/ 413645 h 6975464"/>
              <a:gd name="connsiteX141" fmla="*/ 1493012 w 42198532"/>
              <a:gd name="connsiteY141" fmla="*/ 117464 h 6975464"/>
              <a:gd name="connsiteX142" fmla="*/ 42118086 w 42198532"/>
              <a:gd name="connsiteY142" fmla="*/ 0 h 6975464"/>
              <a:gd name="connsiteX143" fmla="*/ 42198532 w 42198532"/>
              <a:gd name="connsiteY143" fmla="*/ 6799268 h 6975464"/>
              <a:gd name="connsiteX144" fmla="*/ 843615 w 42198532"/>
              <a:gd name="connsiteY144" fmla="*/ 6975464 h 6975464"/>
              <a:gd name="connsiteX145" fmla="*/ 810785 w 42198532"/>
              <a:gd name="connsiteY145" fmla="*/ 6950504 h 6975464"/>
              <a:gd name="connsiteX146" fmla="*/ 746900 w 42198532"/>
              <a:gd name="connsiteY146" fmla="*/ 6901934 h 6975464"/>
              <a:gd name="connsiteX147" fmla="*/ 746900 w 42198532"/>
              <a:gd name="connsiteY147" fmla="*/ 6547081 h 6975464"/>
              <a:gd name="connsiteX148" fmla="*/ 1019002 w 42198532"/>
              <a:gd name="connsiteY148" fmla="*/ 6335746 h 6975464"/>
              <a:gd name="connsiteX149" fmla="*/ 1012693 w 42198532"/>
              <a:gd name="connsiteY149" fmla="*/ 6323918 h 6975464"/>
              <a:gd name="connsiteX150" fmla="*/ 1019791 w 42198532"/>
              <a:gd name="connsiteY150" fmla="*/ 6334957 h 6975464"/>
              <a:gd name="connsiteX151" fmla="*/ 1110492 w 42198532"/>
              <a:gd name="connsiteY151" fmla="*/ 6264775 h 6975464"/>
              <a:gd name="connsiteX152" fmla="*/ 1489068 w 42198532"/>
              <a:gd name="connsiteY152" fmla="*/ 6553389 h 6975464"/>
              <a:gd name="connsiteX153" fmla="*/ 1870800 w 42198532"/>
              <a:gd name="connsiteY153" fmla="*/ 6257678 h 6975464"/>
              <a:gd name="connsiteX154" fmla="*/ 1870800 w 42198532"/>
              <a:gd name="connsiteY154" fmla="*/ 6139394 h 6975464"/>
              <a:gd name="connsiteX155" fmla="*/ 1857392 w 42198532"/>
              <a:gd name="connsiteY155" fmla="*/ 6144914 h 6975464"/>
              <a:gd name="connsiteX156" fmla="*/ 1857392 w 42198532"/>
              <a:gd name="connsiteY156" fmla="*/ 6251370 h 6975464"/>
              <a:gd name="connsiteX157" fmla="*/ 1495378 w 42198532"/>
              <a:gd name="connsiteY157" fmla="*/ 6531309 h 6975464"/>
              <a:gd name="connsiteX158" fmla="*/ 1495378 w 42198532"/>
              <a:gd name="connsiteY158" fmla="*/ 6185131 h 6975464"/>
              <a:gd name="connsiteX159" fmla="*/ 1857392 w 42198532"/>
              <a:gd name="connsiteY159" fmla="*/ 5904403 h 6975464"/>
              <a:gd name="connsiteX160" fmla="*/ 1857392 w 42198532"/>
              <a:gd name="connsiteY160" fmla="*/ 6144125 h 6975464"/>
              <a:gd name="connsiteX161" fmla="*/ 1870800 w 42198532"/>
              <a:gd name="connsiteY161" fmla="*/ 6138605 h 6975464"/>
              <a:gd name="connsiteX162" fmla="*/ 1870800 w 42198532"/>
              <a:gd name="connsiteY162" fmla="*/ 5887843 h 6975464"/>
              <a:gd name="connsiteX163" fmla="*/ 1739875 w 42198532"/>
              <a:gd name="connsiteY163" fmla="*/ 5788484 h 6975464"/>
              <a:gd name="connsiteX164" fmla="*/ 1497744 w 42198532"/>
              <a:gd name="connsiteY164" fmla="*/ 5604749 h 6975464"/>
              <a:gd name="connsiteX165" fmla="*/ 1497744 w 42198532"/>
              <a:gd name="connsiteY165" fmla="*/ 5424957 h 6975464"/>
              <a:gd name="connsiteX166" fmla="*/ 1484336 w 42198532"/>
              <a:gd name="connsiteY166" fmla="*/ 5427322 h 6975464"/>
              <a:gd name="connsiteX167" fmla="*/ 1484336 w 42198532"/>
              <a:gd name="connsiteY167" fmla="*/ 5598440 h 6975464"/>
              <a:gd name="connsiteX168" fmla="*/ 1122322 w 42198532"/>
              <a:gd name="connsiteY168" fmla="*/ 5879169 h 6975464"/>
              <a:gd name="connsiteX169" fmla="*/ 1122322 w 42198532"/>
              <a:gd name="connsiteY169" fmla="*/ 5532990 h 6975464"/>
              <a:gd name="connsiteX170" fmla="*/ 1292682 w 42198532"/>
              <a:gd name="connsiteY170" fmla="*/ 5400511 h 6975464"/>
              <a:gd name="connsiteX171" fmla="*/ 1285583 w 42198532"/>
              <a:gd name="connsiteY171" fmla="*/ 5390260 h 6975464"/>
              <a:gd name="connsiteX172" fmla="*/ 1116013 w 42198532"/>
              <a:gd name="connsiteY172" fmla="*/ 5521161 h 6975464"/>
              <a:gd name="connsiteX173" fmla="*/ 750844 w 42198532"/>
              <a:gd name="connsiteY173" fmla="*/ 5243588 h 6975464"/>
              <a:gd name="connsiteX174" fmla="*/ 1025312 w 42198532"/>
              <a:gd name="connsiteY174" fmla="*/ 5030676 h 6975464"/>
              <a:gd name="connsiteX175" fmla="*/ 1110492 w 42198532"/>
              <a:gd name="connsiteY175" fmla="*/ 4965225 h 6975464"/>
              <a:gd name="connsiteX176" fmla="*/ 1475660 w 42198532"/>
              <a:gd name="connsiteY176" fmla="*/ 5242799 h 6975464"/>
              <a:gd name="connsiteX177" fmla="*/ 1285583 w 42198532"/>
              <a:gd name="connsiteY177" fmla="*/ 5389472 h 6975464"/>
              <a:gd name="connsiteX178" fmla="*/ 1293470 w 42198532"/>
              <a:gd name="connsiteY178" fmla="*/ 5400511 h 6975464"/>
              <a:gd name="connsiteX179" fmla="*/ 1484336 w 42198532"/>
              <a:gd name="connsiteY179" fmla="*/ 5252262 h 6975464"/>
              <a:gd name="connsiteX180" fmla="*/ 1484336 w 42198532"/>
              <a:gd name="connsiteY180" fmla="*/ 5426534 h 6975464"/>
              <a:gd name="connsiteX181" fmla="*/ 1497744 w 42198532"/>
              <a:gd name="connsiteY181" fmla="*/ 5424168 h 6975464"/>
              <a:gd name="connsiteX182" fmla="*/ 1497744 w 42198532"/>
              <a:gd name="connsiteY182" fmla="*/ 5246742 h 6975464"/>
              <a:gd name="connsiteX183" fmla="*/ 1513518 w 42198532"/>
              <a:gd name="connsiteY183" fmla="*/ 5234125 h 6975464"/>
              <a:gd name="connsiteX184" fmla="*/ 1513518 w 42198532"/>
              <a:gd name="connsiteY184" fmla="*/ 5217565 h 6975464"/>
              <a:gd name="connsiteX185" fmla="*/ 1495378 w 42198532"/>
              <a:gd name="connsiteY185" fmla="*/ 5231759 h 6975464"/>
              <a:gd name="connsiteX186" fmla="*/ 1495378 w 42198532"/>
              <a:gd name="connsiteY186" fmla="*/ 4885580 h 6975464"/>
              <a:gd name="connsiteX187" fmla="*/ 1513518 w 42198532"/>
              <a:gd name="connsiteY187" fmla="*/ 4871386 h 6975464"/>
              <a:gd name="connsiteX188" fmla="*/ 1513518 w 42198532"/>
              <a:gd name="connsiteY188" fmla="*/ 4854826 h 6975464"/>
              <a:gd name="connsiteX189" fmla="*/ 1489068 w 42198532"/>
              <a:gd name="connsiteY189" fmla="*/ 4873752 h 6975464"/>
              <a:gd name="connsiteX190" fmla="*/ 1123900 w 42198532"/>
              <a:gd name="connsiteY190" fmla="*/ 4596178 h 6975464"/>
              <a:gd name="connsiteX191" fmla="*/ 1488280 w 42198532"/>
              <a:gd name="connsiteY191" fmla="*/ 4313873 h 6975464"/>
              <a:gd name="connsiteX192" fmla="*/ 1853448 w 42198532"/>
              <a:gd name="connsiteY192" fmla="*/ 4591447 h 6975464"/>
              <a:gd name="connsiteX193" fmla="*/ 1514307 w 42198532"/>
              <a:gd name="connsiteY193" fmla="*/ 4854826 h 6975464"/>
              <a:gd name="connsiteX194" fmla="*/ 1514307 w 42198532"/>
              <a:gd name="connsiteY194" fmla="*/ 4870598 h 6975464"/>
              <a:gd name="connsiteX195" fmla="*/ 1857392 w 42198532"/>
              <a:gd name="connsiteY195" fmla="*/ 4604852 h 6975464"/>
              <a:gd name="connsiteX196" fmla="*/ 1857392 w 42198532"/>
              <a:gd name="connsiteY196" fmla="*/ 4951031 h 6975464"/>
              <a:gd name="connsiteX197" fmla="*/ 1514307 w 42198532"/>
              <a:gd name="connsiteY197" fmla="*/ 5217565 h 6975464"/>
              <a:gd name="connsiteX198" fmla="*/ 1514307 w 42198532"/>
              <a:gd name="connsiteY198" fmla="*/ 5234125 h 6975464"/>
              <a:gd name="connsiteX199" fmla="*/ 1870800 w 42198532"/>
              <a:gd name="connsiteY199" fmla="*/ 4957339 h 6975464"/>
              <a:gd name="connsiteX200" fmla="*/ 1870800 w 42198532"/>
              <a:gd name="connsiteY200" fmla="*/ 4588292 h 6975464"/>
              <a:gd name="connsiteX201" fmla="*/ 1497744 w 42198532"/>
              <a:gd name="connsiteY201" fmla="*/ 4304410 h 6975464"/>
              <a:gd name="connsiteX202" fmla="*/ 1497744 w 42198532"/>
              <a:gd name="connsiteY202" fmla="*/ 3956654 h 6975464"/>
              <a:gd name="connsiteX203" fmla="*/ 1484336 w 42198532"/>
              <a:gd name="connsiteY203" fmla="*/ 3966905 h 6975464"/>
              <a:gd name="connsiteX204" fmla="*/ 1484336 w 42198532"/>
              <a:gd name="connsiteY204" fmla="*/ 4299679 h 6975464"/>
              <a:gd name="connsiteX205" fmla="*/ 1122322 w 42198532"/>
              <a:gd name="connsiteY205" fmla="*/ 4579618 h 6975464"/>
              <a:gd name="connsiteX206" fmla="*/ 1122322 w 42198532"/>
              <a:gd name="connsiteY206" fmla="*/ 4233439 h 6975464"/>
              <a:gd name="connsiteX207" fmla="*/ 1484336 w 42198532"/>
              <a:gd name="connsiteY207" fmla="*/ 3952712 h 6975464"/>
              <a:gd name="connsiteX208" fmla="*/ 1484336 w 42198532"/>
              <a:gd name="connsiteY208" fmla="*/ 3966117 h 6975464"/>
              <a:gd name="connsiteX209" fmla="*/ 1497744 w 42198532"/>
              <a:gd name="connsiteY209" fmla="*/ 3955866 h 6975464"/>
              <a:gd name="connsiteX210" fmla="*/ 1497744 w 42198532"/>
              <a:gd name="connsiteY210" fmla="*/ 3936152 h 6975464"/>
              <a:gd name="connsiteX211" fmla="*/ 1136519 w 42198532"/>
              <a:gd name="connsiteY211" fmla="*/ 3661732 h 6975464"/>
              <a:gd name="connsiteX212" fmla="*/ 1125477 w 42198532"/>
              <a:gd name="connsiteY212" fmla="*/ 3669618 h 6975464"/>
              <a:gd name="connsiteX213" fmla="*/ 1135730 w 42198532"/>
              <a:gd name="connsiteY213" fmla="*/ 3660943 h 6975464"/>
              <a:gd name="connsiteX214" fmla="*/ 1119956 w 42198532"/>
              <a:gd name="connsiteY214" fmla="*/ 3649115 h 6975464"/>
              <a:gd name="connsiteX215" fmla="*/ 1119956 w 42198532"/>
              <a:gd name="connsiteY215" fmla="*/ 3637286 h 6975464"/>
              <a:gd name="connsiteX216" fmla="*/ 1106548 w 42198532"/>
              <a:gd name="connsiteY216" fmla="*/ 3637286 h 6975464"/>
              <a:gd name="connsiteX217" fmla="*/ 1106548 w 42198532"/>
              <a:gd name="connsiteY217" fmla="*/ 3649903 h 6975464"/>
              <a:gd name="connsiteX218" fmla="*/ 744534 w 42198532"/>
              <a:gd name="connsiteY218" fmla="*/ 3929843 h 6975464"/>
              <a:gd name="connsiteX219" fmla="*/ 744534 w 42198532"/>
              <a:gd name="connsiteY219" fmla="*/ 3612841 h 6975464"/>
              <a:gd name="connsiteX220" fmla="*/ 744534 w 42198532"/>
              <a:gd name="connsiteY220" fmla="*/ 3584453 h 6975464"/>
              <a:gd name="connsiteX221" fmla="*/ 1106548 w 42198532"/>
              <a:gd name="connsiteY221" fmla="*/ 3303725 h 6975464"/>
              <a:gd name="connsiteX222" fmla="*/ 1106548 w 42198532"/>
              <a:gd name="connsiteY222" fmla="*/ 3617573 h 6975464"/>
              <a:gd name="connsiteX223" fmla="*/ 1106548 w 42198532"/>
              <a:gd name="connsiteY223" fmla="*/ 3636498 h 6975464"/>
              <a:gd name="connsiteX224" fmla="*/ 1119956 w 42198532"/>
              <a:gd name="connsiteY224" fmla="*/ 3636498 h 6975464"/>
              <a:gd name="connsiteX225" fmla="*/ 1119956 w 42198532"/>
              <a:gd name="connsiteY225" fmla="*/ 3298205 h 6975464"/>
              <a:gd name="connsiteX226" fmla="*/ 1392847 w 42198532"/>
              <a:gd name="connsiteY226" fmla="*/ 3086870 h 6975464"/>
              <a:gd name="connsiteX227" fmla="*/ 1483547 w 42198532"/>
              <a:gd name="connsiteY227" fmla="*/ 3016688 h 6975464"/>
              <a:gd name="connsiteX228" fmla="*/ 1862913 w 42198532"/>
              <a:gd name="connsiteY228" fmla="*/ 3304513 h 6975464"/>
              <a:gd name="connsiteX229" fmla="*/ 2243855 w 42198532"/>
              <a:gd name="connsiteY229" fmla="*/ 3008803 h 6975464"/>
              <a:gd name="connsiteX230" fmla="*/ 2243855 w 42198532"/>
              <a:gd name="connsiteY230" fmla="*/ 2891307 h 6975464"/>
              <a:gd name="connsiteX231" fmla="*/ 2231236 w 42198532"/>
              <a:gd name="connsiteY231" fmla="*/ 2896827 h 6975464"/>
              <a:gd name="connsiteX232" fmla="*/ 2231236 w 42198532"/>
              <a:gd name="connsiteY232" fmla="*/ 3002494 h 6975464"/>
              <a:gd name="connsiteX233" fmla="*/ 1869222 w 42198532"/>
              <a:gd name="connsiteY233" fmla="*/ 3283222 h 6975464"/>
              <a:gd name="connsiteX234" fmla="*/ 1869222 w 42198532"/>
              <a:gd name="connsiteY234" fmla="*/ 2937043 h 6975464"/>
              <a:gd name="connsiteX235" fmla="*/ 2231236 w 42198532"/>
              <a:gd name="connsiteY235" fmla="*/ 2656315 h 6975464"/>
              <a:gd name="connsiteX236" fmla="*/ 2231236 w 42198532"/>
              <a:gd name="connsiteY236" fmla="*/ 2896038 h 6975464"/>
              <a:gd name="connsiteX237" fmla="*/ 2243855 w 42198532"/>
              <a:gd name="connsiteY237" fmla="*/ 2890518 h 6975464"/>
              <a:gd name="connsiteX238" fmla="*/ 2243855 w 42198532"/>
              <a:gd name="connsiteY238" fmla="*/ 2639755 h 6975464"/>
              <a:gd name="connsiteX239" fmla="*/ 2113720 w 42198532"/>
              <a:gd name="connsiteY239" fmla="*/ 2540397 h 6975464"/>
              <a:gd name="connsiteX240" fmla="*/ 2100312 w 42198532"/>
              <a:gd name="connsiteY240" fmla="*/ 2546705 h 6975464"/>
              <a:gd name="connsiteX241" fmla="*/ 2226503 w 42198532"/>
              <a:gd name="connsiteY241" fmla="*/ 2642910 h 6975464"/>
              <a:gd name="connsiteX242" fmla="*/ 1862124 w 42198532"/>
              <a:gd name="connsiteY242" fmla="*/ 2925215 h 6975464"/>
              <a:gd name="connsiteX243" fmla="*/ 1496955 w 42198532"/>
              <a:gd name="connsiteY243" fmla="*/ 2647641 h 6975464"/>
              <a:gd name="connsiteX244" fmla="*/ 1861335 w 42198532"/>
              <a:gd name="connsiteY244" fmla="*/ 2365336 h 6975464"/>
              <a:gd name="connsiteX245" fmla="*/ 2099523 w 42198532"/>
              <a:gd name="connsiteY245" fmla="*/ 2545916 h 6975464"/>
              <a:gd name="connsiteX246" fmla="*/ 2112931 w 42198532"/>
              <a:gd name="connsiteY246" fmla="*/ 2539608 h 6975464"/>
              <a:gd name="connsiteX247" fmla="*/ 1870800 w 42198532"/>
              <a:gd name="connsiteY247" fmla="*/ 2355873 h 6975464"/>
              <a:gd name="connsiteX248" fmla="*/ 1870800 w 42198532"/>
              <a:gd name="connsiteY248" fmla="*/ 2176869 h 6975464"/>
              <a:gd name="connsiteX249" fmla="*/ 1857392 w 42198532"/>
              <a:gd name="connsiteY249" fmla="*/ 2178447 h 6975464"/>
              <a:gd name="connsiteX250" fmla="*/ 1857392 w 42198532"/>
              <a:gd name="connsiteY250" fmla="*/ 2350353 h 6975464"/>
              <a:gd name="connsiteX251" fmla="*/ 1496167 w 42198532"/>
              <a:gd name="connsiteY251" fmla="*/ 2631081 h 6975464"/>
              <a:gd name="connsiteX252" fmla="*/ 1496167 w 42198532"/>
              <a:gd name="connsiteY252" fmla="*/ 2284114 h 6975464"/>
              <a:gd name="connsiteX253" fmla="*/ 1666526 w 42198532"/>
              <a:gd name="connsiteY253" fmla="*/ 2152424 h 6975464"/>
              <a:gd name="connsiteX254" fmla="*/ 1658639 w 42198532"/>
              <a:gd name="connsiteY254" fmla="*/ 2141384 h 6975464"/>
              <a:gd name="connsiteX255" fmla="*/ 1666526 w 42198532"/>
              <a:gd name="connsiteY255" fmla="*/ 2151636 h 6975464"/>
              <a:gd name="connsiteX256" fmla="*/ 1857392 w 42198532"/>
              <a:gd name="connsiteY256" fmla="*/ 2003386 h 6975464"/>
              <a:gd name="connsiteX257" fmla="*/ 1857392 w 42198532"/>
              <a:gd name="connsiteY257" fmla="*/ 2177658 h 6975464"/>
              <a:gd name="connsiteX258" fmla="*/ 1870800 w 42198532"/>
              <a:gd name="connsiteY258" fmla="*/ 2176081 h 6975464"/>
              <a:gd name="connsiteX259" fmla="*/ 1870800 w 42198532"/>
              <a:gd name="connsiteY259" fmla="*/ 1998654 h 6975464"/>
              <a:gd name="connsiteX260" fmla="*/ 1886574 w 42198532"/>
              <a:gd name="connsiteY260" fmla="*/ 1986037 h 6975464"/>
              <a:gd name="connsiteX261" fmla="*/ 1886574 w 42198532"/>
              <a:gd name="connsiteY261" fmla="*/ 1969478 h 6975464"/>
              <a:gd name="connsiteX262" fmla="*/ 1869222 w 42198532"/>
              <a:gd name="connsiteY262" fmla="*/ 1982883 h 6975464"/>
              <a:gd name="connsiteX263" fmla="*/ 1869222 w 42198532"/>
              <a:gd name="connsiteY263" fmla="*/ 1636704 h 6975464"/>
              <a:gd name="connsiteX264" fmla="*/ 1886574 w 42198532"/>
              <a:gd name="connsiteY264" fmla="*/ 1623299 h 6975464"/>
              <a:gd name="connsiteX265" fmla="*/ 1886574 w 42198532"/>
              <a:gd name="connsiteY265" fmla="*/ 1606739 h 6975464"/>
              <a:gd name="connsiteX266" fmla="*/ 1862124 w 42198532"/>
              <a:gd name="connsiteY266" fmla="*/ 1625665 h 6975464"/>
              <a:gd name="connsiteX267" fmla="*/ 1496955 w 42198532"/>
              <a:gd name="connsiteY267" fmla="*/ 1348091 h 6975464"/>
              <a:gd name="connsiteX268" fmla="*/ 1861335 w 42198532"/>
              <a:gd name="connsiteY268" fmla="*/ 1064997 h 6975464"/>
              <a:gd name="connsiteX269" fmla="*/ 2226503 w 42198532"/>
              <a:gd name="connsiteY269" fmla="*/ 1342571 h 6975464"/>
              <a:gd name="connsiteX270" fmla="*/ 1887362 w 42198532"/>
              <a:gd name="connsiteY270" fmla="*/ 1605951 h 6975464"/>
              <a:gd name="connsiteX271" fmla="*/ 1887362 w 42198532"/>
              <a:gd name="connsiteY271" fmla="*/ 1622510 h 6975464"/>
              <a:gd name="connsiteX272" fmla="*/ 2231236 w 42198532"/>
              <a:gd name="connsiteY272" fmla="*/ 1355976 h 6975464"/>
              <a:gd name="connsiteX273" fmla="*/ 2231236 w 42198532"/>
              <a:gd name="connsiteY273" fmla="*/ 1702944 h 6975464"/>
              <a:gd name="connsiteX274" fmla="*/ 1887362 w 42198532"/>
              <a:gd name="connsiteY274" fmla="*/ 1968689 h 6975464"/>
              <a:gd name="connsiteX275" fmla="*/ 1887362 w 42198532"/>
              <a:gd name="connsiteY275" fmla="*/ 1985249 h 6975464"/>
              <a:gd name="connsiteX276" fmla="*/ 2243855 w 42198532"/>
              <a:gd name="connsiteY276" fmla="*/ 1709252 h 6975464"/>
              <a:gd name="connsiteX277" fmla="*/ 2243855 w 42198532"/>
              <a:gd name="connsiteY277" fmla="*/ 1339416 h 6975464"/>
              <a:gd name="connsiteX278" fmla="*/ 1870800 w 42198532"/>
              <a:gd name="connsiteY278" fmla="*/ 1056323 h 6975464"/>
              <a:gd name="connsiteX279" fmla="*/ 1870800 w 42198532"/>
              <a:gd name="connsiteY279" fmla="*/ 707778 h 6975464"/>
              <a:gd name="connsiteX280" fmla="*/ 1857392 w 42198532"/>
              <a:gd name="connsiteY280" fmla="*/ 718030 h 6975464"/>
              <a:gd name="connsiteX281" fmla="*/ 1857392 w 42198532"/>
              <a:gd name="connsiteY281" fmla="*/ 1050803 h 6975464"/>
              <a:gd name="connsiteX282" fmla="*/ 1496167 w 42198532"/>
              <a:gd name="connsiteY282" fmla="*/ 1331531 h 6975464"/>
              <a:gd name="connsiteX283" fmla="*/ 1496167 w 42198532"/>
              <a:gd name="connsiteY283" fmla="*/ 985352 h 6975464"/>
              <a:gd name="connsiteX284" fmla="*/ 1857392 w 42198532"/>
              <a:gd name="connsiteY284" fmla="*/ 704624 h 6975464"/>
              <a:gd name="connsiteX285" fmla="*/ 1857392 w 42198532"/>
              <a:gd name="connsiteY285" fmla="*/ 717241 h 6975464"/>
              <a:gd name="connsiteX286" fmla="*/ 1870800 w 42198532"/>
              <a:gd name="connsiteY286" fmla="*/ 706990 h 6975464"/>
              <a:gd name="connsiteX287" fmla="*/ 1870800 w 42198532"/>
              <a:gd name="connsiteY287" fmla="*/ 688064 h 6975464"/>
              <a:gd name="connsiteX288" fmla="*/ 1509574 w 42198532"/>
              <a:gd name="connsiteY288" fmla="*/ 412856 h 6975464"/>
              <a:gd name="connsiteX289" fmla="*/ 1498533 w 42198532"/>
              <a:gd name="connsiteY289" fmla="*/ 421530 h 6975464"/>
              <a:gd name="connsiteX290" fmla="*/ 1508786 w 42198532"/>
              <a:gd name="connsiteY290" fmla="*/ 412856 h 6975464"/>
              <a:gd name="connsiteX291" fmla="*/ 1493012 w 42198532"/>
              <a:gd name="connsiteY291" fmla="*/ 401028 h 6975464"/>
              <a:gd name="connsiteX292" fmla="*/ 1493012 w 42198532"/>
              <a:gd name="connsiteY292" fmla="*/ 119417 h 6975464"/>
              <a:gd name="connsiteX293" fmla="*/ 1493012 w 42198532"/>
              <a:gd name="connsiteY293" fmla="*/ 117464 h 6975464"/>
              <a:gd name="connsiteX294" fmla="*/ 1398859 w 42198532"/>
              <a:gd name="connsiteY294" fmla="*/ 117464 h 6975464"/>
              <a:gd name="connsiteX295" fmla="*/ 1480393 w 42198532"/>
              <a:gd name="connsiteY295" fmla="*/ 117464 h 6975464"/>
              <a:gd name="connsiteX296" fmla="*/ 1480393 w 42198532"/>
              <a:gd name="connsiteY296" fmla="*/ 201868 h 6975464"/>
              <a:gd name="connsiteX297" fmla="*/ 1480393 w 42198532"/>
              <a:gd name="connsiteY297" fmla="*/ 401028 h 6975464"/>
              <a:gd name="connsiteX298" fmla="*/ 1118379 w 42198532"/>
              <a:gd name="connsiteY298" fmla="*/ 681756 h 6975464"/>
              <a:gd name="connsiteX299" fmla="*/ 1118379 w 42198532"/>
              <a:gd name="connsiteY299" fmla="*/ 335577 h 6975464"/>
              <a:gd name="connsiteX300" fmla="*/ 1379242 w 42198532"/>
              <a:gd name="connsiteY300" fmla="*/ 132719 h 6975464"/>
              <a:gd name="connsiteX301" fmla="*/ 1398859 w 42198532"/>
              <a:gd name="connsiteY301" fmla="*/ 117464 h 6975464"/>
              <a:gd name="connsiteX302" fmla="*/ 840168 w 42198532"/>
              <a:gd name="connsiteY302" fmla="*/ 117464 h 6975464"/>
              <a:gd name="connsiteX303" fmla="*/ 1377550 w 42198532"/>
              <a:gd name="connsiteY303" fmla="*/ 117464 h 6975464"/>
              <a:gd name="connsiteX304" fmla="*/ 1301753 w 42198532"/>
              <a:gd name="connsiteY304" fmla="*/ 176360 h 6975464"/>
              <a:gd name="connsiteX305" fmla="*/ 1112069 w 42198532"/>
              <a:gd name="connsiteY305" fmla="*/ 323748 h 6975464"/>
              <a:gd name="connsiteX306" fmla="*/ 857417 w 42198532"/>
              <a:gd name="connsiteY306" fmla="*/ 130551 h 6975464"/>
              <a:gd name="connsiteX307" fmla="*/ 840168 w 42198532"/>
              <a:gd name="connsiteY307" fmla="*/ 117464 h 6975464"/>
              <a:gd name="connsiteX0" fmla="*/ 738225 w 42198532"/>
              <a:gd name="connsiteY0" fmla="*/ 6911396 h 7004830"/>
              <a:gd name="connsiteX1" fmla="*/ 814828 w 42198532"/>
              <a:gd name="connsiteY1" fmla="*/ 6969750 h 7004830"/>
              <a:gd name="connsiteX2" fmla="*/ 822329 w 42198532"/>
              <a:gd name="connsiteY2" fmla="*/ 6975464 h 7004830"/>
              <a:gd name="connsiteX3" fmla="*/ 655724 w 42198532"/>
              <a:gd name="connsiteY3" fmla="*/ 6975464 h 7004830"/>
              <a:gd name="connsiteX4" fmla="*/ 656989 w 42198532"/>
              <a:gd name="connsiteY4" fmla="*/ 6974481 h 7004830"/>
              <a:gd name="connsiteX5" fmla="*/ 738225 w 42198532"/>
              <a:gd name="connsiteY5" fmla="*/ 6911396 h 7004830"/>
              <a:gd name="connsiteX6" fmla="*/ 733493 w 42198532"/>
              <a:gd name="connsiteY6" fmla="*/ 6551812 h 7004830"/>
              <a:gd name="connsiteX7" fmla="*/ 733493 w 42198532"/>
              <a:gd name="connsiteY7" fmla="*/ 6897991 h 7004830"/>
              <a:gd name="connsiteX8" fmla="*/ 639637 w 42198532"/>
              <a:gd name="connsiteY8" fmla="*/ 6970539 h 7004830"/>
              <a:gd name="connsiteX9" fmla="*/ 656989 w 42198532"/>
              <a:gd name="connsiteY9" fmla="*/ 6974481 h 7004830"/>
              <a:gd name="connsiteX10" fmla="*/ 638848 w 42198532"/>
              <a:gd name="connsiteY10" fmla="*/ 6971327 h 7004830"/>
              <a:gd name="connsiteX11" fmla="*/ 633515 w 42198532"/>
              <a:gd name="connsiteY11" fmla="*/ 6975464 h 7004830"/>
              <a:gd name="connsiteX12" fmla="*/ 371479 w 42198532"/>
              <a:gd name="connsiteY12" fmla="*/ 6975464 h 7004830"/>
              <a:gd name="connsiteX13" fmla="*/ 371479 w 42198532"/>
              <a:gd name="connsiteY13" fmla="*/ 6917056 h 7004830"/>
              <a:gd name="connsiteX14" fmla="*/ 371479 w 42198532"/>
              <a:gd name="connsiteY14" fmla="*/ 6832540 h 7004830"/>
              <a:gd name="connsiteX15" fmla="*/ 733493 w 42198532"/>
              <a:gd name="connsiteY15" fmla="*/ 6551812 h 7004830"/>
              <a:gd name="connsiteX16" fmla="*/ 1106548 w 42198532"/>
              <a:gd name="connsiteY16" fmla="*/ 5904403 h 7004830"/>
              <a:gd name="connsiteX17" fmla="*/ 1106548 w 42198532"/>
              <a:gd name="connsiteY17" fmla="*/ 6251370 h 7004830"/>
              <a:gd name="connsiteX18" fmla="*/ 1012693 w 42198532"/>
              <a:gd name="connsiteY18" fmla="*/ 6323918 h 7004830"/>
              <a:gd name="connsiteX19" fmla="*/ 744534 w 42198532"/>
              <a:gd name="connsiteY19" fmla="*/ 6531309 h 7004830"/>
              <a:gd name="connsiteX20" fmla="*/ 744534 w 42198532"/>
              <a:gd name="connsiteY20" fmla="*/ 6185131 h 7004830"/>
              <a:gd name="connsiteX21" fmla="*/ 873093 w 42198532"/>
              <a:gd name="connsiteY21" fmla="*/ 6085772 h 7004830"/>
              <a:gd name="connsiteX22" fmla="*/ 1106548 w 42198532"/>
              <a:gd name="connsiteY22" fmla="*/ 5904403 h 7004830"/>
              <a:gd name="connsiteX23" fmla="*/ 1739875 w 42198532"/>
              <a:gd name="connsiteY23" fmla="*/ 5788484 h 7004830"/>
              <a:gd name="connsiteX24" fmla="*/ 1726467 w 42198532"/>
              <a:gd name="connsiteY24" fmla="*/ 5794792 h 7004830"/>
              <a:gd name="connsiteX25" fmla="*/ 1739875 w 42198532"/>
              <a:gd name="connsiteY25" fmla="*/ 5788484 h 7004830"/>
              <a:gd name="connsiteX26" fmla="*/ 1488280 w 42198532"/>
              <a:gd name="connsiteY26" fmla="*/ 5613423 h 7004830"/>
              <a:gd name="connsiteX27" fmla="*/ 1726467 w 42198532"/>
              <a:gd name="connsiteY27" fmla="*/ 5794792 h 7004830"/>
              <a:gd name="connsiteX28" fmla="*/ 1853448 w 42198532"/>
              <a:gd name="connsiteY28" fmla="*/ 5890997 h 7004830"/>
              <a:gd name="connsiteX29" fmla="*/ 1489068 w 42198532"/>
              <a:gd name="connsiteY29" fmla="*/ 6174091 h 7004830"/>
              <a:gd name="connsiteX30" fmla="*/ 1123900 w 42198532"/>
              <a:gd name="connsiteY30" fmla="*/ 5896517 h 7004830"/>
              <a:gd name="connsiteX31" fmla="*/ 1488280 w 42198532"/>
              <a:gd name="connsiteY31" fmla="*/ 5613423 h 7004830"/>
              <a:gd name="connsiteX32" fmla="*/ 359648 w 42198532"/>
              <a:gd name="connsiteY32" fmla="*/ 4965225 h 7004830"/>
              <a:gd name="connsiteX33" fmla="*/ 724817 w 42198532"/>
              <a:gd name="connsiteY33" fmla="*/ 5242799 h 7004830"/>
              <a:gd name="connsiteX34" fmla="*/ 487418 w 42198532"/>
              <a:gd name="connsiteY34" fmla="*/ 5426534 h 7004830"/>
              <a:gd name="connsiteX35" fmla="*/ 493727 w 42198532"/>
              <a:gd name="connsiteY35" fmla="*/ 5437574 h 7004830"/>
              <a:gd name="connsiteX36" fmla="*/ 733493 w 42198532"/>
              <a:gd name="connsiteY36" fmla="*/ 5252262 h 7004830"/>
              <a:gd name="connsiteX37" fmla="*/ 733493 w 42198532"/>
              <a:gd name="connsiteY37" fmla="*/ 5598440 h 7004830"/>
              <a:gd name="connsiteX38" fmla="*/ 633328 w 42198532"/>
              <a:gd name="connsiteY38" fmla="*/ 5675720 h 7004830"/>
              <a:gd name="connsiteX39" fmla="*/ 641215 w 42198532"/>
              <a:gd name="connsiteY39" fmla="*/ 5688337 h 7004830"/>
              <a:gd name="connsiteX40" fmla="*/ 737436 w 42198532"/>
              <a:gd name="connsiteY40" fmla="*/ 5613423 h 7004830"/>
              <a:gd name="connsiteX41" fmla="*/ 1102605 w 42198532"/>
              <a:gd name="connsiteY41" fmla="*/ 5890997 h 7004830"/>
              <a:gd name="connsiteX42" fmla="*/ 866783 w 42198532"/>
              <a:gd name="connsiteY42" fmla="*/ 6073943 h 7004830"/>
              <a:gd name="connsiteX43" fmla="*/ 873093 w 42198532"/>
              <a:gd name="connsiteY43" fmla="*/ 6085772 h 7004830"/>
              <a:gd name="connsiteX44" fmla="*/ 865994 w 42198532"/>
              <a:gd name="connsiteY44" fmla="*/ 6074732 h 7004830"/>
              <a:gd name="connsiteX45" fmla="*/ 738225 w 42198532"/>
              <a:gd name="connsiteY45" fmla="*/ 6174091 h 7004830"/>
              <a:gd name="connsiteX46" fmla="*/ 373056 w 42198532"/>
              <a:gd name="connsiteY46" fmla="*/ 5896517 h 7004830"/>
              <a:gd name="connsiteX47" fmla="*/ 640426 w 42198532"/>
              <a:gd name="connsiteY47" fmla="*/ 5689125 h 7004830"/>
              <a:gd name="connsiteX48" fmla="*/ 633328 w 42198532"/>
              <a:gd name="connsiteY48" fmla="*/ 5676508 h 7004830"/>
              <a:gd name="connsiteX49" fmla="*/ 371479 w 42198532"/>
              <a:gd name="connsiteY49" fmla="*/ 5879169 h 7004830"/>
              <a:gd name="connsiteX50" fmla="*/ 371479 w 42198532"/>
              <a:gd name="connsiteY50" fmla="*/ 5532990 h 7004830"/>
              <a:gd name="connsiteX51" fmla="*/ 493727 w 42198532"/>
              <a:gd name="connsiteY51" fmla="*/ 5438362 h 7004830"/>
              <a:gd name="connsiteX52" fmla="*/ 486629 w 42198532"/>
              <a:gd name="connsiteY52" fmla="*/ 5426534 h 7004830"/>
              <a:gd name="connsiteX53" fmla="*/ 365169 w 42198532"/>
              <a:gd name="connsiteY53" fmla="*/ 5521161 h 7004830"/>
              <a:gd name="connsiteX54" fmla="*/ 0 w 42198532"/>
              <a:gd name="connsiteY54" fmla="*/ 5243588 h 7004830"/>
              <a:gd name="connsiteX55" fmla="*/ 359648 w 42198532"/>
              <a:gd name="connsiteY55" fmla="*/ 4965225 h 7004830"/>
              <a:gd name="connsiteX56" fmla="*/ 1106548 w 42198532"/>
              <a:gd name="connsiteY56" fmla="*/ 4604852 h 7004830"/>
              <a:gd name="connsiteX57" fmla="*/ 1106548 w 42198532"/>
              <a:gd name="connsiteY57" fmla="*/ 4951031 h 7004830"/>
              <a:gd name="connsiteX58" fmla="*/ 1018214 w 42198532"/>
              <a:gd name="connsiteY58" fmla="*/ 5019636 h 7004830"/>
              <a:gd name="connsiteX59" fmla="*/ 1025312 w 42198532"/>
              <a:gd name="connsiteY59" fmla="*/ 5030676 h 7004830"/>
              <a:gd name="connsiteX60" fmla="*/ 1017425 w 42198532"/>
              <a:gd name="connsiteY60" fmla="*/ 5020424 h 7004830"/>
              <a:gd name="connsiteX61" fmla="*/ 744534 w 42198532"/>
              <a:gd name="connsiteY61" fmla="*/ 5231759 h 7004830"/>
              <a:gd name="connsiteX62" fmla="*/ 744534 w 42198532"/>
              <a:gd name="connsiteY62" fmla="*/ 4885580 h 7004830"/>
              <a:gd name="connsiteX63" fmla="*/ 856530 w 42198532"/>
              <a:gd name="connsiteY63" fmla="*/ 4798050 h 7004830"/>
              <a:gd name="connsiteX64" fmla="*/ 849432 w 42198532"/>
              <a:gd name="connsiteY64" fmla="*/ 4787799 h 7004830"/>
              <a:gd name="connsiteX65" fmla="*/ 857319 w 42198532"/>
              <a:gd name="connsiteY65" fmla="*/ 4798050 h 7004830"/>
              <a:gd name="connsiteX66" fmla="*/ 1106548 w 42198532"/>
              <a:gd name="connsiteY66" fmla="*/ 4604852 h 7004830"/>
              <a:gd name="connsiteX67" fmla="*/ 737436 w 42198532"/>
              <a:gd name="connsiteY67" fmla="*/ 4313873 h 7004830"/>
              <a:gd name="connsiteX68" fmla="*/ 1102605 w 42198532"/>
              <a:gd name="connsiteY68" fmla="*/ 4591447 h 7004830"/>
              <a:gd name="connsiteX69" fmla="*/ 849432 w 42198532"/>
              <a:gd name="connsiteY69" fmla="*/ 4787799 h 7004830"/>
              <a:gd name="connsiteX70" fmla="*/ 738225 w 42198532"/>
              <a:gd name="connsiteY70" fmla="*/ 4873752 h 7004830"/>
              <a:gd name="connsiteX71" fmla="*/ 373056 w 42198532"/>
              <a:gd name="connsiteY71" fmla="*/ 4596178 h 7004830"/>
              <a:gd name="connsiteX72" fmla="*/ 737436 w 42198532"/>
              <a:gd name="connsiteY72" fmla="*/ 4313873 h 7004830"/>
              <a:gd name="connsiteX73" fmla="*/ 1115224 w 42198532"/>
              <a:gd name="connsiteY73" fmla="*/ 3661732 h 7004830"/>
              <a:gd name="connsiteX74" fmla="*/ 1125477 w 42198532"/>
              <a:gd name="connsiteY74" fmla="*/ 3669618 h 7004830"/>
              <a:gd name="connsiteX75" fmla="*/ 1480393 w 42198532"/>
              <a:gd name="connsiteY75" fmla="*/ 3939306 h 7004830"/>
              <a:gd name="connsiteX76" fmla="*/ 1116013 w 42198532"/>
              <a:gd name="connsiteY76" fmla="*/ 4222399 h 7004830"/>
              <a:gd name="connsiteX77" fmla="*/ 750844 w 42198532"/>
              <a:gd name="connsiteY77" fmla="*/ 3944037 h 7004830"/>
              <a:gd name="connsiteX78" fmla="*/ 1115224 w 42198532"/>
              <a:gd name="connsiteY78" fmla="*/ 3661732 h 7004830"/>
              <a:gd name="connsiteX79" fmla="*/ 1480393 w 42198532"/>
              <a:gd name="connsiteY79" fmla="*/ 2656315 h 7004830"/>
              <a:gd name="connsiteX80" fmla="*/ 1480393 w 42198532"/>
              <a:gd name="connsiteY80" fmla="*/ 3002494 h 7004830"/>
              <a:gd name="connsiteX81" fmla="*/ 1386537 w 42198532"/>
              <a:gd name="connsiteY81" fmla="*/ 3075042 h 7004830"/>
              <a:gd name="connsiteX82" fmla="*/ 1392847 w 42198532"/>
              <a:gd name="connsiteY82" fmla="*/ 3086870 h 7004830"/>
              <a:gd name="connsiteX83" fmla="*/ 1385748 w 42198532"/>
              <a:gd name="connsiteY83" fmla="*/ 3075830 h 7004830"/>
              <a:gd name="connsiteX84" fmla="*/ 1118379 w 42198532"/>
              <a:gd name="connsiteY84" fmla="*/ 3283222 h 7004830"/>
              <a:gd name="connsiteX85" fmla="*/ 1118379 w 42198532"/>
              <a:gd name="connsiteY85" fmla="*/ 2937043 h 7004830"/>
              <a:gd name="connsiteX86" fmla="*/ 1246148 w 42198532"/>
              <a:gd name="connsiteY86" fmla="*/ 2837685 h 7004830"/>
              <a:gd name="connsiteX87" fmla="*/ 1239839 w 42198532"/>
              <a:gd name="connsiteY87" fmla="*/ 2825856 h 7004830"/>
              <a:gd name="connsiteX88" fmla="*/ 1246937 w 42198532"/>
              <a:gd name="connsiteY88" fmla="*/ 2836896 h 7004830"/>
              <a:gd name="connsiteX89" fmla="*/ 1480393 w 42198532"/>
              <a:gd name="connsiteY89" fmla="*/ 2656315 h 7004830"/>
              <a:gd name="connsiteX90" fmla="*/ 732704 w 42198532"/>
              <a:gd name="connsiteY90" fmla="*/ 1716349 h 7004830"/>
              <a:gd name="connsiteX91" fmla="*/ 1097873 w 42198532"/>
              <a:gd name="connsiteY91" fmla="*/ 1993923 h 7004830"/>
              <a:gd name="connsiteX92" fmla="*/ 860473 w 42198532"/>
              <a:gd name="connsiteY92" fmla="*/ 2177658 h 7004830"/>
              <a:gd name="connsiteX93" fmla="*/ 867572 w 42198532"/>
              <a:gd name="connsiteY93" fmla="*/ 2189486 h 7004830"/>
              <a:gd name="connsiteX94" fmla="*/ 1106548 w 42198532"/>
              <a:gd name="connsiteY94" fmla="*/ 2003386 h 7004830"/>
              <a:gd name="connsiteX95" fmla="*/ 1106548 w 42198532"/>
              <a:gd name="connsiteY95" fmla="*/ 2350353 h 7004830"/>
              <a:gd name="connsiteX96" fmla="*/ 1007172 w 42198532"/>
              <a:gd name="connsiteY96" fmla="*/ 2427632 h 7004830"/>
              <a:gd name="connsiteX97" fmla="*/ 1014270 w 42198532"/>
              <a:gd name="connsiteY97" fmla="*/ 2440249 h 7004830"/>
              <a:gd name="connsiteX98" fmla="*/ 1110492 w 42198532"/>
              <a:gd name="connsiteY98" fmla="*/ 2365336 h 7004830"/>
              <a:gd name="connsiteX99" fmla="*/ 1475660 w 42198532"/>
              <a:gd name="connsiteY99" fmla="*/ 2642910 h 7004830"/>
              <a:gd name="connsiteX100" fmla="*/ 1239839 w 42198532"/>
              <a:gd name="connsiteY100" fmla="*/ 2825856 h 7004830"/>
              <a:gd name="connsiteX101" fmla="*/ 1112069 w 42198532"/>
              <a:gd name="connsiteY101" fmla="*/ 2925215 h 7004830"/>
              <a:gd name="connsiteX102" fmla="*/ 746900 w 42198532"/>
              <a:gd name="connsiteY102" fmla="*/ 2647641 h 7004830"/>
              <a:gd name="connsiteX103" fmla="*/ 1013481 w 42198532"/>
              <a:gd name="connsiteY103" fmla="*/ 2440249 h 7004830"/>
              <a:gd name="connsiteX104" fmla="*/ 1006383 w 42198532"/>
              <a:gd name="connsiteY104" fmla="*/ 2427632 h 7004830"/>
              <a:gd name="connsiteX105" fmla="*/ 744534 w 42198532"/>
              <a:gd name="connsiteY105" fmla="*/ 2631081 h 7004830"/>
              <a:gd name="connsiteX106" fmla="*/ 744534 w 42198532"/>
              <a:gd name="connsiteY106" fmla="*/ 2284114 h 7004830"/>
              <a:gd name="connsiteX107" fmla="*/ 866783 w 42198532"/>
              <a:gd name="connsiteY107" fmla="*/ 2189486 h 7004830"/>
              <a:gd name="connsiteX108" fmla="*/ 860473 w 42198532"/>
              <a:gd name="connsiteY108" fmla="*/ 2178447 h 7004830"/>
              <a:gd name="connsiteX109" fmla="*/ 738225 w 42198532"/>
              <a:gd name="connsiteY109" fmla="*/ 2273074 h 7004830"/>
              <a:gd name="connsiteX110" fmla="*/ 373056 w 42198532"/>
              <a:gd name="connsiteY110" fmla="*/ 1995500 h 7004830"/>
              <a:gd name="connsiteX111" fmla="*/ 732704 w 42198532"/>
              <a:gd name="connsiteY111" fmla="*/ 1716349 h 7004830"/>
              <a:gd name="connsiteX112" fmla="*/ 1480393 w 42198532"/>
              <a:gd name="connsiteY112" fmla="*/ 1355976 h 7004830"/>
              <a:gd name="connsiteX113" fmla="*/ 1480393 w 42198532"/>
              <a:gd name="connsiteY113" fmla="*/ 1702944 h 7004830"/>
              <a:gd name="connsiteX114" fmla="*/ 1391269 w 42198532"/>
              <a:gd name="connsiteY114" fmla="*/ 1771549 h 7004830"/>
              <a:gd name="connsiteX115" fmla="*/ 1399156 w 42198532"/>
              <a:gd name="connsiteY115" fmla="*/ 1781800 h 7004830"/>
              <a:gd name="connsiteX116" fmla="*/ 1483547 w 42198532"/>
              <a:gd name="connsiteY116" fmla="*/ 1716349 h 7004830"/>
              <a:gd name="connsiteX117" fmla="*/ 1848716 w 42198532"/>
              <a:gd name="connsiteY117" fmla="*/ 1993923 h 7004830"/>
              <a:gd name="connsiteX118" fmla="*/ 1658639 w 42198532"/>
              <a:gd name="connsiteY118" fmla="*/ 2141384 h 7004830"/>
              <a:gd name="connsiteX119" fmla="*/ 1489068 w 42198532"/>
              <a:gd name="connsiteY119" fmla="*/ 2273074 h 7004830"/>
              <a:gd name="connsiteX120" fmla="*/ 1123900 w 42198532"/>
              <a:gd name="connsiteY120" fmla="*/ 1995500 h 7004830"/>
              <a:gd name="connsiteX121" fmla="*/ 1398368 w 42198532"/>
              <a:gd name="connsiteY121" fmla="*/ 1782588 h 7004830"/>
              <a:gd name="connsiteX122" fmla="*/ 1390481 w 42198532"/>
              <a:gd name="connsiteY122" fmla="*/ 1771549 h 7004830"/>
              <a:gd name="connsiteX123" fmla="*/ 1118379 w 42198532"/>
              <a:gd name="connsiteY123" fmla="*/ 1982883 h 7004830"/>
              <a:gd name="connsiteX124" fmla="*/ 1118379 w 42198532"/>
              <a:gd name="connsiteY124" fmla="*/ 1636704 h 7004830"/>
              <a:gd name="connsiteX125" fmla="*/ 1230374 w 42198532"/>
              <a:gd name="connsiteY125" fmla="*/ 1549963 h 7004830"/>
              <a:gd name="connsiteX126" fmla="*/ 1480393 w 42198532"/>
              <a:gd name="connsiteY126" fmla="*/ 1355976 h 7004830"/>
              <a:gd name="connsiteX127" fmla="*/ 1110492 w 42198532"/>
              <a:gd name="connsiteY127" fmla="*/ 1064997 h 7004830"/>
              <a:gd name="connsiteX128" fmla="*/ 1475660 w 42198532"/>
              <a:gd name="connsiteY128" fmla="*/ 1342571 h 7004830"/>
              <a:gd name="connsiteX129" fmla="*/ 1223276 w 42198532"/>
              <a:gd name="connsiteY129" fmla="*/ 1538923 h 7004830"/>
              <a:gd name="connsiteX130" fmla="*/ 1230374 w 42198532"/>
              <a:gd name="connsiteY130" fmla="*/ 1549963 h 7004830"/>
              <a:gd name="connsiteX131" fmla="*/ 1222487 w 42198532"/>
              <a:gd name="connsiteY131" fmla="*/ 1539711 h 7004830"/>
              <a:gd name="connsiteX132" fmla="*/ 1112069 w 42198532"/>
              <a:gd name="connsiteY132" fmla="*/ 1625665 h 7004830"/>
              <a:gd name="connsiteX133" fmla="*/ 746900 w 42198532"/>
              <a:gd name="connsiteY133" fmla="*/ 1348091 h 7004830"/>
              <a:gd name="connsiteX134" fmla="*/ 1110492 w 42198532"/>
              <a:gd name="connsiteY134" fmla="*/ 1064997 h 7004830"/>
              <a:gd name="connsiteX135" fmla="*/ 1488280 w 42198532"/>
              <a:gd name="connsiteY135" fmla="*/ 413645 h 7004830"/>
              <a:gd name="connsiteX136" fmla="*/ 1498533 w 42198532"/>
              <a:gd name="connsiteY136" fmla="*/ 421530 h 7004830"/>
              <a:gd name="connsiteX137" fmla="*/ 1853448 w 42198532"/>
              <a:gd name="connsiteY137" fmla="*/ 691218 h 7004830"/>
              <a:gd name="connsiteX138" fmla="*/ 1489068 w 42198532"/>
              <a:gd name="connsiteY138" fmla="*/ 973524 h 7004830"/>
              <a:gd name="connsiteX139" fmla="*/ 1123900 w 42198532"/>
              <a:gd name="connsiteY139" fmla="*/ 695950 h 7004830"/>
              <a:gd name="connsiteX140" fmla="*/ 1488280 w 42198532"/>
              <a:gd name="connsiteY140" fmla="*/ 413645 h 7004830"/>
              <a:gd name="connsiteX141" fmla="*/ 1493012 w 42198532"/>
              <a:gd name="connsiteY141" fmla="*/ 117464 h 7004830"/>
              <a:gd name="connsiteX142" fmla="*/ 42118086 w 42198532"/>
              <a:gd name="connsiteY142" fmla="*/ 0 h 7004830"/>
              <a:gd name="connsiteX143" fmla="*/ 42198532 w 42198532"/>
              <a:gd name="connsiteY143" fmla="*/ 7004830 h 7004830"/>
              <a:gd name="connsiteX144" fmla="*/ 843615 w 42198532"/>
              <a:gd name="connsiteY144" fmla="*/ 6975464 h 7004830"/>
              <a:gd name="connsiteX145" fmla="*/ 810785 w 42198532"/>
              <a:gd name="connsiteY145" fmla="*/ 6950504 h 7004830"/>
              <a:gd name="connsiteX146" fmla="*/ 746900 w 42198532"/>
              <a:gd name="connsiteY146" fmla="*/ 6901934 h 7004830"/>
              <a:gd name="connsiteX147" fmla="*/ 746900 w 42198532"/>
              <a:gd name="connsiteY147" fmla="*/ 6547081 h 7004830"/>
              <a:gd name="connsiteX148" fmla="*/ 1019002 w 42198532"/>
              <a:gd name="connsiteY148" fmla="*/ 6335746 h 7004830"/>
              <a:gd name="connsiteX149" fmla="*/ 1012693 w 42198532"/>
              <a:gd name="connsiteY149" fmla="*/ 6323918 h 7004830"/>
              <a:gd name="connsiteX150" fmla="*/ 1019791 w 42198532"/>
              <a:gd name="connsiteY150" fmla="*/ 6334957 h 7004830"/>
              <a:gd name="connsiteX151" fmla="*/ 1110492 w 42198532"/>
              <a:gd name="connsiteY151" fmla="*/ 6264775 h 7004830"/>
              <a:gd name="connsiteX152" fmla="*/ 1489068 w 42198532"/>
              <a:gd name="connsiteY152" fmla="*/ 6553389 h 7004830"/>
              <a:gd name="connsiteX153" fmla="*/ 1870800 w 42198532"/>
              <a:gd name="connsiteY153" fmla="*/ 6257678 h 7004830"/>
              <a:gd name="connsiteX154" fmla="*/ 1870800 w 42198532"/>
              <a:gd name="connsiteY154" fmla="*/ 6139394 h 7004830"/>
              <a:gd name="connsiteX155" fmla="*/ 1857392 w 42198532"/>
              <a:gd name="connsiteY155" fmla="*/ 6144914 h 7004830"/>
              <a:gd name="connsiteX156" fmla="*/ 1857392 w 42198532"/>
              <a:gd name="connsiteY156" fmla="*/ 6251370 h 7004830"/>
              <a:gd name="connsiteX157" fmla="*/ 1495378 w 42198532"/>
              <a:gd name="connsiteY157" fmla="*/ 6531309 h 7004830"/>
              <a:gd name="connsiteX158" fmla="*/ 1495378 w 42198532"/>
              <a:gd name="connsiteY158" fmla="*/ 6185131 h 7004830"/>
              <a:gd name="connsiteX159" fmla="*/ 1857392 w 42198532"/>
              <a:gd name="connsiteY159" fmla="*/ 5904403 h 7004830"/>
              <a:gd name="connsiteX160" fmla="*/ 1857392 w 42198532"/>
              <a:gd name="connsiteY160" fmla="*/ 6144125 h 7004830"/>
              <a:gd name="connsiteX161" fmla="*/ 1870800 w 42198532"/>
              <a:gd name="connsiteY161" fmla="*/ 6138605 h 7004830"/>
              <a:gd name="connsiteX162" fmla="*/ 1870800 w 42198532"/>
              <a:gd name="connsiteY162" fmla="*/ 5887843 h 7004830"/>
              <a:gd name="connsiteX163" fmla="*/ 1739875 w 42198532"/>
              <a:gd name="connsiteY163" fmla="*/ 5788484 h 7004830"/>
              <a:gd name="connsiteX164" fmla="*/ 1497744 w 42198532"/>
              <a:gd name="connsiteY164" fmla="*/ 5604749 h 7004830"/>
              <a:gd name="connsiteX165" fmla="*/ 1497744 w 42198532"/>
              <a:gd name="connsiteY165" fmla="*/ 5424957 h 7004830"/>
              <a:gd name="connsiteX166" fmla="*/ 1484336 w 42198532"/>
              <a:gd name="connsiteY166" fmla="*/ 5427322 h 7004830"/>
              <a:gd name="connsiteX167" fmla="*/ 1484336 w 42198532"/>
              <a:gd name="connsiteY167" fmla="*/ 5598440 h 7004830"/>
              <a:gd name="connsiteX168" fmla="*/ 1122322 w 42198532"/>
              <a:gd name="connsiteY168" fmla="*/ 5879169 h 7004830"/>
              <a:gd name="connsiteX169" fmla="*/ 1122322 w 42198532"/>
              <a:gd name="connsiteY169" fmla="*/ 5532990 h 7004830"/>
              <a:gd name="connsiteX170" fmla="*/ 1292682 w 42198532"/>
              <a:gd name="connsiteY170" fmla="*/ 5400511 h 7004830"/>
              <a:gd name="connsiteX171" fmla="*/ 1285583 w 42198532"/>
              <a:gd name="connsiteY171" fmla="*/ 5390260 h 7004830"/>
              <a:gd name="connsiteX172" fmla="*/ 1116013 w 42198532"/>
              <a:gd name="connsiteY172" fmla="*/ 5521161 h 7004830"/>
              <a:gd name="connsiteX173" fmla="*/ 750844 w 42198532"/>
              <a:gd name="connsiteY173" fmla="*/ 5243588 h 7004830"/>
              <a:gd name="connsiteX174" fmla="*/ 1025312 w 42198532"/>
              <a:gd name="connsiteY174" fmla="*/ 5030676 h 7004830"/>
              <a:gd name="connsiteX175" fmla="*/ 1110492 w 42198532"/>
              <a:gd name="connsiteY175" fmla="*/ 4965225 h 7004830"/>
              <a:gd name="connsiteX176" fmla="*/ 1475660 w 42198532"/>
              <a:gd name="connsiteY176" fmla="*/ 5242799 h 7004830"/>
              <a:gd name="connsiteX177" fmla="*/ 1285583 w 42198532"/>
              <a:gd name="connsiteY177" fmla="*/ 5389472 h 7004830"/>
              <a:gd name="connsiteX178" fmla="*/ 1293470 w 42198532"/>
              <a:gd name="connsiteY178" fmla="*/ 5400511 h 7004830"/>
              <a:gd name="connsiteX179" fmla="*/ 1484336 w 42198532"/>
              <a:gd name="connsiteY179" fmla="*/ 5252262 h 7004830"/>
              <a:gd name="connsiteX180" fmla="*/ 1484336 w 42198532"/>
              <a:gd name="connsiteY180" fmla="*/ 5426534 h 7004830"/>
              <a:gd name="connsiteX181" fmla="*/ 1497744 w 42198532"/>
              <a:gd name="connsiteY181" fmla="*/ 5424168 h 7004830"/>
              <a:gd name="connsiteX182" fmla="*/ 1497744 w 42198532"/>
              <a:gd name="connsiteY182" fmla="*/ 5246742 h 7004830"/>
              <a:gd name="connsiteX183" fmla="*/ 1513518 w 42198532"/>
              <a:gd name="connsiteY183" fmla="*/ 5234125 h 7004830"/>
              <a:gd name="connsiteX184" fmla="*/ 1513518 w 42198532"/>
              <a:gd name="connsiteY184" fmla="*/ 5217565 h 7004830"/>
              <a:gd name="connsiteX185" fmla="*/ 1495378 w 42198532"/>
              <a:gd name="connsiteY185" fmla="*/ 5231759 h 7004830"/>
              <a:gd name="connsiteX186" fmla="*/ 1495378 w 42198532"/>
              <a:gd name="connsiteY186" fmla="*/ 4885580 h 7004830"/>
              <a:gd name="connsiteX187" fmla="*/ 1513518 w 42198532"/>
              <a:gd name="connsiteY187" fmla="*/ 4871386 h 7004830"/>
              <a:gd name="connsiteX188" fmla="*/ 1513518 w 42198532"/>
              <a:gd name="connsiteY188" fmla="*/ 4854826 h 7004830"/>
              <a:gd name="connsiteX189" fmla="*/ 1489068 w 42198532"/>
              <a:gd name="connsiteY189" fmla="*/ 4873752 h 7004830"/>
              <a:gd name="connsiteX190" fmla="*/ 1123900 w 42198532"/>
              <a:gd name="connsiteY190" fmla="*/ 4596178 h 7004830"/>
              <a:gd name="connsiteX191" fmla="*/ 1488280 w 42198532"/>
              <a:gd name="connsiteY191" fmla="*/ 4313873 h 7004830"/>
              <a:gd name="connsiteX192" fmla="*/ 1853448 w 42198532"/>
              <a:gd name="connsiteY192" fmla="*/ 4591447 h 7004830"/>
              <a:gd name="connsiteX193" fmla="*/ 1514307 w 42198532"/>
              <a:gd name="connsiteY193" fmla="*/ 4854826 h 7004830"/>
              <a:gd name="connsiteX194" fmla="*/ 1514307 w 42198532"/>
              <a:gd name="connsiteY194" fmla="*/ 4870598 h 7004830"/>
              <a:gd name="connsiteX195" fmla="*/ 1857392 w 42198532"/>
              <a:gd name="connsiteY195" fmla="*/ 4604852 h 7004830"/>
              <a:gd name="connsiteX196" fmla="*/ 1857392 w 42198532"/>
              <a:gd name="connsiteY196" fmla="*/ 4951031 h 7004830"/>
              <a:gd name="connsiteX197" fmla="*/ 1514307 w 42198532"/>
              <a:gd name="connsiteY197" fmla="*/ 5217565 h 7004830"/>
              <a:gd name="connsiteX198" fmla="*/ 1514307 w 42198532"/>
              <a:gd name="connsiteY198" fmla="*/ 5234125 h 7004830"/>
              <a:gd name="connsiteX199" fmla="*/ 1870800 w 42198532"/>
              <a:gd name="connsiteY199" fmla="*/ 4957339 h 7004830"/>
              <a:gd name="connsiteX200" fmla="*/ 1870800 w 42198532"/>
              <a:gd name="connsiteY200" fmla="*/ 4588292 h 7004830"/>
              <a:gd name="connsiteX201" fmla="*/ 1497744 w 42198532"/>
              <a:gd name="connsiteY201" fmla="*/ 4304410 h 7004830"/>
              <a:gd name="connsiteX202" fmla="*/ 1497744 w 42198532"/>
              <a:gd name="connsiteY202" fmla="*/ 3956654 h 7004830"/>
              <a:gd name="connsiteX203" fmla="*/ 1484336 w 42198532"/>
              <a:gd name="connsiteY203" fmla="*/ 3966905 h 7004830"/>
              <a:gd name="connsiteX204" fmla="*/ 1484336 w 42198532"/>
              <a:gd name="connsiteY204" fmla="*/ 4299679 h 7004830"/>
              <a:gd name="connsiteX205" fmla="*/ 1122322 w 42198532"/>
              <a:gd name="connsiteY205" fmla="*/ 4579618 h 7004830"/>
              <a:gd name="connsiteX206" fmla="*/ 1122322 w 42198532"/>
              <a:gd name="connsiteY206" fmla="*/ 4233439 h 7004830"/>
              <a:gd name="connsiteX207" fmla="*/ 1484336 w 42198532"/>
              <a:gd name="connsiteY207" fmla="*/ 3952712 h 7004830"/>
              <a:gd name="connsiteX208" fmla="*/ 1484336 w 42198532"/>
              <a:gd name="connsiteY208" fmla="*/ 3966117 h 7004830"/>
              <a:gd name="connsiteX209" fmla="*/ 1497744 w 42198532"/>
              <a:gd name="connsiteY209" fmla="*/ 3955866 h 7004830"/>
              <a:gd name="connsiteX210" fmla="*/ 1497744 w 42198532"/>
              <a:gd name="connsiteY210" fmla="*/ 3936152 h 7004830"/>
              <a:gd name="connsiteX211" fmla="*/ 1136519 w 42198532"/>
              <a:gd name="connsiteY211" fmla="*/ 3661732 h 7004830"/>
              <a:gd name="connsiteX212" fmla="*/ 1125477 w 42198532"/>
              <a:gd name="connsiteY212" fmla="*/ 3669618 h 7004830"/>
              <a:gd name="connsiteX213" fmla="*/ 1135730 w 42198532"/>
              <a:gd name="connsiteY213" fmla="*/ 3660943 h 7004830"/>
              <a:gd name="connsiteX214" fmla="*/ 1119956 w 42198532"/>
              <a:gd name="connsiteY214" fmla="*/ 3649115 h 7004830"/>
              <a:gd name="connsiteX215" fmla="*/ 1119956 w 42198532"/>
              <a:gd name="connsiteY215" fmla="*/ 3637286 h 7004830"/>
              <a:gd name="connsiteX216" fmla="*/ 1106548 w 42198532"/>
              <a:gd name="connsiteY216" fmla="*/ 3637286 h 7004830"/>
              <a:gd name="connsiteX217" fmla="*/ 1106548 w 42198532"/>
              <a:gd name="connsiteY217" fmla="*/ 3649903 h 7004830"/>
              <a:gd name="connsiteX218" fmla="*/ 744534 w 42198532"/>
              <a:gd name="connsiteY218" fmla="*/ 3929843 h 7004830"/>
              <a:gd name="connsiteX219" fmla="*/ 744534 w 42198532"/>
              <a:gd name="connsiteY219" fmla="*/ 3612841 h 7004830"/>
              <a:gd name="connsiteX220" fmla="*/ 744534 w 42198532"/>
              <a:gd name="connsiteY220" fmla="*/ 3584453 h 7004830"/>
              <a:gd name="connsiteX221" fmla="*/ 1106548 w 42198532"/>
              <a:gd name="connsiteY221" fmla="*/ 3303725 h 7004830"/>
              <a:gd name="connsiteX222" fmla="*/ 1106548 w 42198532"/>
              <a:gd name="connsiteY222" fmla="*/ 3617573 h 7004830"/>
              <a:gd name="connsiteX223" fmla="*/ 1106548 w 42198532"/>
              <a:gd name="connsiteY223" fmla="*/ 3636498 h 7004830"/>
              <a:gd name="connsiteX224" fmla="*/ 1119956 w 42198532"/>
              <a:gd name="connsiteY224" fmla="*/ 3636498 h 7004830"/>
              <a:gd name="connsiteX225" fmla="*/ 1119956 w 42198532"/>
              <a:gd name="connsiteY225" fmla="*/ 3298205 h 7004830"/>
              <a:gd name="connsiteX226" fmla="*/ 1392847 w 42198532"/>
              <a:gd name="connsiteY226" fmla="*/ 3086870 h 7004830"/>
              <a:gd name="connsiteX227" fmla="*/ 1483547 w 42198532"/>
              <a:gd name="connsiteY227" fmla="*/ 3016688 h 7004830"/>
              <a:gd name="connsiteX228" fmla="*/ 1862913 w 42198532"/>
              <a:gd name="connsiteY228" fmla="*/ 3304513 h 7004830"/>
              <a:gd name="connsiteX229" fmla="*/ 2243855 w 42198532"/>
              <a:gd name="connsiteY229" fmla="*/ 3008803 h 7004830"/>
              <a:gd name="connsiteX230" fmla="*/ 2243855 w 42198532"/>
              <a:gd name="connsiteY230" fmla="*/ 2891307 h 7004830"/>
              <a:gd name="connsiteX231" fmla="*/ 2231236 w 42198532"/>
              <a:gd name="connsiteY231" fmla="*/ 2896827 h 7004830"/>
              <a:gd name="connsiteX232" fmla="*/ 2231236 w 42198532"/>
              <a:gd name="connsiteY232" fmla="*/ 3002494 h 7004830"/>
              <a:gd name="connsiteX233" fmla="*/ 1869222 w 42198532"/>
              <a:gd name="connsiteY233" fmla="*/ 3283222 h 7004830"/>
              <a:gd name="connsiteX234" fmla="*/ 1869222 w 42198532"/>
              <a:gd name="connsiteY234" fmla="*/ 2937043 h 7004830"/>
              <a:gd name="connsiteX235" fmla="*/ 2231236 w 42198532"/>
              <a:gd name="connsiteY235" fmla="*/ 2656315 h 7004830"/>
              <a:gd name="connsiteX236" fmla="*/ 2231236 w 42198532"/>
              <a:gd name="connsiteY236" fmla="*/ 2896038 h 7004830"/>
              <a:gd name="connsiteX237" fmla="*/ 2243855 w 42198532"/>
              <a:gd name="connsiteY237" fmla="*/ 2890518 h 7004830"/>
              <a:gd name="connsiteX238" fmla="*/ 2243855 w 42198532"/>
              <a:gd name="connsiteY238" fmla="*/ 2639755 h 7004830"/>
              <a:gd name="connsiteX239" fmla="*/ 2113720 w 42198532"/>
              <a:gd name="connsiteY239" fmla="*/ 2540397 h 7004830"/>
              <a:gd name="connsiteX240" fmla="*/ 2100312 w 42198532"/>
              <a:gd name="connsiteY240" fmla="*/ 2546705 h 7004830"/>
              <a:gd name="connsiteX241" fmla="*/ 2226503 w 42198532"/>
              <a:gd name="connsiteY241" fmla="*/ 2642910 h 7004830"/>
              <a:gd name="connsiteX242" fmla="*/ 1862124 w 42198532"/>
              <a:gd name="connsiteY242" fmla="*/ 2925215 h 7004830"/>
              <a:gd name="connsiteX243" fmla="*/ 1496955 w 42198532"/>
              <a:gd name="connsiteY243" fmla="*/ 2647641 h 7004830"/>
              <a:gd name="connsiteX244" fmla="*/ 1861335 w 42198532"/>
              <a:gd name="connsiteY244" fmla="*/ 2365336 h 7004830"/>
              <a:gd name="connsiteX245" fmla="*/ 2099523 w 42198532"/>
              <a:gd name="connsiteY245" fmla="*/ 2545916 h 7004830"/>
              <a:gd name="connsiteX246" fmla="*/ 2112931 w 42198532"/>
              <a:gd name="connsiteY246" fmla="*/ 2539608 h 7004830"/>
              <a:gd name="connsiteX247" fmla="*/ 1870800 w 42198532"/>
              <a:gd name="connsiteY247" fmla="*/ 2355873 h 7004830"/>
              <a:gd name="connsiteX248" fmla="*/ 1870800 w 42198532"/>
              <a:gd name="connsiteY248" fmla="*/ 2176869 h 7004830"/>
              <a:gd name="connsiteX249" fmla="*/ 1857392 w 42198532"/>
              <a:gd name="connsiteY249" fmla="*/ 2178447 h 7004830"/>
              <a:gd name="connsiteX250" fmla="*/ 1857392 w 42198532"/>
              <a:gd name="connsiteY250" fmla="*/ 2350353 h 7004830"/>
              <a:gd name="connsiteX251" fmla="*/ 1496167 w 42198532"/>
              <a:gd name="connsiteY251" fmla="*/ 2631081 h 7004830"/>
              <a:gd name="connsiteX252" fmla="*/ 1496167 w 42198532"/>
              <a:gd name="connsiteY252" fmla="*/ 2284114 h 7004830"/>
              <a:gd name="connsiteX253" fmla="*/ 1666526 w 42198532"/>
              <a:gd name="connsiteY253" fmla="*/ 2152424 h 7004830"/>
              <a:gd name="connsiteX254" fmla="*/ 1658639 w 42198532"/>
              <a:gd name="connsiteY254" fmla="*/ 2141384 h 7004830"/>
              <a:gd name="connsiteX255" fmla="*/ 1666526 w 42198532"/>
              <a:gd name="connsiteY255" fmla="*/ 2151636 h 7004830"/>
              <a:gd name="connsiteX256" fmla="*/ 1857392 w 42198532"/>
              <a:gd name="connsiteY256" fmla="*/ 2003386 h 7004830"/>
              <a:gd name="connsiteX257" fmla="*/ 1857392 w 42198532"/>
              <a:gd name="connsiteY257" fmla="*/ 2177658 h 7004830"/>
              <a:gd name="connsiteX258" fmla="*/ 1870800 w 42198532"/>
              <a:gd name="connsiteY258" fmla="*/ 2176081 h 7004830"/>
              <a:gd name="connsiteX259" fmla="*/ 1870800 w 42198532"/>
              <a:gd name="connsiteY259" fmla="*/ 1998654 h 7004830"/>
              <a:gd name="connsiteX260" fmla="*/ 1886574 w 42198532"/>
              <a:gd name="connsiteY260" fmla="*/ 1986037 h 7004830"/>
              <a:gd name="connsiteX261" fmla="*/ 1886574 w 42198532"/>
              <a:gd name="connsiteY261" fmla="*/ 1969478 h 7004830"/>
              <a:gd name="connsiteX262" fmla="*/ 1869222 w 42198532"/>
              <a:gd name="connsiteY262" fmla="*/ 1982883 h 7004830"/>
              <a:gd name="connsiteX263" fmla="*/ 1869222 w 42198532"/>
              <a:gd name="connsiteY263" fmla="*/ 1636704 h 7004830"/>
              <a:gd name="connsiteX264" fmla="*/ 1886574 w 42198532"/>
              <a:gd name="connsiteY264" fmla="*/ 1623299 h 7004830"/>
              <a:gd name="connsiteX265" fmla="*/ 1886574 w 42198532"/>
              <a:gd name="connsiteY265" fmla="*/ 1606739 h 7004830"/>
              <a:gd name="connsiteX266" fmla="*/ 1862124 w 42198532"/>
              <a:gd name="connsiteY266" fmla="*/ 1625665 h 7004830"/>
              <a:gd name="connsiteX267" fmla="*/ 1496955 w 42198532"/>
              <a:gd name="connsiteY267" fmla="*/ 1348091 h 7004830"/>
              <a:gd name="connsiteX268" fmla="*/ 1861335 w 42198532"/>
              <a:gd name="connsiteY268" fmla="*/ 1064997 h 7004830"/>
              <a:gd name="connsiteX269" fmla="*/ 2226503 w 42198532"/>
              <a:gd name="connsiteY269" fmla="*/ 1342571 h 7004830"/>
              <a:gd name="connsiteX270" fmla="*/ 1887362 w 42198532"/>
              <a:gd name="connsiteY270" fmla="*/ 1605951 h 7004830"/>
              <a:gd name="connsiteX271" fmla="*/ 1887362 w 42198532"/>
              <a:gd name="connsiteY271" fmla="*/ 1622510 h 7004830"/>
              <a:gd name="connsiteX272" fmla="*/ 2231236 w 42198532"/>
              <a:gd name="connsiteY272" fmla="*/ 1355976 h 7004830"/>
              <a:gd name="connsiteX273" fmla="*/ 2231236 w 42198532"/>
              <a:gd name="connsiteY273" fmla="*/ 1702944 h 7004830"/>
              <a:gd name="connsiteX274" fmla="*/ 1887362 w 42198532"/>
              <a:gd name="connsiteY274" fmla="*/ 1968689 h 7004830"/>
              <a:gd name="connsiteX275" fmla="*/ 1887362 w 42198532"/>
              <a:gd name="connsiteY275" fmla="*/ 1985249 h 7004830"/>
              <a:gd name="connsiteX276" fmla="*/ 2243855 w 42198532"/>
              <a:gd name="connsiteY276" fmla="*/ 1709252 h 7004830"/>
              <a:gd name="connsiteX277" fmla="*/ 2243855 w 42198532"/>
              <a:gd name="connsiteY277" fmla="*/ 1339416 h 7004830"/>
              <a:gd name="connsiteX278" fmla="*/ 1870800 w 42198532"/>
              <a:gd name="connsiteY278" fmla="*/ 1056323 h 7004830"/>
              <a:gd name="connsiteX279" fmla="*/ 1870800 w 42198532"/>
              <a:gd name="connsiteY279" fmla="*/ 707778 h 7004830"/>
              <a:gd name="connsiteX280" fmla="*/ 1857392 w 42198532"/>
              <a:gd name="connsiteY280" fmla="*/ 718030 h 7004830"/>
              <a:gd name="connsiteX281" fmla="*/ 1857392 w 42198532"/>
              <a:gd name="connsiteY281" fmla="*/ 1050803 h 7004830"/>
              <a:gd name="connsiteX282" fmla="*/ 1496167 w 42198532"/>
              <a:gd name="connsiteY282" fmla="*/ 1331531 h 7004830"/>
              <a:gd name="connsiteX283" fmla="*/ 1496167 w 42198532"/>
              <a:gd name="connsiteY283" fmla="*/ 985352 h 7004830"/>
              <a:gd name="connsiteX284" fmla="*/ 1857392 w 42198532"/>
              <a:gd name="connsiteY284" fmla="*/ 704624 h 7004830"/>
              <a:gd name="connsiteX285" fmla="*/ 1857392 w 42198532"/>
              <a:gd name="connsiteY285" fmla="*/ 717241 h 7004830"/>
              <a:gd name="connsiteX286" fmla="*/ 1870800 w 42198532"/>
              <a:gd name="connsiteY286" fmla="*/ 706990 h 7004830"/>
              <a:gd name="connsiteX287" fmla="*/ 1870800 w 42198532"/>
              <a:gd name="connsiteY287" fmla="*/ 688064 h 7004830"/>
              <a:gd name="connsiteX288" fmla="*/ 1509574 w 42198532"/>
              <a:gd name="connsiteY288" fmla="*/ 412856 h 7004830"/>
              <a:gd name="connsiteX289" fmla="*/ 1498533 w 42198532"/>
              <a:gd name="connsiteY289" fmla="*/ 421530 h 7004830"/>
              <a:gd name="connsiteX290" fmla="*/ 1508786 w 42198532"/>
              <a:gd name="connsiteY290" fmla="*/ 412856 h 7004830"/>
              <a:gd name="connsiteX291" fmla="*/ 1493012 w 42198532"/>
              <a:gd name="connsiteY291" fmla="*/ 401028 h 7004830"/>
              <a:gd name="connsiteX292" fmla="*/ 1493012 w 42198532"/>
              <a:gd name="connsiteY292" fmla="*/ 119417 h 7004830"/>
              <a:gd name="connsiteX293" fmla="*/ 1493012 w 42198532"/>
              <a:gd name="connsiteY293" fmla="*/ 117464 h 7004830"/>
              <a:gd name="connsiteX294" fmla="*/ 1398859 w 42198532"/>
              <a:gd name="connsiteY294" fmla="*/ 117464 h 7004830"/>
              <a:gd name="connsiteX295" fmla="*/ 1480393 w 42198532"/>
              <a:gd name="connsiteY295" fmla="*/ 117464 h 7004830"/>
              <a:gd name="connsiteX296" fmla="*/ 1480393 w 42198532"/>
              <a:gd name="connsiteY296" fmla="*/ 201868 h 7004830"/>
              <a:gd name="connsiteX297" fmla="*/ 1480393 w 42198532"/>
              <a:gd name="connsiteY297" fmla="*/ 401028 h 7004830"/>
              <a:gd name="connsiteX298" fmla="*/ 1118379 w 42198532"/>
              <a:gd name="connsiteY298" fmla="*/ 681756 h 7004830"/>
              <a:gd name="connsiteX299" fmla="*/ 1118379 w 42198532"/>
              <a:gd name="connsiteY299" fmla="*/ 335577 h 7004830"/>
              <a:gd name="connsiteX300" fmla="*/ 1379242 w 42198532"/>
              <a:gd name="connsiteY300" fmla="*/ 132719 h 7004830"/>
              <a:gd name="connsiteX301" fmla="*/ 1398859 w 42198532"/>
              <a:gd name="connsiteY301" fmla="*/ 117464 h 7004830"/>
              <a:gd name="connsiteX302" fmla="*/ 840168 w 42198532"/>
              <a:gd name="connsiteY302" fmla="*/ 117464 h 7004830"/>
              <a:gd name="connsiteX303" fmla="*/ 1377550 w 42198532"/>
              <a:gd name="connsiteY303" fmla="*/ 117464 h 7004830"/>
              <a:gd name="connsiteX304" fmla="*/ 1301753 w 42198532"/>
              <a:gd name="connsiteY304" fmla="*/ 176360 h 7004830"/>
              <a:gd name="connsiteX305" fmla="*/ 1112069 w 42198532"/>
              <a:gd name="connsiteY305" fmla="*/ 323748 h 7004830"/>
              <a:gd name="connsiteX306" fmla="*/ 857417 w 42198532"/>
              <a:gd name="connsiteY306" fmla="*/ 130551 h 7004830"/>
              <a:gd name="connsiteX307" fmla="*/ 840168 w 42198532"/>
              <a:gd name="connsiteY307" fmla="*/ 117464 h 700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42198532" h="7004830">
                <a:moveTo>
                  <a:pt x="738225" y="6911396"/>
                </a:moveTo>
                <a:lnTo>
                  <a:pt x="814828" y="6969750"/>
                </a:lnTo>
                <a:lnTo>
                  <a:pt x="822329" y="6975464"/>
                </a:lnTo>
                <a:lnTo>
                  <a:pt x="655724" y="6975464"/>
                </a:lnTo>
                <a:lnTo>
                  <a:pt x="656989" y="6974481"/>
                </a:lnTo>
                <a:lnTo>
                  <a:pt x="738225" y="6911396"/>
                </a:lnTo>
                <a:close/>
                <a:moveTo>
                  <a:pt x="733493" y="6551812"/>
                </a:moveTo>
                <a:lnTo>
                  <a:pt x="733493" y="6897991"/>
                </a:lnTo>
                <a:lnTo>
                  <a:pt x="639637" y="6970539"/>
                </a:lnTo>
                <a:cubicBezTo>
                  <a:pt x="645158" y="6972116"/>
                  <a:pt x="650679" y="6972904"/>
                  <a:pt x="656989" y="6974481"/>
                </a:cubicBezTo>
                <a:cubicBezTo>
                  <a:pt x="650679" y="6973693"/>
                  <a:pt x="644369" y="6972116"/>
                  <a:pt x="638848" y="6971327"/>
                </a:cubicBezTo>
                <a:lnTo>
                  <a:pt x="633515" y="6975464"/>
                </a:lnTo>
                <a:lnTo>
                  <a:pt x="371479" y="6975464"/>
                </a:lnTo>
                <a:lnTo>
                  <a:pt x="371479" y="6917056"/>
                </a:lnTo>
                <a:lnTo>
                  <a:pt x="371479" y="6832540"/>
                </a:lnTo>
                <a:lnTo>
                  <a:pt x="733493" y="6551812"/>
                </a:lnTo>
                <a:close/>
                <a:moveTo>
                  <a:pt x="1106548" y="5904403"/>
                </a:moveTo>
                <a:lnTo>
                  <a:pt x="1106548" y="6251370"/>
                </a:lnTo>
                <a:lnTo>
                  <a:pt x="1012693" y="6323918"/>
                </a:lnTo>
                <a:lnTo>
                  <a:pt x="744534" y="6531309"/>
                </a:lnTo>
                <a:lnTo>
                  <a:pt x="744534" y="6185131"/>
                </a:lnTo>
                <a:lnTo>
                  <a:pt x="873093" y="6085772"/>
                </a:lnTo>
                <a:lnTo>
                  <a:pt x="1106548" y="5904403"/>
                </a:lnTo>
                <a:close/>
                <a:moveTo>
                  <a:pt x="1739875" y="5788484"/>
                </a:moveTo>
                <a:lnTo>
                  <a:pt x="1726467" y="5794792"/>
                </a:lnTo>
                <a:lnTo>
                  <a:pt x="1739875" y="5788484"/>
                </a:lnTo>
                <a:close/>
                <a:moveTo>
                  <a:pt x="1488280" y="5613423"/>
                </a:moveTo>
                <a:lnTo>
                  <a:pt x="1726467" y="5794792"/>
                </a:lnTo>
                <a:lnTo>
                  <a:pt x="1853448" y="5890997"/>
                </a:lnTo>
                <a:lnTo>
                  <a:pt x="1489068" y="6174091"/>
                </a:lnTo>
                <a:lnTo>
                  <a:pt x="1123900" y="5896517"/>
                </a:lnTo>
                <a:lnTo>
                  <a:pt x="1488280" y="5613423"/>
                </a:lnTo>
                <a:close/>
                <a:moveTo>
                  <a:pt x="359648" y="4965225"/>
                </a:moveTo>
                <a:lnTo>
                  <a:pt x="724817" y="5242799"/>
                </a:lnTo>
                <a:lnTo>
                  <a:pt x="487418" y="5426534"/>
                </a:lnTo>
                <a:lnTo>
                  <a:pt x="493727" y="5437574"/>
                </a:lnTo>
                <a:lnTo>
                  <a:pt x="733493" y="5252262"/>
                </a:lnTo>
                <a:lnTo>
                  <a:pt x="733493" y="5598440"/>
                </a:lnTo>
                <a:lnTo>
                  <a:pt x="633328" y="5675720"/>
                </a:lnTo>
                <a:lnTo>
                  <a:pt x="641215" y="5688337"/>
                </a:lnTo>
                <a:lnTo>
                  <a:pt x="737436" y="5613423"/>
                </a:lnTo>
                <a:lnTo>
                  <a:pt x="1102605" y="5890997"/>
                </a:lnTo>
                <a:lnTo>
                  <a:pt x="866783" y="6073943"/>
                </a:lnTo>
                <a:lnTo>
                  <a:pt x="873093" y="6085772"/>
                </a:lnTo>
                <a:lnTo>
                  <a:pt x="865994" y="6074732"/>
                </a:lnTo>
                <a:lnTo>
                  <a:pt x="738225" y="6174091"/>
                </a:lnTo>
                <a:lnTo>
                  <a:pt x="373056" y="5896517"/>
                </a:lnTo>
                <a:lnTo>
                  <a:pt x="640426" y="5689125"/>
                </a:lnTo>
                <a:lnTo>
                  <a:pt x="633328" y="5676508"/>
                </a:lnTo>
                <a:lnTo>
                  <a:pt x="371479" y="5879169"/>
                </a:lnTo>
                <a:lnTo>
                  <a:pt x="371479" y="5532990"/>
                </a:lnTo>
                <a:lnTo>
                  <a:pt x="493727" y="5438362"/>
                </a:lnTo>
                <a:lnTo>
                  <a:pt x="486629" y="5426534"/>
                </a:lnTo>
                <a:lnTo>
                  <a:pt x="365169" y="5521161"/>
                </a:lnTo>
                <a:lnTo>
                  <a:pt x="0" y="5243588"/>
                </a:lnTo>
                <a:lnTo>
                  <a:pt x="359648" y="4965225"/>
                </a:lnTo>
                <a:close/>
                <a:moveTo>
                  <a:pt x="1106548" y="4604852"/>
                </a:moveTo>
                <a:lnTo>
                  <a:pt x="1106548" y="4951031"/>
                </a:lnTo>
                <a:lnTo>
                  <a:pt x="1018214" y="5019636"/>
                </a:lnTo>
                <a:lnTo>
                  <a:pt x="1025312" y="5030676"/>
                </a:lnTo>
                <a:lnTo>
                  <a:pt x="1017425" y="5020424"/>
                </a:lnTo>
                <a:lnTo>
                  <a:pt x="744534" y="5231759"/>
                </a:lnTo>
                <a:lnTo>
                  <a:pt x="744534" y="4885580"/>
                </a:lnTo>
                <a:lnTo>
                  <a:pt x="856530" y="4798050"/>
                </a:lnTo>
                <a:lnTo>
                  <a:pt x="849432" y="4787799"/>
                </a:lnTo>
                <a:lnTo>
                  <a:pt x="857319" y="4798050"/>
                </a:lnTo>
                <a:lnTo>
                  <a:pt x="1106548" y="4604852"/>
                </a:lnTo>
                <a:close/>
                <a:moveTo>
                  <a:pt x="737436" y="4313873"/>
                </a:moveTo>
                <a:lnTo>
                  <a:pt x="1102605" y="4591447"/>
                </a:lnTo>
                <a:lnTo>
                  <a:pt x="849432" y="4787799"/>
                </a:lnTo>
                <a:lnTo>
                  <a:pt x="738225" y="4873752"/>
                </a:lnTo>
                <a:lnTo>
                  <a:pt x="373056" y="4596178"/>
                </a:lnTo>
                <a:lnTo>
                  <a:pt x="737436" y="4313873"/>
                </a:lnTo>
                <a:close/>
                <a:moveTo>
                  <a:pt x="1115224" y="3661732"/>
                </a:moveTo>
                <a:lnTo>
                  <a:pt x="1125477" y="3669618"/>
                </a:lnTo>
                <a:lnTo>
                  <a:pt x="1480393" y="3939306"/>
                </a:lnTo>
                <a:lnTo>
                  <a:pt x="1116013" y="4222399"/>
                </a:lnTo>
                <a:lnTo>
                  <a:pt x="750844" y="3944037"/>
                </a:lnTo>
                <a:lnTo>
                  <a:pt x="1115224" y="3661732"/>
                </a:lnTo>
                <a:close/>
                <a:moveTo>
                  <a:pt x="1480393" y="2656315"/>
                </a:moveTo>
                <a:lnTo>
                  <a:pt x="1480393" y="3002494"/>
                </a:lnTo>
                <a:lnTo>
                  <a:pt x="1386537" y="3075042"/>
                </a:lnTo>
                <a:lnTo>
                  <a:pt x="1392847" y="3086870"/>
                </a:lnTo>
                <a:lnTo>
                  <a:pt x="1385748" y="3075830"/>
                </a:lnTo>
                <a:lnTo>
                  <a:pt x="1118379" y="3283222"/>
                </a:lnTo>
                <a:lnTo>
                  <a:pt x="1118379" y="2937043"/>
                </a:lnTo>
                <a:lnTo>
                  <a:pt x="1246148" y="2837685"/>
                </a:lnTo>
                <a:lnTo>
                  <a:pt x="1239839" y="2825856"/>
                </a:lnTo>
                <a:lnTo>
                  <a:pt x="1246937" y="2836896"/>
                </a:lnTo>
                <a:lnTo>
                  <a:pt x="1480393" y="2656315"/>
                </a:lnTo>
                <a:close/>
                <a:moveTo>
                  <a:pt x="732704" y="1716349"/>
                </a:moveTo>
                <a:lnTo>
                  <a:pt x="1097873" y="1993923"/>
                </a:lnTo>
                <a:lnTo>
                  <a:pt x="860473" y="2177658"/>
                </a:lnTo>
                <a:lnTo>
                  <a:pt x="867572" y="2189486"/>
                </a:lnTo>
                <a:lnTo>
                  <a:pt x="1106548" y="2003386"/>
                </a:lnTo>
                <a:lnTo>
                  <a:pt x="1106548" y="2350353"/>
                </a:lnTo>
                <a:lnTo>
                  <a:pt x="1007172" y="2427632"/>
                </a:lnTo>
                <a:lnTo>
                  <a:pt x="1014270" y="2440249"/>
                </a:lnTo>
                <a:lnTo>
                  <a:pt x="1110492" y="2365336"/>
                </a:lnTo>
                <a:lnTo>
                  <a:pt x="1475660" y="2642910"/>
                </a:lnTo>
                <a:lnTo>
                  <a:pt x="1239839" y="2825856"/>
                </a:lnTo>
                <a:lnTo>
                  <a:pt x="1112069" y="2925215"/>
                </a:lnTo>
                <a:lnTo>
                  <a:pt x="746900" y="2647641"/>
                </a:lnTo>
                <a:lnTo>
                  <a:pt x="1013481" y="2440249"/>
                </a:lnTo>
                <a:lnTo>
                  <a:pt x="1006383" y="2427632"/>
                </a:lnTo>
                <a:lnTo>
                  <a:pt x="744534" y="2631081"/>
                </a:lnTo>
                <a:lnTo>
                  <a:pt x="744534" y="2284114"/>
                </a:lnTo>
                <a:lnTo>
                  <a:pt x="866783" y="2189486"/>
                </a:lnTo>
                <a:lnTo>
                  <a:pt x="860473" y="2178447"/>
                </a:lnTo>
                <a:lnTo>
                  <a:pt x="738225" y="2273074"/>
                </a:lnTo>
                <a:lnTo>
                  <a:pt x="373056" y="1995500"/>
                </a:lnTo>
                <a:lnTo>
                  <a:pt x="732704" y="1716349"/>
                </a:lnTo>
                <a:close/>
                <a:moveTo>
                  <a:pt x="1480393" y="1355976"/>
                </a:moveTo>
                <a:lnTo>
                  <a:pt x="1480393" y="1702944"/>
                </a:lnTo>
                <a:lnTo>
                  <a:pt x="1391269" y="1771549"/>
                </a:lnTo>
                <a:lnTo>
                  <a:pt x="1399156" y="1781800"/>
                </a:lnTo>
                <a:lnTo>
                  <a:pt x="1483547" y="1716349"/>
                </a:lnTo>
                <a:lnTo>
                  <a:pt x="1848716" y="1993923"/>
                </a:lnTo>
                <a:lnTo>
                  <a:pt x="1658639" y="2141384"/>
                </a:lnTo>
                <a:lnTo>
                  <a:pt x="1489068" y="2273074"/>
                </a:lnTo>
                <a:lnTo>
                  <a:pt x="1123900" y="1995500"/>
                </a:lnTo>
                <a:lnTo>
                  <a:pt x="1398368" y="1782588"/>
                </a:lnTo>
                <a:lnTo>
                  <a:pt x="1390481" y="1771549"/>
                </a:lnTo>
                <a:lnTo>
                  <a:pt x="1118379" y="1982883"/>
                </a:lnTo>
                <a:lnTo>
                  <a:pt x="1118379" y="1636704"/>
                </a:lnTo>
                <a:lnTo>
                  <a:pt x="1230374" y="1549963"/>
                </a:lnTo>
                <a:lnTo>
                  <a:pt x="1480393" y="1355976"/>
                </a:lnTo>
                <a:close/>
                <a:moveTo>
                  <a:pt x="1110492" y="1064997"/>
                </a:moveTo>
                <a:lnTo>
                  <a:pt x="1475660" y="1342571"/>
                </a:lnTo>
                <a:lnTo>
                  <a:pt x="1223276" y="1538923"/>
                </a:lnTo>
                <a:lnTo>
                  <a:pt x="1230374" y="1549963"/>
                </a:lnTo>
                <a:lnTo>
                  <a:pt x="1222487" y="1539711"/>
                </a:lnTo>
                <a:lnTo>
                  <a:pt x="1112069" y="1625665"/>
                </a:lnTo>
                <a:lnTo>
                  <a:pt x="746900" y="1348091"/>
                </a:lnTo>
                <a:lnTo>
                  <a:pt x="1110492" y="1064997"/>
                </a:lnTo>
                <a:close/>
                <a:moveTo>
                  <a:pt x="1488280" y="413645"/>
                </a:moveTo>
                <a:lnTo>
                  <a:pt x="1498533" y="421530"/>
                </a:lnTo>
                <a:lnTo>
                  <a:pt x="1853448" y="691218"/>
                </a:lnTo>
                <a:lnTo>
                  <a:pt x="1489068" y="973524"/>
                </a:lnTo>
                <a:lnTo>
                  <a:pt x="1123900" y="695950"/>
                </a:lnTo>
                <a:lnTo>
                  <a:pt x="1488280" y="413645"/>
                </a:lnTo>
                <a:close/>
                <a:moveTo>
                  <a:pt x="1493012" y="117464"/>
                </a:moveTo>
                <a:lnTo>
                  <a:pt x="42118086" y="0"/>
                </a:lnTo>
                <a:lnTo>
                  <a:pt x="42198532" y="7004830"/>
                </a:lnTo>
                <a:lnTo>
                  <a:pt x="843615" y="6975464"/>
                </a:lnTo>
                <a:lnTo>
                  <a:pt x="810785" y="6950504"/>
                </a:lnTo>
                <a:lnTo>
                  <a:pt x="746900" y="6901934"/>
                </a:lnTo>
                <a:lnTo>
                  <a:pt x="746900" y="6547081"/>
                </a:lnTo>
                <a:lnTo>
                  <a:pt x="1019002" y="6335746"/>
                </a:lnTo>
                <a:lnTo>
                  <a:pt x="1012693" y="6323918"/>
                </a:lnTo>
                <a:lnTo>
                  <a:pt x="1019791" y="6334957"/>
                </a:lnTo>
                <a:lnTo>
                  <a:pt x="1110492" y="6264775"/>
                </a:lnTo>
                <a:lnTo>
                  <a:pt x="1489068" y="6553389"/>
                </a:lnTo>
                <a:lnTo>
                  <a:pt x="1870800" y="6257678"/>
                </a:lnTo>
                <a:lnTo>
                  <a:pt x="1870800" y="6139394"/>
                </a:lnTo>
                <a:lnTo>
                  <a:pt x="1857392" y="6144914"/>
                </a:lnTo>
                <a:lnTo>
                  <a:pt x="1857392" y="6251370"/>
                </a:lnTo>
                <a:lnTo>
                  <a:pt x="1495378" y="6531309"/>
                </a:lnTo>
                <a:lnTo>
                  <a:pt x="1495378" y="6185131"/>
                </a:lnTo>
                <a:lnTo>
                  <a:pt x="1857392" y="5904403"/>
                </a:lnTo>
                <a:lnTo>
                  <a:pt x="1857392" y="6144125"/>
                </a:lnTo>
                <a:lnTo>
                  <a:pt x="1870800" y="6138605"/>
                </a:lnTo>
                <a:lnTo>
                  <a:pt x="1870800" y="5887843"/>
                </a:lnTo>
                <a:lnTo>
                  <a:pt x="1739875" y="5788484"/>
                </a:lnTo>
                <a:lnTo>
                  <a:pt x="1497744" y="5604749"/>
                </a:lnTo>
                <a:lnTo>
                  <a:pt x="1497744" y="5424957"/>
                </a:lnTo>
                <a:lnTo>
                  <a:pt x="1484336" y="5427322"/>
                </a:lnTo>
                <a:lnTo>
                  <a:pt x="1484336" y="5598440"/>
                </a:lnTo>
                <a:lnTo>
                  <a:pt x="1122322" y="5879169"/>
                </a:lnTo>
                <a:lnTo>
                  <a:pt x="1122322" y="5532990"/>
                </a:lnTo>
                <a:lnTo>
                  <a:pt x="1292682" y="5400511"/>
                </a:lnTo>
                <a:lnTo>
                  <a:pt x="1285583" y="5390260"/>
                </a:lnTo>
                <a:lnTo>
                  <a:pt x="1116013" y="5521161"/>
                </a:lnTo>
                <a:lnTo>
                  <a:pt x="750844" y="5243588"/>
                </a:lnTo>
                <a:lnTo>
                  <a:pt x="1025312" y="5030676"/>
                </a:lnTo>
                <a:lnTo>
                  <a:pt x="1110492" y="4965225"/>
                </a:lnTo>
                <a:lnTo>
                  <a:pt x="1475660" y="5242799"/>
                </a:lnTo>
                <a:lnTo>
                  <a:pt x="1285583" y="5389472"/>
                </a:lnTo>
                <a:lnTo>
                  <a:pt x="1293470" y="5400511"/>
                </a:lnTo>
                <a:lnTo>
                  <a:pt x="1484336" y="5252262"/>
                </a:lnTo>
                <a:lnTo>
                  <a:pt x="1484336" y="5426534"/>
                </a:lnTo>
                <a:lnTo>
                  <a:pt x="1497744" y="5424168"/>
                </a:lnTo>
                <a:lnTo>
                  <a:pt x="1497744" y="5246742"/>
                </a:lnTo>
                <a:lnTo>
                  <a:pt x="1513518" y="5234125"/>
                </a:lnTo>
                <a:lnTo>
                  <a:pt x="1513518" y="5217565"/>
                </a:lnTo>
                <a:lnTo>
                  <a:pt x="1495378" y="5231759"/>
                </a:lnTo>
                <a:lnTo>
                  <a:pt x="1495378" y="4885580"/>
                </a:lnTo>
                <a:lnTo>
                  <a:pt x="1513518" y="4871386"/>
                </a:lnTo>
                <a:lnTo>
                  <a:pt x="1513518" y="4854826"/>
                </a:lnTo>
                <a:lnTo>
                  <a:pt x="1489068" y="4873752"/>
                </a:lnTo>
                <a:lnTo>
                  <a:pt x="1123900" y="4596178"/>
                </a:lnTo>
                <a:lnTo>
                  <a:pt x="1488280" y="4313873"/>
                </a:lnTo>
                <a:lnTo>
                  <a:pt x="1853448" y="4591447"/>
                </a:lnTo>
                <a:lnTo>
                  <a:pt x="1514307" y="4854826"/>
                </a:lnTo>
                <a:lnTo>
                  <a:pt x="1514307" y="4870598"/>
                </a:lnTo>
                <a:lnTo>
                  <a:pt x="1857392" y="4604852"/>
                </a:lnTo>
                <a:lnTo>
                  <a:pt x="1857392" y="4951031"/>
                </a:lnTo>
                <a:lnTo>
                  <a:pt x="1514307" y="5217565"/>
                </a:lnTo>
                <a:lnTo>
                  <a:pt x="1514307" y="5234125"/>
                </a:lnTo>
                <a:lnTo>
                  <a:pt x="1870800" y="4957339"/>
                </a:lnTo>
                <a:lnTo>
                  <a:pt x="1870800" y="4588292"/>
                </a:lnTo>
                <a:lnTo>
                  <a:pt x="1497744" y="4304410"/>
                </a:lnTo>
                <a:lnTo>
                  <a:pt x="1497744" y="3956654"/>
                </a:lnTo>
                <a:lnTo>
                  <a:pt x="1484336" y="3966905"/>
                </a:lnTo>
                <a:lnTo>
                  <a:pt x="1484336" y="4299679"/>
                </a:lnTo>
                <a:lnTo>
                  <a:pt x="1122322" y="4579618"/>
                </a:lnTo>
                <a:lnTo>
                  <a:pt x="1122322" y="4233439"/>
                </a:lnTo>
                <a:lnTo>
                  <a:pt x="1484336" y="3952712"/>
                </a:lnTo>
                <a:lnTo>
                  <a:pt x="1484336" y="3966117"/>
                </a:lnTo>
                <a:lnTo>
                  <a:pt x="1497744" y="3955866"/>
                </a:lnTo>
                <a:lnTo>
                  <a:pt x="1497744" y="3936152"/>
                </a:lnTo>
                <a:lnTo>
                  <a:pt x="1136519" y="3661732"/>
                </a:lnTo>
                <a:lnTo>
                  <a:pt x="1125477" y="3669618"/>
                </a:lnTo>
                <a:lnTo>
                  <a:pt x="1135730" y="3660943"/>
                </a:lnTo>
                <a:lnTo>
                  <a:pt x="1119956" y="3649115"/>
                </a:lnTo>
                <a:lnTo>
                  <a:pt x="1119956" y="3637286"/>
                </a:lnTo>
                <a:lnTo>
                  <a:pt x="1106548" y="3637286"/>
                </a:lnTo>
                <a:lnTo>
                  <a:pt x="1106548" y="3649903"/>
                </a:lnTo>
                <a:lnTo>
                  <a:pt x="744534" y="3929843"/>
                </a:lnTo>
                <a:lnTo>
                  <a:pt x="744534" y="3612841"/>
                </a:lnTo>
                <a:lnTo>
                  <a:pt x="744534" y="3584453"/>
                </a:lnTo>
                <a:lnTo>
                  <a:pt x="1106548" y="3303725"/>
                </a:lnTo>
                <a:lnTo>
                  <a:pt x="1106548" y="3617573"/>
                </a:lnTo>
                <a:lnTo>
                  <a:pt x="1106548" y="3636498"/>
                </a:lnTo>
                <a:lnTo>
                  <a:pt x="1119956" y="3636498"/>
                </a:lnTo>
                <a:lnTo>
                  <a:pt x="1119956" y="3298205"/>
                </a:lnTo>
                <a:lnTo>
                  <a:pt x="1392847" y="3086870"/>
                </a:lnTo>
                <a:lnTo>
                  <a:pt x="1483547" y="3016688"/>
                </a:lnTo>
                <a:lnTo>
                  <a:pt x="1862913" y="3304513"/>
                </a:lnTo>
                <a:lnTo>
                  <a:pt x="2243855" y="3008803"/>
                </a:lnTo>
                <a:lnTo>
                  <a:pt x="2243855" y="2891307"/>
                </a:lnTo>
                <a:lnTo>
                  <a:pt x="2231236" y="2896827"/>
                </a:lnTo>
                <a:lnTo>
                  <a:pt x="2231236" y="3002494"/>
                </a:lnTo>
                <a:lnTo>
                  <a:pt x="1869222" y="3283222"/>
                </a:lnTo>
                <a:lnTo>
                  <a:pt x="1869222" y="2937043"/>
                </a:lnTo>
                <a:lnTo>
                  <a:pt x="2231236" y="2656315"/>
                </a:lnTo>
                <a:lnTo>
                  <a:pt x="2231236" y="2896038"/>
                </a:lnTo>
                <a:lnTo>
                  <a:pt x="2243855" y="2890518"/>
                </a:lnTo>
                <a:lnTo>
                  <a:pt x="2243855" y="2639755"/>
                </a:lnTo>
                <a:lnTo>
                  <a:pt x="2113720" y="2540397"/>
                </a:lnTo>
                <a:lnTo>
                  <a:pt x="2100312" y="2546705"/>
                </a:lnTo>
                <a:lnTo>
                  <a:pt x="2226503" y="2642910"/>
                </a:lnTo>
                <a:lnTo>
                  <a:pt x="1862124" y="2925215"/>
                </a:lnTo>
                <a:lnTo>
                  <a:pt x="1496955" y="2647641"/>
                </a:lnTo>
                <a:lnTo>
                  <a:pt x="1861335" y="2365336"/>
                </a:lnTo>
                <a:lnTo>
                  <a:pt x="2099523" y="2545916"/>
                </a:lnTo>
                <a:lnTo>
                  <a:pt x="2112931" y="2539608"/>
                </a:lnTo>
                <a:lnTo>
                  <a:pt x="1870800" y="2355873"/>
                </a:lnTo>
                <a:lnTo>
                  <a:pt x="1870800" y="2176869"/>
                </a:lnTo>
                <a:lnTo>
                  <a:pt x="1857392" y="2178447"/>
                </a:lnTo>
                <a:lnTo>
                  <a:pt x="1857392" y="2350353"/>
                </a:lnTo>
                <a:lnTo>
                  <a:pt x="1496167" y="2631081"/>
                </a:lnTo>
                <a:lnTo>
                  <a:pt x="1496167" y="2284114"/>
                </a:lnTo>
                <a:lnTo>
                  <a:pt x="1666526" y="2152424"/>
                </a:lnTo>
                <a:lnTo>
                  <a:pt x="1658639" y="2141384"/>
                </a:lnTo>
                <a:lnTo>
                  <a:pt x="1666526" y="2151636"/>
                </a:lnTo>
                <a:lnTo>
                  <a:pt x="1857392" y="2003386"/>
                </a:lnTo>
                <a:lnTo>
                  <a:pt x="1857392" y="2177658"/>
                </a:lnTo>
                <a:lnTo>
                  <a:pt x="1870800" y="2176081"/>
                </a:lnTo>
                <a:lnTo>
                  <a:pt x="1870800" y="1998654"/>
                </a:lnTo>
                <a:lnTo>
                  <a:pt x="1886574" y="1986037"/>
                </a:lnTo>
                <a:lnTo>
                  <a:pt x="1886574" y="1969478"/>
                </a:lnTo>
                <a:lnTo>
                  <a:pt x="1869222" y="1982883"/>
                </a:lnTo>
                <a:lnTo>
                  <a:pt x="1869222" y="1636704"/>
                </a:lnTo>
                <a:lnTo>
                  <a:pt x="1886574" y="1623299"/>
                </a:lnTo>
                <a:lnTo>
                  <a:pt x="1886574" y="1606739"/>
                </a:lnTo>
                <a:lnTo>
                  <a:pt x="1862124" y="1625665"/>
                </a:lnTo>
                <a:lnTo>
                  <a:pt x="1496955" y="1348091"/>
                </a:lnTo>
                <a:lnTo>
                  <a:pt x="1861335" y="1064997"/>
                </a:lnTo>
                <a:lnTo>
                  <a:pt x="2226503" y="1342571"/>
                </a:lnTo>
                <a:lnTo>
                  <a:pt x="1887362" y="1605951"/>
                </a:lnTo>
                <a:lnTo>
                  <a:pt x="1887362" y="1622510"/>
                </a:lnTo>
                <a:lnTo>
                  <a:pt x="2231236" y="1355976"/>
                </a:lnTo>
                <a:lnTo>
                  <a:pt x="2231236" y="1702944"/>
                </a:lnTo>
                <a:lnTo>
                  <a:pt x="1887362" y="1968689"/>
                </a:lnTo>
                <a:lnTo>
                  <a:pt x="1887362" y="1985249"/>
                </a:lnTo>
                <a:lnTo>
                  <a:pt x="2243855" y="1709252"/>
                </a:lnTo>
                <a:lnTo>
                  <a:pt x="2243855" y="1339416"/>
                </a:lnTo>
                <a:lnTo>
                  <a:pt x="1870800" y="1056323"/>
                </a:lnTo>
                <a:lnTo>
                  <a:pt x="1870800" y="707778"/>
                </a:lnTo>
                <a:lnTo>
                  <a:pt x="1857392" y="718030"/>
                </a:lnTo>
                <a:lnTo>
                  <a:pt x="1857392" y="1050803"/>
                </a:lnTo>
                <a:lnTo>
                  <a:pt x="1496167" y="1331531"/>
                </a:lnTo>
                <a:lnTo>
                  <a:pt x="1496167" y="985352"/>
                </a:lnTo>
                <a:lnTo>
                  <a:pt x="1857392" y="704624"/>
                </a:lnTo>
                <a:lnTo>
                  <a:pt x="1857392" y="717241"/>
                </a:lnTo>
                <a:lnTo>
                  <a:pt x="1870800" y="706990"/>
                </a:lnTo>
                <a:lnTo>
                  <a:pt x="1870800" y="688064"/>
                </a:lnTo>
                <a:lnTo>
                  <a:pt x="1509574" y="412856"/>
                </a:lnTo>
                <a:lnTo>
                  <a:pt x="1498533" y="421530"/>
                </a:lnTo>
                <a:lnTo>
                  <a:pt x="1508786" y="412856"/>
                </a:lnTo>
                <a:lnTo>
                  <a:pt x="1493012" y="401028"/>
                </a:lnTo>
                <a:lnTo>
                  <a:pt x="1493012" y="119417"/>
                </a:lnTo>
                <a:lnTo>
                  <a:pt x="1493012" y="117464"/>
                </a:lnTo>
                <a:close/>
                <a:moveTo>
                  <a:pt x="1398859" y="117464"/>
                </a:moveTo>
                <a:lnTo>
                  <a:pt x="1480393" y="117464"/>
                </a:lnTo>
                <a:lnTo>
                  <a:pt x="1480393" y="201868"/>
                </a:lnTo>
                <a:lnTo>
                  <a:pt x="1480393" y="401028"/>
                </a:lnTo>
                <a:lnTo>
                  <a:pt x="1118379" y="681756"/>
                </a:lnTo>
                <a:lnTo>
                  <a:pt x="1118379" y="335577"/>
                </a:lnTo>
                <a:lnTo>
                  <a:pt x="1379242" y="132719"/>
                </a:lnTo>
                <a:lnTo>
                  <a:pt x="1398859" y="117464"/>
                </a:lnTo>
                <a:close/>
                <a:moveTo>
                  <a:pt x="840168" y="117464"/>
                </a:moveTo>
                <a:lnTo>
                  <a:pt x="1377550" y="117464"/>
                </a:lnTo>
                <a:lnTo>
                  <a:pt x="1301753" y="176360"/>
                </a:lnTo>
                <a:lnTo>
                  <a:pt x="1112069" y="323748"/>
                </a:lnTo>
                <a:lnTo>
                  <a:pt x="857417" y="130551"/>
                </a:lnTo>
                <a:lnTo>
                  <a:pt x="840168" y="117464"/>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2" name="Titre 1">
            <a:extLst>
              <a:ext uri="{FF2B5EF4-FFF2-40B4-BE49-F238E27FC236}">
                <a16:creationId xmlns:a16="http://schemas.microsoft.com/office/drawing/2014/main" id="{D5AF0AE2-7DAE-3EB0-5E60-D2EFCEC2EA43}"/>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3678237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28/10/2022</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dirty="0"/>
              <a:t>IRESNE/DTN/SMTA/LMN</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2F98917-083E-F98C-816F-48F1437B41B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56184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28/10/2022</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dirty="0"/>
              <a:t>IRESNE/DTN/SMTA/LMN</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seul</a:t>
            </a:r>
          </a:p>
        </p:txBody>
      </p:sp>
      <p:pic>
        <p:nvPicPr>
          <p:cNvPr id="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8C593314-5853-721D-C381-C5C6DA55FA4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66917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C14385-C06C-03C8-FC0B-6EDE0E294E52}"/>
              </a:ext>
            </a:extLst>
          </p:cNvPr>
          <p:cNvSpPr>
            <a:spLocks noGrp="1"/>
          </p:cNvSpPr>
          <p:nvPr>
            <p:ph type="dt" sz="half" idx="10"/>
          </p:nvPr>
        </p:nvSpPr>
        <p:spPr/>
        <p:txBody>
          <a:bodyPr/>
          <a:lstStyle/>
          <a:p>
            <a:r>
              <a:rPr lang="fr-FR"/>
              <a:t>28/10/2022</a:t>
            </a:r>
          </a:p>
        </p:txBody>
      </p:sp>
      <p:sp>
        <p:nvSpPr>
          <p:cNvPr id="3" name="Espace réservé du pied de page 2">
            <a:extLst>
              <a:ext uri="{FF2B5EF4-FFF2-40B4-BE49-F238E27FC236}">
                <a16:creationId xmlns:a16="http://schemas.microsoft.com/office/drawing/2014/main" id="{C5925030-DB19-61B7-32BA-FFFFADD4FAB2}"/>
              </a:ext>
            </a:extLst>
          </p:cNvPr>
          <p:cNvSpPr>
            <a:spLocks noGrp="1"/>
          </p:cNvSpPr>
          <p:nvPr>
            <p:ph type="ftr" sz="quarter" idx="11"/>
          </p:nvPr>
        </p:nvSpPr>
        <p:spPr/>
        <p:txBody>
          <a:bodyPr/>
          <a:lstStyle/>
          <a:p>
            <a:r>
              <a:rPr lang="fr-FR" dirty="0"/>
              <a:t>IRESNE/DTN/SMTA/LMN</a:t>
            </a:r>
          </a:p>
        </p:txBody>
      </p:sp>
      <p:sp>
        <p:nvSpPr>
          <p:cNvPr id="4" name="Espace réservé du numéro de diapositive 3">
            <a:extLst>
              <a:ext uri="{FF2B5EF4-FFF2-40B4-BE49-F238E27FC236}">
                <a16:creationId xmlns:a16="http://schemas.microsoft.com/office/drawing/2014/main" id="{6A84369A-A294-0F2F-E84F-D0990A22CF47}"/>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5" name="ZoneTexte 4">
            <a:extLst>
              <a:ext uri="{FF2B5EF4-FFF2-40B4-BE49-F238E27FC236}">
                <a16:creationId xmlns:a16="http://schemas.microsoft.com/office/drawing/2014/main" id="{F661E88D-94E7-20B9-0926-4E18EFBC1BA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Vide</a:t>
            </a:r>
          </a:p>
        </p:txBody>
      </p:sp>
      <p:pic>
        <p:nvPicPr>
          <p:cNvPr id="7"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Tree>
    <p:extLst>
      <p:ext uri="{BB962C8B-B14F-4D97-AF65-F5344CB8AC3E}">
        <p14:creationId xmlns:p14="http://schemas.microsoft.com/office/powerpoint/2010/main" val="1183560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venan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51A86F0-4870-165D-E01B-6415309E1300}"/>
              </a:ext>
            </a:extLst>
          </p:cNvPr>
          <p:cNvSpPr/>
          <p:nvPr userDrawn="1"/>
        </p:nvSpPr>
        <p:spPr>
          <a:xfrm>
            <a:off x="11460163" y="0"/>
            <a:ext cx="7318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Intervenants</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r>
              <a:rPr lang="fr-FR"/>
              <a:t>28/10/2022</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fr-FR" dirty="0"/>
              <a:t>IRESNE/DTN/SMTA/LMN</a:t>
            </a:r>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
        <p:nvSpPr>
          <p:cNvPr id="25" name="Espace réservé du texte 8">
            <a:extLst>
              <a:ext uri="{FF2B5EF4-FFF2-40B4-BE49-F238E27FC236}">
                <a16:creationId xmlns:a16="http://schemas.microsoft.com/office/drawing/2014/main" id="{EE9D7CE3-0338-EF86-9151-9AA39188D19A}"/>
              </a:ext>
            </a:extLst>
          </p:cNvPr>
          <p:cNvSpPr>
            <a:spLocks noGrp="1"/>
          </p:cNvSpPr>
          <p:nvPr>
            <p:ph type="body" sz="quarter" idx="13" hasCustomPrompt="1"/>
          </p:nvPr>
        </p:nvSpPr>
        <p:spPr>
          <a:xfrm>
            <a:off x="407368"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7" name="Espace réservé du texte 8">
            <a:extLst>
              <a:ext uri="{FF2B5EF4-FFF2-40B4-BE49-F238E27FC236}">
                <a16:creationId xmlns:a16="http://schemas.microsoft.com/office/drawing/2014/main" id="{7E242CEA-B629-6061-3336-B00B5B03631E}"/>
              </a:ext>
            </a:extLst>
          </p:cNvPr>
          <p:cNvSpPr>
            <a:spLocks noGrp="1"/>
          </p:cNvSpPr>
          <p:nvPr>
            <p:ph type="body" sz="quarter" idx="16" hasCustomPrompt="1"/>
          </p:nvPr>
        </p:nvSpPr>
        <p:spPr>
          <a:xfrm>
            <a:off x="3327251"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9" name="Espace réservé du texte 8">
            <a:extLst>
              <a:ext uri="{FF2B5EF4-FFF2-40B4-BE49-F238E27FC236}">
                <a16:creationId xmlns:a16="http://schemas.microsoft.com/office/drawing/2014/main" id="{13577D77-6A07-A133-9442-B0E04B740BCB}"/>
              </a:ext>
            </a:extLst>
          </p:cNvPr>
          <p:cNvSpPr>
            <a:spLocks noGrp="1"/>
          </p:cNvSpPr>
          <p:nvPr>
            <p:ph type="body" sz="quarter" idx="18" hasCustomPrompt="1"/>
          </p:nvPr>
        </p:nvSpPr>
        <p:spPr>
          <a:xfrm>
            <a:off x="9167017"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31" name="Espace réservé du texte 8">
            <a:extLst>
              <a:ext uri="{FF2B5EF4-FFF2-40B4-BE49-F238E27FC236}">
                <a16:creationId xmlns:a16="http://schemas.microsoft.com/office/drawing/2014/main" id="{7647BCFB-4928-920C-2E15-C8AE4C72EBA8}"/>
              </a:ext>
            </a:extLst>
          </p:cNvPr>
          <p:cNvSpPr>
            <a:spLocks noGrp="1"/>
          </p:cNvSpPr>
          <p:nvPr>
            <p:ph type="body" sz="quarter" idx="20" hasCustomPrompt="1"/>
          </p:nvPr>
        </p:nvSpPr>
        <p:spPr>
          <a:xfrm>
            <a:off x="6247134"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407368"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28" name="図プレースホルダー 9">
            <a:extLst>
              <a:ext uri="{FF2B5EF4-FFF2-40B4-BE49-F238E27FC236}">
                <a16:creationId xmlns:a16="http://schemas.microsoft.com/office/drawing/2014/main" id="{6BF72028-41E2-619A-D233-341EEFEC504D}"/>
              </a:ext>
            </a:extLst>
          </p:cNvPr>
          <p:cNvSpPr>
            <a:spLocks noGrp="1"/>
          </p:cNvSpPr>
          <p:nvPr>
            <p:ph type="pic" sz="quarter" idx="17" hasCustomPrompt="1"/>
          </p:nvPr>
        </p:nvSpPr>
        <p:spPr>
          <a:xfrm>
            <a:off x="3327251"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0" name="図プレースホルダー 9">
            <a:extLst>
              <a:ext uri="{FF2B5EF4-FFF2-40B4-BE49-F238E27FC236}">
                <a16:creationId xmlns:a16="http://schemas.microsoft.com/office/drawing/2014/main" id="{74AA3498-C08C-43F4-B6BB-AE8E3CC9E9CC}"/>
              </a:ext>
            </a:extLst>
          </p:cNvPr>
          <p:cNvSpPr>
            <a:spLocks noGrp="1"/>
          </p:cNvSpPr>
          <p:nvPr>
            <p:ph type="pic" sz="quarter" idx="19" hasCustomPrompt="1"/>
          </p:nvPr>
        </p:nvSpPr>
        <p:spPr>
          <a:xfrm>
            <a:off x="9167017"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2" name="図プレースホルダー 9">
            <a:extLst>
              <a:ext uri="{FF2B5EF4-FFF2-40B4-BE49-F238E27FC236}">
                <a16:creationId xmlns:a16="http://schemas.microsoft.com/office/drawing/2014/main" id="{1DC76755-C8C6-A984-C78A-E29A74AAF2E9}"/>
              </a:ext>
            </a:extLst>
          </p:cNvPr>
          <p:cNvSpPr>
            <a:spLocks noGrp="1"/>
          </p:cNvSpPr>
          <p:nvPr>
            <p:ph type="pic" sz="quarter" idx="21" hasCustomPrompt="1"/>
          </p:nvPr>
        </p:nvSpPr>
        <p:spPr>
          <a:xfrm>
            <a:off x="6247134"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pic>
        <p:nvPicPr>
          <p:cNvPr id="1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B16D91DA-45B8-FD04-3A3A-E545BB21D2E8}"/>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2061592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venant / CV">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3AF1D4-4843-AF3F-A326-45F38F216CA0}"/>
              </a:ext>
            </a:extLst>
          </p:cNvPr>
          <p:cNvSpPr/>
          <p:nvPr userDrawn="1"/>
        </p:nvSpPr>
        <p:spPr>
          <a:xfrm>
            <a:off x="7199086" y="0"/>
            <a:ext cx="49929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 / CV</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r>
              <a:rPr lang="fr-FR"/>
              <a:t>28/10/2022</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fr-FR" dirty="0"/>
              <a:t>IRESNE/DTN/SMTA/LMN</a:t>
            </a:r>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sp>
        <p:nvSpPr>
          <p:cNvPr id="14" name="Espace réservé du texte 2">
            <a:extLst>
              <a:ext uri="{FF2B5EF4-FFF2-40B4-BE49-F238E27FC236}">
                <a16:creationId xmlns:a16="http://schemas.microsoft.com/office/drawing/2014/main" id="{3AE77C0A-ACF9-C7EB-2F0B-D7114392665D}"/>
              </a:ext>
            </a:extLst>
          </p:cNvPr>
          <p:cNvSpPr>
            <a:spLocks noGrp="1"/>
          </p:cNvSpPr>
          <p:nvPr>
            <p:ph type="body" idx="1" hasCustomPrompt="1"/>
          </p:nvPr>
        </p:nvSpPr>
        <p:spPr>
          <a:xfrm>
            <a:off x="3467100" y="1541463"/>
            <a:ext cx="7993063" cy="823912"/>
          </a:xfrm>
        </p:spPr>
        <p:txBody>
          <a:bodyPr anchor="b">
            <a:normAutofit/>
          </a:bodyPr>
          <a:lstStyle>
            <a:lvl1pPr marL="0" indent="0">
              <a:spcBef>
                <a:spcPts val="0"/>
              </a:spcBef>
              <a:buNone/>
              <a:defRPr sz="2000" b="1">
                <a:solidFill>
                  <a:schemeClr val="tx2"/>
                </a:solidFill>
                <a:latin typeface="+mj-lt"/>
              </a:defRPr>
            </a:lvl1pPr>
            <a:lvl2pPr marL="0" indent="0">
              <a:spcBef>
                <a:spcPts val="0"/>
              </a:spcBef>
              <a:buNone/>
              <a:defRPr sz="1600" b="0" i="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Prénom NOM</a:t>
            </a:r>
          </a:p>
          <a:p>
            <a:pPr lvl="1"/>
            <a:r>
              <a:rPr lang="fr-FR" dirty="0"/>
              <a:t>Fonction/titre</a:t>
            </a:r>
          </a:p>
        </p:txBody>
      </p:sp>
      <p:sp>
        <p:nvSpPr>
          <p:cNvPr id="15" name="Espace réservé du texte 20">
            <a:extLst>
              <a:ext uri="{FF2B5EF4-FFF2-40B4-BE49-F238E27FC236}">
                <a16:creationId xmlns:a16="http://schemas.microsoft.com/office/drawing/2014/main" id="{BC7575DE-FB39-1529-3362-6DDB6F59CA2B}"/>
              </a:ext>
            </a:extLst>
          </p:cNvPr>
          <p:cNvSpPr>
            <a:spLocks noGrp="1"/>
          </p:cNvSpPr>
          <p:nvPr>
            <p:ph type="body" sz="quarter" idx="14"/>
          </p:nvPr>
        </p:nvSpPr>
        <p:spPr>
          <a:xfrm>
            <a:off x="3467100" y="2413000"/>
            <a:ext cx="7993063" cy="35004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572468" y="1457845"/>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09A53DC-AB4B-EC82-92B3-B8B715CDC6A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896802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dirty="0"/>
              <a:t>IRESNE/DTN/SMTA/LMN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24" name="Image 2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Tree>
    <p:extLst>
      <p:ext uri="{BB962C8B-B14F-4D97-AF65-F5344CB8AC3E}">
        <p14:creationId xmlns:p14="http://schemas.microsoft.com/office/powerpoint/2010/main" val="100293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ion Bleu foncé">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dirty="0"/>
              <a:t>IRESNE/DTN/SMTA/LMN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Bleu foncé</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CD1C80FF-3EC2-C65E-39A3-3D5B556D3A76}"/>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DD99EE02-4A21-0C84-48D4-82F813D3CEA1}"/>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4239802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tation clai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dirty="0"/>
              <a:t>IRESNE/DTN/SMTA/LMN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Citation claire</a:t>
            </a: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tx2"/>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930F834B-23C4-8EC1-2C21-5E1E110A7BF9}"/>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A31F7F2B-1941-1250-D680-FD079465EC46}"/>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tx1"/>
                </a:solidFill>
              </a:defRPr>
            </a:lvl1pPr>
          </a:lstStyle>
          <a:p>
            <a:r>
              <a:rPr lang="fr-FR" dirty="0"/>
              <a:t>Ici votre citation qui peut être sur plusieurs lignes ’’ </a:t>
            </a:r>
          </a:p>
        </p:txBody>
      </p:sp>
    </p:spTree>
    <p:extLst>
      <p:ext uri="{BB962C8B-B14F-4D97-AF65-F5344CB8AC3E}">
        <p14:creationId xmlns:p14="http://schemas.microsoft.com/office/powerpoint/2010/main" val="4211361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dirty="0"/>
              <a:t>IRESNE/DTN/SMTA/LMN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Gris</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5E9AB1AA-33F6-3FFD-8F1A-9BB4B728DF31}"/>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1EB622B9-FCAB-DF76-D3A8-8B7A3392A585}"/>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259269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re CEA lite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4" name="ZoneTexte 3">
            <a:extLst>
              <a:ext uri="{FF2B5EF4-FFF2-40B4-BE49-F238E27FC236}">
                <a16:creationId xmlns:a16="http://schemas.microsoft.com/office/drawing/2014/main" id="{772B667D-CC06-7D82-8E0F-CFDA021D6AD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liten</a:t>
            </a:r>
            <a:endParaRPr lang="fr-FR" sz="1200" dirty="0">
              <a:solidFill>
                <a:schemeClr val="bg1">
                  <a:lumMod val="50000"/>
                </a:schemeClr>
              </a:solidFill>
            </a:endParaRPr>
          </a:p>
        </p:txBody>
      </p:sp>
      <p:sp>
        <p:nvSpPr>
          <p:cNvPr id="6" name="Rectangle 5">
            <a:extLst>
              <a:ext uri="{FF2B5EF4-FFF2-40B4-BE49-F238E27FC236}">
                <a16:creationId xmlns:a16="http://schemas.microsoft.com/office/drawing/2014/main" id="{31F5FF40-204E-79EE-35CB-85711491D064}"/>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7" name="Imag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31838" y="637255"/>
            <a:ext cx="4935050" cy="1803600"/>
          </a:xfrm>
          <a:prstGeom prst="rect">
            <a:avLst/>
          </a:prstGeom>
        </p:spPr>
      </p:pic>
    </p:spTree>
    <p:extLst>
      <p:ext uri="{BB962C8B-B14F-4D97-AF65-F5344CB8AC3E}">
        <p14:creationId xmlns:p14="http://schemas.microsoft.com/office/powerpoint/2010/main" val="2291770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suel citation">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75131BF9-1179-4373-984B-3BA3810DA921}"/>
              </a:ext>
            </a:extLst>
          </p:cNvPr>
          <p:cNvGrpSpPr/>
          <p:nvPr userDrawn="1"/>
        </p:nvGrpSpPr>
        <p:grpSpPr>
          <a:xfrm>
            <a:off x="206373" y="6296024"/>
            <a:ext cx="468000" cy="468000"/>
            <a:chOff x="206373" y="6296024"/>
            <a:chExt cx="468000" cy="468000"/>
          </a:xfrm>
        </p:grpSpPr>
        <p:sp>
          <p:nvSpPr>
            <p:cNvPr id="20" name="Rectangle 19">
              <a:extLst>
                <a:ext uri="{FF2B5EF4-FFF2-40B4-BE49-F238E27FC236}">
                  <a16:creationId xmlns:a16="http://schemas.microsoft.com/office/drawing/2014/main" id="{26D7E0A0-6204-A96D-17C4-F1F3019C9994}"/>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1" name="Logo CEA">
              <a:extLst>
                <a:ext uri="{FF2B5EF4-FFF2-40B4-BE49-F238E27FC236}">
                  <a16:creationId xmlns:a16="http://schemas.microsoft.com/office/drawing/2014/main" id="{925ECDAD-C79A-E959-8415-90319293C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9" name="Espace réservé pour une image  8">
            <a:extLst>
              <a:ext uri="{FF2B5EF4-FFF2-40B4-BE49-F238E27FC236}">
                <a16:creationId xmlns:a16="http://schemas.microsoft.com/office/drawing/2014/main" id="{4C4230D1-9E7A-4F15-722D-49C58B4ED767}"/>
              </a:ext>
            </a:extLst>
          </p:cNvPr>
          <p:cNvSpPr>
            <a:spLocks noGrp="1"/>
          </p:cNvSpPr>
          <p:nvPr>
            <p:ph type="pic" sz="quarter" idx="13" hasCustomPrompt="1"/>
          </p:nvPr>
        </p:nvSpPr>
        <p:spPr>
          <a:xfrm>
            <a:off x="1" y="0"/>
            <a:ext cx="12192000" cy="6858000"/>
          </a:xfrm>
          <a:custGeom>
            <a:avLst/>
            <a:gdLst>
              <a:gd name="connsiteX0" fmla="*/ 257896 w 12192000"/>
              <a:gd name="connsiteY0" fmla="*/ 6343650 h 6858000"/>
              <a:gd name="connsiteX1" fmla="*/ 257896 w 12192000"/>
              <a:gd name="connsiteY1" fmla="*/ 6707250 h 6858000"/>
              <a:gd name="connsiteX2" fmla="*/ 621496 w 12192000"/>
              <a:gd name="connsiteY2" fmla="*/ 6707250 h 6858000"/>
              <a:gd name="connsiteX3" fmla="*/ 621496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6" y="6343650"/>
                </a:moveTo>
                <a:lnTo>
                  <a:pt x="257896" y="6707250"/>
                </a:lnTo>
                <a:lnTo>
                  <a:pt x="621496" y="6707250"/>
                </a:lnTo>
                <a:lnTo>
                  <a:pt x="621496"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683658" y="4702629"/>
            <a:ext cx="8323941"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IRESNE/DTN/SMTA/LMN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citation</a:t>
            </a:r>
          </a:p>
          <a:p>
            <a:endParaRPr lang="fr-FR" sz="1200" dirty="0">
              <a:solidFill>
                <a:schemeClr val="bg1">
                  <a:lumMod val="50000"/>
                </a:schemeClr>
              </a:solidFill>
            </a:endParaRP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683658" y="1714500"/>
            <a:ext cx="8323941" cy="2857500"/>
          </a:xfrm>
        </p:spPr>
        <p:txBody>
          <a:bodyPr tIns="468000" anchor="b">
            <a:normAutofit/>
          </a:bodyPr>
          <a:lstStyle>
            <a:lvl1pPr marL="571500" indent="-571500">
              <a:buSzPct val="200000"/>
              <a:buFont typeface="Arial Black" panose="020B0A04020102020204" pitchFamily="34" charset="0"/>
              <a:buChar cha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r>
              <a:rPr lang="fr-FR" sz="1200" dirty="0">
                <a:solidFill>
                  <a:schemeClr val="bg1">
                    <a:lumMod val="50000"/>
                  </a:schemeClr>
                </a:solidFill>
              </a:rPr>
              <a:t>Astuce :Après avoir insérez votre image, placez celle-ci en arrière plan : Clic droit + « Arrière plan »</a:t>
            </a:r>
          </a:p>
          <a:p>
            <a:r>
              <a:rPr lang="fr-FR" sz="1200" dirty="0">
                <a:solidFill>
                  <a:schemeClr val="bg1">
                    <a:lumMod val="50000"/>
                  </a:schemeClr>
                </a:solidFill>
              </a:rPr>
              <a:t>Astuce :Après avoir insérez votre image, adaptez si besoin la couleur du texte en fonction de celle-ci</a:t>
            </a:r>
          </a:p>
        </p:txBody>
      </p:sp>
    </p:spTree>
    <p:extLst>
      <p:ext uri="{BB962C8B-B14F-4D97-AF65-F5344CB8AC3E}">
        <p14:creationId xmlns:p14="http://schemas.microsoft.com/office/powerpoint/2010/main" val="2787590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suel pleine pag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4F437C1-0C37-DF8E-EF64-2BA107BEFB2F}"/>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19AF48E4-0EE8-3CC7-27AA-1591F5F46EA9}"/>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3" name="Logo CEA">
              <a:extLst>
                <a:ext uri="{FF2B5EF4-FFF2-40B4-BE49-F238E27FC236}">
                  <a16:creationId xmlns:a16="http://schemas.microsoft.com/office/drawing/2014/main" id="{DFA7C964-126E-3D36-7408-04B6C0889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7" name="Espace réservé pour une image  6">
            <a:extLst>
              <a:ext uri="{FF2B5EF4-FFF2-40B4-BE49-F238E27FC236}">
                <a16:creationId xmlns:a16="http://schemas.microsoft.com/office/drawing/2014/main" id="{C5DB15CE-1737-19C7-773E-184AB58648CC}"/>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IRESNE/DTN/SMTA/LMN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Tree>
    <p:extLst>
      <p:ext uri="{BB962C8B-B14F-4D97-AF65-F5344CB8AC3E}">
        <p14:creationId xmlns:p14="http://schemas.microsoft.com/office/powerpoint/2010/main" val="3346427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uel pleine page + texte">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2FB537C-FD4D-0AEC-C133-0DAF4636E2B9}"/>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D16ABDD6-A390-2C6E-2047-D4A9A9710027}"/>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7" name="Logo CEA">
              <a:extLst>
                <a:ext uri="{FF2B5EF4-FFF2-40B4-BE49-F238E27FC236}">
                  <a16:creationId xmlns:a16="http://schemas.microsoft.com/office/drawing/2014/main" id="{B331915A-1A76-4EF6-2A1C-75D200A8FE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8" name="Espace réservé pour une image  7">
            <a:extLst>
              <a:ext uri="{FF2B5EF4-FFF2-40B4-BE49-F238E27FC236}">
                <a16:creationId xmlns:a16="http://schemas.microsoft.com/office/drawing/2014/main" id="{BB2888C6-4081-3327-01C0-D9EA23523CDB}"/>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260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IRESNE/DTN/SMTA/LMN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 + texte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
        <p:nvSpPr>
          <p:cNvPr id="13" name="Espace réservé du texte 12">
            <a:extLst>
              <a:ext uri="{FF2B5EF4-FFF2-40B4-BE49-F238E27FC236}">
                <a16:creationId xmlns:a16="http://schemas.microsoft.com/office/drawing/2014/main" id="{4DB704B1-C9AF-2DEE-2915-BA6F9894D57C}"/>
              </a:ext>
            </a:extLst>
          </p:cNvPr>
          <p:cNvSpPr>
            <a:spLocks noGrp="1"/>
          </p:cNvSpPr>
          <p:nvPr>
            <p:ph type="body" sz="quarter" idx="15" hasCustomPrompt="1"/>
          </p:nvPr>
        </p:nvSpPr>
        <p:spPr>
          <a:xfrm>
            <a:off x="618477" y="1640114"/>
            <a:ext cx="11573522" cy="3439886"/>
          </a:xfrm>
          <a:custGeom>
            <a:avLst/>
            <a:gdLst>
              <a:gd name="connsiteX0" fmla="*/ 388580 w 11573522"/>
              <a:gd name="connsiteY0" fmla="*/ 2811978 h 3439886"/>
              <a:gd name="connsiteX1" fmla="*/ 266084 w 11573522"/>
              <a:gd name="connsiteY1" fmla="*/ 2905253 h 3439886"/>
              <a:gd name="connsiteX2" fmla="*/ 200780 w 11573522"/>
              <a:gd name="connsiteY2" fmla="*/ 2954731 h 3439886"/>
              <a:gd name="connsiteX3" fmla="*/ 388175 w 11573522"/>
              <a:gd name="connsiteY3" fmla="*/ 3100322 h 3439886"/>
              <a:gd name="connsiteX4" fmla="*/ 575977 w 11573522"/>
              <a:gd name="connsiteY4" fmla="*/ 2957569 h 3439886"/>
              <a:gd name="connsiteX5" fmla="*/ 388580 w 11573522"/>
              <a:gd name="connsiteY5" fmla="*/ 2811978 h 3439886"/>
              <a:gd name="connsiteX6" fmla="*/ 386147 w 11573522"/>
              <a:gd name="connsiteY6" fmla="*/ 0 h 3439886"/>
              <a:gd name="connsiteX7" fmla="*/ 392637 w 11573522"/>
              <a:gd name="connsiteY7" fmla="*/ 0 h 3439886"/>
              <a:gd name="connsiteX8" fmla="*/ 392637 w 11573522"/>
              <a:gd name="connsiteY8" fmla="*/ 28893 h 3439886"/>
              <a:gd name="connsiteX9" fmla="*/ 392637 w 11573522"/>
              <a:gd name="connsiteY9" fmla="*/ 131318 h 3439886"/>
              <a:gd name="connsiteX10" fmla="*/ 578816 w 11573522"/>
              <a:gd name="connsiteY10" fmla="*/ 275693 h 3439886"/>
              <a:gd name="connsiteX11" fmla="*/ 578816 w 11573522"/>
              <a:gd name="connsiteY11" fmla="*/ 97658 h 3439886"/>
              <a:gd name="connsiteX12" fmla="*/ 462924 w 11573522"/>
              <a:gd name="connsiteY12" fmla="*/ 7536 h 3439886"/>
              <a:gd name="connsiteX13" fmla="*/ 453234 w 11573522"/>
              <a:gd name="connsiteY13" fmla="*/ 0 h 3439886"/>
              <a:gd name="connsiteX14" fmla="*/ 464209 w 11573522"/>
              <a:gd name="connsiteY14" fmla="*/ 0 h 3439886"/>
              <a:gd name="connsiteX15" fmla="*/ 484510 w 11573522"/>
              <a:gd name="connsiteY15" fmla="*/ 15775 h 3439886"/>
              <a:gd name="connsiteX16" fmla="*/ 582061 w 11573522"/>
              <a:gd name="connsiteY16" fmla="*/ 91574 h 3439886"/>
              <a:gd name="connsiteX17" fmla="*/ 695192 w 11573522"/>
              <a:gd name="connsiteY17" fmla="*/ 5744 h 3439886"/>
              <a:gd name="connsiteX18" fmla="*/ 702764 w 11573522"/>
              <a:gd name="connsiteY18" fmla="*/ 0 h 3439886"/>
              <a:gd name="connsiteX19" fmla="*/ 2758098 w 11573522"/>
              <a:gd name="connsiteY19" fmla="*/ 0 h 3439886"/>
              <a:gd name="connsiteX20" fmla="*/ 2764588 w 11573522"/>
              <a:gd name="connsiteY20" fmla="*/ 0 h 3439886"/>
              <a:gd name="connsiteX21" fmla="*/ 2825185 w 11573522"/>
              <a:gd name="connsiteY21" fmla="*/ 0 h 3439886"/>
              <a:gd name="connsiteX22" fmla="*/ 2836160 w 11573522"/>
              <a:gd name="connsiteY22" fmla="*/ 0 h 3439886"/>
              <a:gd name="connsiteX23" fmla="*/ 3074715 w 11573522"/>
              <a:gd name="connsiteY23" fmla="*/ 0 h 3439886"/>
              <a:gd name="connsiteX24" fmla="*/ 9201571 w 11573522"/>
              <a:gd name="connsiteY24" fmla="*/ 0 h 3439886"/>
              <a:gd name="connsiteX25" fmla="*/ 11573522 w 11573522"/>
              <a:gd name="connsiteY25" fmla="*/ 0 h 3439886"/>
              <a:gd name="connsiteX26" fmla="*/ 11573522 w 11573522"/>
              <a:gd name="connsiteY26" fmla="*/ 3439886 h 3439886"/>
              <a:gd name="connsiteX27" fmla="*/ 962936 w 11573522"/>
              <a:gd name="connsiteY27" fmla="*/ 3439886 h 3439886"/>
              <a:gd name="connsiteX28" fmla="*/ 962936 w 11573522"/>
              <a:gd name="connsiteY28" fmla="*/ 3439632 h 3439886"/>
              <a:gd name="connsiteX29" fmla="*/ 962936 w 11573522"/>
              <a:gd name="connsiteY29" fmla="*/ 3438953 h 3439886"/>
              <a:gd name="connsiteX30" fmla="*/ 776757 w 11573522"/>
              <a:gd name="connsiteY30" fmla="*/ 3294579 h 3439886"/>
              <a:gd name="connsiteX31" fmla="*/ 776757 w 11573522"/>
              <a:gd name="connsiteY31" fmla="*/ 3429148 h 3439886"/>
              <a:gd name="connsiteX32" fmla="*/ 776757 w 11573522"/>
              <a:gd name="connsiteY32" fmla="*/ 3439886 h 3439886"/>
              <a:gd name="connsiteX33" fmla="*/ 769862 w 11573522"/>
              <a:gd name="connsiteY33" fmla="*/ 3439886 h 3439886"/>
              <a:gd name="connsiteX34" fmla="*/ 769862 w 11573522"/>
              <a:gd name="connsiteY34" fmla="*/ 3414403 h 3439886"/>
              <a:gd name="connsiteX35" fmla="*/ 769862 w 11573522"/>
              <a:gd name="connsiteY35" fmla="*/ 3292145 h 3439886"/>
              <a:gd name="connsiteX36" fmla="*/ 629924 w 11573522"/>
              <a:gd name="connsiteY36" fmla="*/ 3183458 h 3439886"/>
              <a:gd name="connsiteX37" fmla="*/ 633168 w 11573522"/>
              <a:gd name="connsiteY37" fmla="*/ 3177375 h 3439886"/>
              <a:gd name="connsiteX38" fmla="*/ 771079 w 11573522"/>
              <a:gd name="connsiteY38" fmla="*/ 3284034 h 3439886"/>
              <a:gd name="connsiteX39" fmla="*/ 771079 w 11573522"/>
              <a:gd name="connsiteY39" fmla="*/ 3105999 h 3439886"/>
              <a:gd name="connsiteX40" fmla="*/ 704963 w 11573522"/>
              <a:gd name="connsiteY40" fmla="*/ 3054900 h 3439886"/>
              <a:gd name="connsiteX41" fmla="*/ 708614 w 11573522"/>
              <a:gd name="connsiteY41" fmla="*/ 3049222 h 3439886"/>
              <a:gd name="connsiteX42" fmla="*/ 774323 w 11573522"/>
              <a:gd name="connsiteY42" fmla="*/ 3100322 h 3439886"/>
              <a:gd name="connsiteX43" fmla="*/ 962125 w 11573522"/>
              <a:gd name="connsiteY43" fmla="*/ 2957569 h 3439886"/>
              <a:gd name="connsiteX44" fmla="*/ 824621 w 11573522"/>
              <a:gd name="connsiteY44" fmla="*/ 2850911 h 3439886"/>
              <a:gd name="connsiteX45" fmla="*/ 828271 w 11573522"/>
              <a:gd name="connsiteY45" fmla="*/ 2844422 h 3439886"/>
              <a:gd name="connsiteX46" fmla="*/ 962936 w 11573522"/>
              <a:gd name="connsiteY46" fmla="*/ 2948647 h 3439886"/>
              <a:gd name="connsiteX47" fmla="*/ 962936 w 11573522"/>
              <a:gd name="connsiteY47" fmla="*/ 2770612 h 3439886"/>
              <a:gd name="connsiteX48" fmla="*/ 900065 w 11573522"/>
              <a:gd name="connsiteY48" fmla="*/ 2721947 h 3439886"/>
              <a:gd name="connsiteX49" fmla="*/ 903716 w 11573522"/>
              <a:gd name="connsiteY49" fmla="*/ 2715864 h 3439886"/>
              <a:gd name="connsiteX50" fmla="*/ 966181 w 11573522"/>
              <a:gd name="connsiteY50" fmla="*/ 2764529 h 3439886"/>
              <a:gd name="connsiteX51" fmla="*/ 1153982 w 11573522"/>
              <a:gd name="connsiteY51" fmla="*/ 2621777 h 3439886"/>
              <a:gd name="connsiteX52" fmla="*/ 969021 w 11573522"/>
              <a:gd name="connsiteY52" fmla="*/ 2478619 h 3439886"/>
              <a:gd name="connsiteX53" fmla="*/ 781219 w 11573522"/>
              <a:gd name="connsiteY53" fmla="*/ 2621371 h 3439886"/>
              <a:gd name="connsiteX54" fmla="*/ 903310 w 11573522"/>
              <a:gd name="connsiteY54" fmla="*/ 2715864 h 3439886"/>
              <a:gd name="connsiteX55" fmla="*/ 900065 w 11573522"/>
              <a:gd name="connsiteY55" fmla="*/ 2721542 h 3439886"/>
              <a:gd name="connsiteX56" fmla="*/ 776757 w 11573522"/>
              <a:gd name="connsiteY56" fmla="*/ 2626238 h 3439886"/>
              <a:gd name="connsiteX57" fmla="*/ 776757 w 11573522"/>
              <a:gd name="connsiteY57" fmla="*/ 2804273 h 3439886"/>
              <a:gd name="connsiteX58" fmla="*/ 828271 w 11573522"/>
              <a:gd name="connsiteY58" fmla="*/ 2844017 h 3439886"/>
              <a:gd name="connsiteX59" fmla="*/ 824215 w 11573522"/>
              <a:gd name="connsiteY59" fmla="*/ 2850506 h 3439886"/>
              <a:gd name="connsiteX60" fmla="*/ 774729 w 11573522"/>
              <a:gd name="connsiteY60" fmla="*/ 2811978 h 3439886"/>
              <a:gd name="connsiteX61" fmla="*/ 586928 w 11573522"/>
              <a:gd name="connsiteY61" fmla="*/ 2954731 h 3439886"/>
              <a:gd name="connsiteX62" fmla="*/ 708208 w 11573522"/>
              <a:gd name="connsiteY62" fmla="*/ 3048817 h 3439886"/>
              <a:gd name="connsiteX63" fmla="*/ 704963 w 11573522"/>
              <a:gd name="connsiteY63" fmla="*/ 3054900 h 3439886"/>
              <a:gd name="connsiteX64" fmla="*/ 584900 w 11573522"/>
              <a:gd name="connsiteY64" fmla="*/ 2961625 h 3439886"/>
              <a:gd name="connsiteX65" fmla="*/ 584900 w 11573522"/>
              <a:gd name="connsiteY65" fmla="*/ 3140065 h 3439886"/>
              <a:gd name="connsiteX66" fmla="*/ 633168 w 11573522"/>
              <a:gd name="connsiteY66" fmla="*/ 3177375 h 3439886"/>
              <a:gd name="connsiteX67" fmla="*/ 629518 w 11573522"/>
              <a:gd name="connsiteY67" fmla="*/ 3183052 h 3439886"/>
              <a:gd name="connsiteX68" fmla="*/ 582872 w 11573522"/>
              <a:gd name="connsiteY68" fmla="*/ 3146960 h 3439886"/>
              <a:gd name="connsiteX69" fmla="*/ 388175 w 11573522"/>
              <a:gd name="connsiteY69" fmla="*/ 3295390 h 3439886"/>
              <a:gd name="connsiteX70" fmla="*/ 191856 w 11573522"/>
              <a:gd name="connsiteY70" fmla="*/ 3143310 h 3439886"/>
              <a:gd name="connsiteX71" fmla="*/ 191856 w 11573522"/>
              <a:gd name="connsiteY71" fmla="*/ 3082477 h 3439886"/>
              <a:gd name="connsiteX72" fmla="*/ 198752 w 11573522"/>
              <a:gd name="connsiteY72" fmla="*/ 3085316 h 3439886"/>
              <a:gd name="connsiteX73" fmla="*/ 198752 w 11573522"/>
              <a:gd name="connsiteY73" fmla="*/ 3140065 h 3439886"/>
              <a:gd name="connsiteX74" fmla="*/ 384930 w 11573522"/>
              <a:gd name="connsiteY74" fmla="*/ 3284034 h 3439886"/>
              <a:gd name="connsiteX75" fmla="*/ 384930 w 11573522"/>
              <a:gd name="connsiteY75" fmla="*/ 3105999 h 3439886"/>
              <a:gd name="connsiteX76" fmla="*/ 198752 w 11573522"/>
              <a:gd name="connsiteY76" fmla="*/ 2961625 h 3439886"/>
              <a:gd name="connsiteX77" fmla="*/ 198752 w 11573522"/>
              <a:gd name="connsiteY77" fmla="*/ 3084911 h 3439886"/>
              <a:gd name="connsiteX78" fmla="*/ 191856 w 11573522"/>
              <a:gd name="connsiteY78" fmla="*/ 3082072 h 3439886"/>
              <a:gd name="connsiteX79" fmla="*/ 191856 w 11573522"/>
              <a:gd name="connsiteY79" fmla="*/ 2953108 h 3439886"/>
              <a:gd name="connsiteX80" fmla="*/ 259189 w 11573522"/>
              <a:gd name="connsiteY80" fmla="*/ 2902009 h 3439886"/>
              <a:gd name="connsiteX81" fmla="*/ 383713 w 11573522"/>
              <a:gd name="connsiteY81" fmla="*/ 2807517 h 3439886"/>
              <a:gd name="connsiteX82" fmla="*/ 383713 w 11573522"/>
              <a:gd name="connsiteY82" fmla="*/ 2715053 h 3439886"/>
              <a:gd name="connsiteX83" fmla="*/ 390609 w 11573522"/>
              <a:gd name="connsiteY83" fmla="*/ 2716269 h 3439886"/>
              <a:gd name="connsiteX84" fmla="*/ 390609 w 11573522"/>
              <a:gd name="connsiteY84" fmla="*/ 2804273 h 3439886"/>
              <a:gd name="connsiteX85" fmla="*/ 576788 w 11573522"/>
              <a:gd name="connsiteY85" fmla="*/ 2948647 h 3439886"/>
              <a:gd name="connsiteX86" fmla="*/ 576788 w 11573522"/>
              <a:gd name="connsiteY86" fmla="*/ 2770612 h 3439886"/>
              <a:gd name="connsiteX87" fmla="*/ 489174 w 11573522"/>
              <a:gd name="connsiteY87" fmla="*/ 2702481 h 3439886"/>
              <a:gd name="connsiteX88" fmla="*/ 492825 w 11573522"/>
              <a:gd name="connsiteY88" fmla="*/ 2697209 h 3439886"/>
              <a:gd name="connsiteX89" fmla="*/ 580033 w 11573522"/>
              <a:gd name="connsiteY89" fmla="*/ 2764529 h 3439886"/>
              <a:gd name="connsiteX90" fmla="*/ 767834 w 11573522"/>
              <a:gd name="connsiteY90" fmla="*/ 2621777 h 3439886"/>
              <a:gd name="connsiteX91" fmla="*/ 626679 w 11573522"/>
              <a:gd name="connsiteY91" fmla="*/ 2512280 h 3439886"/>
              <a:gd name="connsiteX92" fmla="*/ 630735 w 11573522"/>
              <a:gd name="connsiteY92" fmla="*/ 2507007 h 3439886"/>
              <a:gd name="connsiteX93" fmla="*/ 771079 w 11573522"/>
              <a:gd name="connsiteY93" fmla="*/ 2615693 h 3439886"/>
              <a:gd name="connsiteX94" fmla="*/ 771079 w 11573522"/>
              <a:gd name="connsiteY94" fmla="*/ 2437659 h 3439886"/>
              <a:gd name="connsiteX95" fmla="*/ 713481 w 11573522"/>
              <a:gd name="connsiteY95" fmla="*/ 2392644 h 3439886"/>
              <a:gd name="connsiteX96" fmla="*/ 717131 w 11573522"/>
              <a:gd name="connsiteY96" fmla="*/ 2387372 h 3439886"/>
              <a:gd name="connsiteX97" fmla="*/ 774323 w 11573522"/>
              <a:gd name="connsiteY97" fmla="*/ 2431576 h 3439886"/>
              <a:gd name="connsiteX98" fmla="*/ 962125 w 11573522"/>
              <a:gd name="connsiteY98" fmla="*/ 2288824 h 3439886"/>
              <a:gd name="connsiteX99" fmla="*/ 774729 w 11573522"/>
              <a:gd name="connsiteY99" fmla="*/ 2143638 h 3439886"/>
              <a:gd name="connsiteX100" fmla="*/ 586928 w 11573522"/>
              <a:gd name="connsiteY100" fmla="*/ 2286391 h 3439886"/>
              <a:gd name="connsiteX101" fmla="*/ 717131 w 11573522"/>
              <a:gd name="connsiteY101" fmla="*/ 2387372 h 3439886"/>
              <a:gd name="connsiteX102" fmla="*/ 713075 w 11573522"/>
              <a:gd name="connsiteY102" fmla="*/ 2392644 h 3439886"/>
              <a:gd name="connsiteX103" fmla="*/ 584900 w 11573522"/>
              <a:gd name="connsiteY103" fmla="*/ 2293285 h 3439886"/>
              <a:gd name="connsiteX104" fmla="*/ 584900 w 11573522"/>
              <a:gd name="connsiteY104" fmla="*/ 2471319 h 3439886"/>
              <a:gd name="connsiteX105" fmla="*/ 630329 w 11573522"/>
              <a:gd name="connsiteY105" fmla="*/ 2506602 h 3439886"/>
              <a:gd name="connsiteX106" fmla="*/ 626679 w 11573522"/>
              <a:gd name="connsiteY106" fmla="*/ 2512280 h 3439886"/>
              <a:gd name="connsiteX107" fmla="*/ 582872 w 11573522"/>
              <a:gd name="connsiteY107" fmla="*/ 2478619 h 3439886"/>
              <a:gd name="connsiteX108" fmla="*/ 395071 w 11573522"/>
              <a:gd name="connsiteY108" fmla="*/ 2621371 h 3439886"/>
              <a:gd name="connsiteX109" fmla="*/ 492825 w 11573522"/>
              <a:gd name="connsiteY109" fmla="*/ 2696804 h 3439886"/>
              <a:gd name="connsiteX110" fmla="*/ 488769 w 11573522"/>
              <a:gd name="connsiteY110" fmla="*/ 2702481 h 3439886"/>
              <a:gd name="connsiteX111" fmla="*/ 390609 w 11573522"/>
              <a:gd name="connsiteY111" fmla="*/ 2626238 h 3439886"/>
              <a:gd name="connsiteX112" fmla="*/ 390609 w 11573522"/>
              <a:gd name="connsiteY112" fmla="*/ 2715864 h 3439886"/>
              <a:gd name="connsiteX113" fmla="*/ 383713 w 11573522"/>
              <a:gd name="connsiteY113" fmla="*/ 2714647 h 3439886"/>
              <a:gd name="connsiteX114" fmla="*/ 383713 w 11573522"/>
              <a:gd name="connsiteY114" fmla="*/ 2623399 h 3439886"/>
              <a:gd name="connsiteX115" fmla="*/ 375601 w 11573522"/>
              <a:gd name="connsiteY115" fmla="*/ 2616910 h 3439886"/>
              <a:gd name="connsiteX116" fmla="*/ 375601 w 11573522"/>
              <a:gd name="connsiteY116" fmla="*/ 2608394 h 3439886"/>
              <a:gd name="connsiteX117" fmla="*/ 384930 w 11573522"/>
              <a:gd name="connsiteY117" fmla="*/ 2615693 h 3439886"/>
              <a:gd name="connsiteX118" fmla="*/ 384930 w 11573522"/>
              <a:gd name="connsiteY118" fmla="*/ 2437659 h 3439886"/>
              <a:gd name="connsiteX119" fmla="*/ 375601 w 11573522"/>
              <a:gd name="connsiteY119" fmla="*/ 2430360 h 3439886"/>
              <a:gd name="connsiteX120" fmla="*/ 375601 w 11573522"/>
              <a:gd name="connsiteY120" fmla="*/ 2421843 h 3439886"/>
              <a:gd name="connsiteX121" fmla="*/ 388175 w 11573522"/>
              <a:gd name="connsiteY121" fmla="*/ 2431576 h 3439886"/>
              <a:gd name="connsiteX122" fmla="*/ 575977 w 11573522"/>
              <a:gd name="connsiteY122" fmla="*/ 2288824 h 3439886"/>
              <a:gd name="connsiteX123" fmla="*/ 388580 w 11573522"/>
              <a:gd name="connsiteY123" fmla="*/ 2143638 h 3439886"/>
              <a:gd name="connsiteX124" fmla="*/ 200780 w 11573522"/>
              <a:gd name="connsiteY124" fmla="*/ 2286391 h 3439886"/>
              <a:gd name="connsiteX125" fmla="*/ 375195 w 11573522"/>
              <a:gd name="connsiteY125" fmla="*/ 2421843 h 3439886"/>
              <a:gd name="connsiteX126" fmla="*/ 375195 w 11573522"/>
              <a:gd name="connsiteY126" fmla="*/ 2429954 h 3439886"/>
              <a:gd name="connsiteX127" fmla="*/ 198752 w 11573522"/>
              <a:gd name="connsiteY127" fmla="*/ 2293285 h 3439886"/>
              <a:gd name="connsiteX128" fmla="*/ 198752 w 11573522"/>
              <a:gd name="connsiteY128" fmla="*/ 2471319 h 3439886"/>
              <a:gd name="connsiteX129" fmla="*/ 375195 w 11573522"/>
              <a:gd name="connsiteY129" fmla="*/ 2608394 h 3439886"/>
              <a:gd name="connsiteX130" fmla="*/ 375195 w 11573522"/>
              <a:gd name="connsiteY130" fmla="*/ 2616910 h 3439886"/>
              <a:gd name="connsiteX131" fmla="*/ 191856 w 11573522"/>
              <a:gd name="connsiteY131" fmla="*/ 2474563 h 3439886"/>
              <a:gd name="connsiteX132" fmla="*/ 191856 w 11573522"/>
              <a:gd name="connsiteY132" fmla="*/ 2284768 h 3439886"/>
              <a:gd name="connsiteX133" fmla="*/ 383713 w 11573522"/>
              <a:gd name="connsiteY133" fmla="*/ 2138772 h 3439886"/>
              <a:gd name="connsiteX134" fmla="*/ 383713 w 11573522"/>
              <a:gd name="connsiteY134" fmla="*/ 1959926 h 3439886"/>
              <a:gd name="connsiteX135" fmla="*/ 390609 w 11573522"/>
              <a:gd name="connsiteY135" fmla="*/ 1965198 h 3439886"/>
              <a:gd name="connsiteX136" fmla="*/ 390609 w 11573522"/>
              <a:gd name="connsiteY136" fmla="*/ 2136339 h 3439886"/>
              <a:gd name="connsiteX137" fmla="*/ 576788 w 11573522"/>
              <a:gd name="connsiteY137" fmla="*/ 2280307 h 3439886"/>
              <a:gd name="connsiteX138" fmla="*/ 576788 w 11573522"/>
              <a:gd name="connsiteY138" fmla="*/ 2102272 h 3439886"/>
              <a:gd name="connsiteX139" fmla="*/ 390609 w 11573522"/>
              <a:gd name="connsiteY139" fmla="*/ 1957898 h 3439886"/>
              <a:gd name="connsiteX140" fmla="*/ 390609 w 11573522"/>
              <a:gd name="connsiteY140" fmla="*/ 1964792 h 3439886"/>
              <a:gd name="connsiteX141" fmla="*/ 383713 w 11573522"/>
              <a:gd name="connsiteY141" fmla="*/ 1959520 h 3439886"/>
              <a:gd name="connsiteX142" fmla="*/ 383713 w 11573522"/>
              <a:gd name="connsiteY142" fmla="*/ 1949382 h 3439886"/>
              <a:gd name="connsiteX143" fmla="*/ 569487 w 11573522"/>
              <a:gd name="connsiteY143" fmla="*/ 1808251 h 3439886"/>
              <a:gd name="connsiteX144" fmla="*/ 575166 w 11573522"/>
              <a:gd name="connsiteY144" fmla="*/ 1812307 h 3439886"/>
              <a:gd name="connsiteX145" fmla="*/ 392637 w 11573522"/>
              <a:gd name="connsiteY145" fmla="*/ 1951004 h 3439886"/>
              <a:gd name="connsiteX146" fmla="*/ 580033 w 11573522"/>
              <a:gd name="connsiteY146" fmla="*/ 2096594 h 3439886"/>
              <a:gd name="connsiteX147" fmla="*/ 767834 w 11573522"/>
              <a:gd name="connsiteY147" fmla="*/ 1953437 h 3439886"/>
              <a:gd name="connsiteX148" fmla="*/ 580438 w 11573522"/>
              <a:gd name="connsiteY148" fmla="*/ 1808251 h 3439886"/>
              <a:gd name="connsiteX149" fmla="*/ 575166 w 11573522"/>
              <a:gd name="connsiteY149" fmla="*/ 1812307 h 3439886"/>
              <a:gd name="connsiteX150" fmla="*/ 569893 w 11573522"/>
              <a:gd name="connsiteY150" fmla="*/ 1807846 h 3439886"/>
              <a:gd name="connsiteX151" fmla="*/ 578005 w 11573522"/>
              <a:gd name="connsiteY151" fmla="*/ 1801763 h 3439886"/>
              <a:gd name="connsiteX152" fmla="*/ 578005 w 11573522"/>
              <a:gd name="connsiteY152" fmla="*/ 1795679 h 3439886"/>
              <a:gd name="connsiteX153" fmla="*/ 584900 w 11573522"/>
              <a:gd name="connsiteY153" fmla="*/ 1795679 h 3439886"/>
              <a:gd name="connsiteX154" fmla="*/ 584900 w 11573522"/>
              <a:gd name="connsiteY154" fmla="*/ 1802168 h 3439886"/>
              <a:gd name="connsiteX155" fmla="*/ 771079 w 11573522"/>
              <a:gd name="connsiteY155" fmla="*/ 1946137 h 3439886"/>
              <a:gd name="connsiteX156" fmla="*/ 771079 w 11573522"/>
              <a:gd name="connsiteY156" fmla="*/ 1783107 h 3439886"/>
              <a:gd name="connsiteX157" fmla="*/ 771079 w 11573522"/>
              <a:gd name="connsiteY157" fmla="*/ 1768508 h 3439886"/>
              <a:gd name="connsiteX158" fmla="*/ 584900 w 11573522"/>
              <a:gd name="connsiteY158" fmla="*/ 1624133 h 3439886"/>
              <a:gd name="connsiteX159" fmla="*/ 584900 w 11573522"/>
              <a:gd name="connsiteY159" fmla="*/ 1785541 h 3439886"/>
              <a:gd name="connsiteX160" fmla="*/ 584900 w 11573522"/>
              <a:gd name="connsiteY160" fmla="*/ 1795274 h 3439886"/>
              <a:gd name="connsiteX161" fmla="*/ 578005 w 11573522"/>
              <a:gd name="connsiteY161" fmla="*/ 1795274 h 3439886"/>
              <a:gd name="connsiteX162" fmla="*/ 578005 w 11573522"/>
              <a:gd name="connsiteY162" fmla="*/ 1621294 h 3439886"/>
              <a:gd name="connsiteX163" fmla="*/ 437661 w 11573522"/>
              <a:gd name="connsiteY163" fmla="*/ 1512608 h 3439886"/>
              <a:gd name="connsiteX164" fmla="*/ 441312 w 11573522"/>
              <a:gd name="connsiteY164" fmla="*/ 1506930 h 3439886"/>
              <a:gd name="connsiteX165" fmla="*/ 578816 w 11573522"/>
              <a:gd name="connsiteY165" fmla="*/ 1613589 h 3439886"/>
              <a:gd name="connsiteX166" fmla="*/ 578816 w 11573522"/>
              <a:gd name="connsiteY166" fmla="*/ 1435555 h 3439886"/>
              <a:gd name="connsiteX167" fmla="*/ 513106 w 11573522"/>
              <a:gd name="connsiteY167" fmla="*/ 1384456 h 3439886"/>
              <a:gd name="connsiteX168" fmla="*/ 516350 w 11573522"/>
              <a:gd name="connsiteY168" fmla="*/ 1378372 h 3439886"/>
              <a:gd name="connsiteX169" fmla="*/ 582061 w 11573522"/>
              <a:gd name="connsiteY169" fmla="*/ 1429472 h 3439886"/>
              <a:gd name="connsiteX170" fmla="*/ 769862 w 11573522"/>
              <a:gd name="connsiteY170" fmla="*/ 1286719 h 3439886"/>
              <a:gd name="connsiteX171" fmla="*/ 632763 w 11573522"/>
              <a:gd name="connsiteY171" fmla="*/ 1180060 h 3439886"/>
              <a:gd name="connsiteX172" fmla="*/ 636413 w 11573522"/>
              <a:gd name="connsiteY172" fmla="*/ 1173571 h 3439886"/>
              <a:gd name="connsiteX173" fmla="*/ 771079 w 11573522"/>
              <a:gd name="connsiteY173" fmla="*/ 1278203 h 3439886"/>
              <a:gd name="connsiteX174" fmla="*/ 771079 w 11573522"/>
              <a:gd name="connsiteY174" fmla="*/ 1099762 h 3439886"/>
              <a:gd name="connsiteX175" fmla="*/ 708208 w 11573522"/>
              <a:gd name="connsiteY175" fmla="*/ 1051096 h 3439886"/>
              <a:gd name="connsiteX176" fmla="*/ 711453 w 11573522"/>
              <a:gd name="connsiteY176" fmla="*/ 1045419 h 3439886"/>
              <a:gd name="connsiteX177" fmla="*/ 774323 w 11573522"/>
              <a:gd name="connsiteY177" fmla="*/ 1094085 h 3439886"/>
              <a:gd name="connsiteX178" fmla="*/ 962125 w 11573522"/>
              <a:gd name="connsiteY178" fmla="*/ 951332 h 3439886"/>
              <a:gd name="connsiteX179" fmla="*/ 777163 w 11573522"/>
              <a:gd name="connsiteY179" fmla="*/ 807769 h 3439886"/>
              <a:gd name="connsiteX180" fmla="*/ 589362 w 11573522"/>
              <a:gd name="connsiteY180" fmla="*/ 950521 h 3439886"/>
              <a:gd name="connsiteX181" fmla="*/ 711453 w 11573522"/>
              <a:gd name="connsiteY181" fmla="*/ 1045013 h 3439886"/>
              <a:gd name="connsiteX182" fmla="*/ 707802 w 11573522"/>
              <a:gd name="connsiteY182" fmla="*/ 1051096 h 3439886"/>
              <a:gd name="connsiteX183" fmla="*/ 584900 w 11573522"/>
              <a:gd name="connsiteY183" fmla="*/ 955388 h 3439886"/>
              <a:gd name="connsiteX184" fmla="*/ 584900 w 11573522"/>
              <a:gd name="connsiteY184" fmla="*/ 1133828 h 3439886"/>
              <a:gd name="connsiteX185" fmla="*/ 636008 w 11573522"/>
              <a:gd name="connsiteY185" fmla="*/ 1173571 h 3439886"/>
              <a:gd name="connsiteX186" fmla="*/ 632357 w 11573522"/>
              <a:gd name="connsiteY186" fmla="*/ 1180060 h 3439886"/>
              <a:gd name="connsiteX187" fmla="*/ 582872 w 11573522"/>
              <a:gd name="connsiteY187" fmla="*/ 1141534 h 3439886"/>
              <a:gd name="connsiteX188" fmla="*/ 395071 w 11573522"/>
              <a:gd name="connsiteY188" fmla="*/ 1284286 h 3439886"/>
              <a:gd name="connsiteX189" fmla="*/ 516350 w 11573522"/>
              <a:gd name="connsiteY189" fmla="*/ 1378372 h 3439886"/>
              <a:gd name="connsiteX190" fmla="*/ 512700 w 11573522"/>
              <a:gd name="connsiteY190" fmla="*/ 1384050 h 3439886"/>
              <a:gd name="connsiteX191" fmla="*/ 392637 w 11573522"/>
              <a:gd name="connsiteY191" fmla="*/ 1291180 h 3439886"/>
              <a:gd name="connsiteX192" fmla="*/ 392637 w 11573522"/>
              <a:gd name="connsiteY192" fmla="*/ 1469214 h 3439886"/>
              <a:gd name="connsiteX193" fmla="*/ 440906 w 11573522"/>
              <a:gd name="connsiteY193" fmla="*/ 1506525 h 3439886"/>
              <a:gd name="connsiteX194" fmla="*/ 437661 w 11573522"/>
              <a:gd name="connsiteY194" fmla="*/ 1512608 h 3439886"/>
              <a:gd name="connsiteX195" fmla="*/ 391015 w 11573522"/>
              <a:gd name="connsiteY195" fmla="*/ 1476514 h 3439886"/>
              <a:gd name="connsiteX196" fmla="*/ 195912 w 11573522"/>
              <a:gd name="connsiteY196" fmla="*/ 1624539 h 3439886"/>
              <a:gd name="connsiteX197" fmla="*/ 0 w 11573522"/>
              <a:gd name="connsiteY197" fmla="*/ 1472459 h 3439886"/>
              <a:gd name="connsiteX198" fmla="*/ 0 w 11573522"/>
              <a:gd name="connsiteY198" fmla="*/ 1412033 h 3439886"/>
              <a:gd name="connsiteX199" fmla="*/ 6490 w 11573522"/>
              <a:gd name="connsiteY199" fmla="*/ 1414872 h 3439886"/>
              <a:gd name="connsiteX200" fmla="*/ 6490 w 11573522"/>
              <a:gd name="connsiteY200" fmla="*/ 1469214 h 3439886"/>
              <a:gd name="connsiteX201" fmla="*/ 192668 w 11573522"/>
              <a:gd name="connsiteY201" fmla="*/ 1613589 h 3439886"/>
              <a:gd name="connsiteX202" fmla="*/ 192668 w 11573522"/>
              <a:gd name="connsiteY202" fmla="*/ 1435555 h 3439886"/>
              <a:gd name="connsiteX203" fmla="*/ 6490 w 11573522"/>
              <a:gd name="connsiteY203" fmla="*/ 1291180 h 3439886"/>
              <a:gd name="connsiteX204" fmla="*/ 6490 w 11573522"/>
              <a:gd name="connsiteY204" fmla="*/ 1414466 h 3439886"/>
              <a:gd name="connsiteX205" fmla="*/ 0 w 11573522"/>
              <a:gd name="connsiteY205" fmla="*/ 1411627 h 3439886"/>
              <a:gd name="connsiteX206" fmla="*/ 0 w 11573522"/>
              <a:gd name="connsiteY206" fmla="*/ 1282664 h 3439886"/>
              <a:gd name="connsiteX207" fmla="*/ 66926 w 11573522"/>
              <a:gd name="connsiteY207" fmla="*/ 1231565 h 3439886"/>
              <a:gd name="connsiteX208" fmla="*/ 73821 w 11573522"/>
              <a:gd name="connsiteY208" fmla="*/ 1234809 h 3439886"/>
              <a:gd name="connsiteX209" fmla="*/ 8924 w 11573522"/>
              <a:gd name="connsiteY209" fmla="*/ 1284286 h 3439886"/>
              <a:gd name="connsiteX210" fmla="*/ 196318 w 11573522"/>
              <a:gd name="connsiteY210" fmla="*/ 1429472 h 3439886"/>
              <a:gd name="connsiteX211" fmla="*/ 384119 w 11573522"/>
              <a:gd name="connsiteY211" fmla="*/ 1286719 h 3439886"/>
              <a:gd name="connsiteX212" fmla="*/ 196724 w 11573522"/>
              <a:gd name="connsiteY212" fmla="*/ 1141534 h 3439886"/>
              <a:gd name="connsiteX213" fmla="*/ 74227 w 11573522"/>
              <a:gd name="connsiteY213" fmla="*/ 1234403 h 3439886"/>
              <a:gd name="connsiteX214" fmla="*/ 67332 w 11573522"/>
              <a:gd name="connsiteY214" fmla="*/ 1231159 h 3439886"/>
              <a:gd name="connsiteX215" fmla="*/ 191856 w 11573522"/>
              <a:gd name="connsiteY215" fmla="*/ 1136667 h 3439886"/>
              <a:gd name="connsiteX216" fmla="*/ 191856 w 11573522"/>
              <a:gd name="connsiteY216" fmla="*/ 1044607 h 3439886"/>
              <a:gd name="connsiteX217" fmla="*/ 198752 w 11573522"/>
              <a:gd name="connsiteY217" fmla="*/ 1045419 h 3439886"/>
              <a:gd name="connsiteX218" fmla="*/ 198752 w 11573522"/>
              <a:gd name="connsiteY218" fmla="*/ 1133828 h 3439886"/>
              <a:gd name="connsiteX219" fmla="*/ 384524 w 11573522"/>
              <a:gd name="connsiteY219" fmla="*/ 1278203 h 3439886"/>
              <a:gd name="connsiteX220" fmla="*/ 384524 w 11573522"/>
              <a:gd name="connsiteY220" fmla="*/ 1099762 h 3439886"/>
              <a:gd name="connsiteX221" fmla="*/ 296912 w 11573522"/>
              <a:gd name="connsiteY221" fmla="*/ 1032037 h 3439886"/>
              <a:gd name="connsiteX222" fmla="*/ 300968 w 11573522"/>
              <a:gd name="connsiteY222" fmla="*/ 1026359 h 3439886"/>
              <a:gd name="connsiteX223" fmla="*/ 388175 w 11573522"/>
              <a:gd name="connsiteY223" fmla="*/ 1094085 h 3439886"/>
              <a:gd name="connsiteX224" fmla="*/ 575977 w 11573522"/>
              <a:gd name="connsiteY224" fmla="*/ 951332 h 3439886"/>
              <a:gd name="connsiteX225" fmla="*/ 434822 w 11573522"/>
              <a:gd name="connsiteY225" fmla="*/ 841835 h 3439886"/>
              <a:gd name="connsiteX226" fmla="*/ 438878 w 11573522"/>
              <a:gd name="connsiteY226" fmla="*/ 836158 h 3439886"/>
              <a:gd name="connsiteX227" fmla="*/ 578816 w 11573522"/>
              <a:gd name="connsiteY227" fmla="*/ 944843 h 3439886"/>
              <a:gd name="connsiteX228" fmla="*/ 578816 w 11573522"/>
              <a:gd name="connsiteY228" fmla="*/ 766808 h 3439886"/>
              <a:gd name="connsiteX229" fmla="*/ 521218 w 11573522"/>
              <a:gd name="connsiteY229" fmla="*/ 722199 h 3439886"/>
              <a:gd name="connsiteX230" fmla="*/ 525274 w 11573522"/>
              <a:gd name="connsiteY230" fmla="*/ 716927 h 3439886"/>
              <a:gd name="connsiteX231" fmla="*/ 582061 w 11573522"/>
              <a:gd name="connsiteY231" fmla="*/ 761131 h 3439886"/>
              <a:gd name="connsiteX232" fmla="*/ 769862 w 11573522"/>
              <a:gd name="connsiteY232" fmla="*/ 618379 h 3439886"/>
              <a:gd name="connsiteX233" fmla="*/ 582872 w 11573522"/>
              <a:gd name="connsiteY233" fmla="*/ 472787 h 3439886"/>
              <a:gd name="connsiteX234" fmla="*/ 395071 w 11573522"/>
              <a:gd name="connsiteY234" fmla="*/ 615540 h 3439886"/>
              <a:gd name="connsiteX235" fmla="*/ 524868 w 11573522"/>
              <a:gd name="connsiteY235" fmla="*/ 716521 h 3439886"/>
              <a:gd name="connsiteX236" fmla="*/ 521218 w 11573522"/>
              <a:gd name="connsiteY236" fmla="*/ 722199 h 3439886"/>
              <a:gd name="connsiteX237" fmla="*/ 392637 w 11573522"/>
              <a:gd name="connsiteY237" fmla="*/ 622434 h 3439886"/>
              <a:gd name="connsiteX238" fmla="*/ 392637 w 11573522"/>
              <a:gd name="connsiteY238" fmla="*/ 800875 h 3439886"/>
              <a:gd name="connsiteX239" fmla="*/ 438472 w 11573522"/>
              <a:gd name="connsiteY239" fmla="*/ 836158 h 3439886"/>
              <a:gd name="connsiteX240" fmla="*/ 434416 w 11573522"/>
              <a:gd name="connsiteY240" fmla="*/ 841430 h 3439886"/>
              <a:gd name="connsiteX241" fmla="*/ 391015 w 11573522"/>
              <a:gd name="connsiteY241" fmla="*/ 807769 h 3439886"/>
              <a:gd name="connsiteX242" fmla="*/ 203214 w 11573522"/>
              <a:gd name="connsiteY242" fmla="*/ 950521 h 3439886"/>
              <a:gd name="connsiteX243" fmla="*/ 300968 w 11573522"/>
              <a:gd name="connsiteY243" fmla="*/ 1026359 h 3439886"/>
              <a:gd name="connsiteX244" fmla="*/ 296912 w 11573522"/>
              <a:gd name="connsiteY244" fmla="*/ 1031630 h 3439886"/>
              <a:gd name="connsiteX245" fmla="*/ 198752 w 11573522"/>
              <a:gd name="connsiteY245" fmla="*/ 955388 h 3439886"/>
              <a:gd name="connsiteX246" fmla="*/ 198752 w 11573522"/>
              <a:gd name="connsiteY246" fmla="*/ 1045013 h 3439886"/>
              <a:gd name="connsiteX247" fmla="*/ 191856 w 11573522"/>
              <a:gd name="connsiteY247" fmla="*/ 1044202 h 3439886"/>
              <a:gd name="connsiteX248" fmla="*/ 191856 w 11573522"/>
              <a:gd name="connsiteY248" fmla="*/ 952954 h 3439886"/>
              <a:gd name="connsiteX249" fmla="*/ 183744 w 11573522"/>
              <a:gd name="connsiteY249" fmla="*/ 946465 h 3439886"/>
              <a:gd name="connsiteX250" fmla="*/ 183744 w 11573522"/>
              <a:gd name="connsiteY250" fmla="*/ 937949 h 3439886"/>
              <a:gd name="connsiteX251" fmla="*/ 192668 w 11573522"/>
              <a:gd name="connsiteY251" fmla="*/ 944843 h 3439886"/>
              <a:gd name="connsiteX252" fmla="*/ 192668 w 11573522"/>
              <a:gd name="connsiteY252" fmla="*/ 766808 h 3439886"/>
              <a:gd name="connsiteX253" fmla="*/ 183744 w 11573522"/>
              <a:gd name="connsiteY253" fmla="*/ 759914 h 3439886"/>
              <a:gd name="connsiteX254" fmla="*/ 183744 w 11573522"/>
              <a:gd name="connsiteY254" fmla="*/ 751398 h 3439886"/>
              <a:gd name="connsiteX255" fmla="*/ 196318 w 11573522"/>
              <a:gd name="connsiteY255" fmla="*/ 761131 h 3439886"/>
              <a:gd name="connsiteX256" fmla="*/ 384119 w 11573522"/>
              <a:gd name="connsiteY256" fmla="*/ 618379 h 3439886"/>
              <a:gd name="connsiteX257" fmla="*/ 196724 w 11573522"/>
              <a:gd name="connsiteY257" fmla="*/ 472787 h 3439886"/>
              <a:gd name="connsiteX258" fmla="*/ 8924 w 11573522"/>
              <a:gd name="connsiteY258" fmla="*/ 615540 h 3439886"/>
              <a:gd name="connsiteX259" fmla="*/ 183339 w 11573522"/>
              <a:gd name="connsiteY259" fmla="*/ 750992 h 3439886"/>
              <a:gd name="connsiteX260" fmla="*/ 183339 w 11573522"/>
              <a:gd name="connsiteY260" fmla="*/ 759508 h 3439886"/>
              <a:gd name="connsiteX261" fmla="*/ 6490 w 11573522"/>
              <a:gd name="connsiteY261" fmla="*/ 622434 h 3439886"/>
              <a:gd name="connsiteX262" fmla="*/ 6490 w 11573522"/>
              <a:gd name="connsiteY262" fmla="*/ 800875 h 3439886"/>
              <a:gd name="connsiteX263" fmla="*/ 183339 w 11573522"/>
              <a:gd name="connsiteY263" fmla="*/ 937544 h 3439886"/>
              <a:gd name="connsiteX264" fmla="*/ 183339 w 11573522"/>
              <a:gd name="connsiteY264" fmla="*/ 946060 h 3439886"/>
              <a:gd name="connsiteX265" fmla="*/ 0 w 11573522"/>
              <a:gd name="connsiteY265" fmla="*/ 804119 h 3439886"/>
              <a:gd name="connsiteX266" fmla="*/ 0 w 11573522"/>
              <a:gd name="connsiteY266" fmla="*/ 613917 h 3439886"/>
              <a:gd name="connsiteX267" fmla="*/ 191856 w 11573522"/>
              <a:gd name="connsiteY267" fmla="*/ 468327 h 3439886"/>
              <a:gd name="connsiteX268" fmla="*/ 191856 w 11573522"/>
              <a:gd name="connsiteY268" fmla="*/ 289076 h 3439886"/>
              <a:gd name="connsiteX269" fmla="*/ 198752 w 11573522"/>
              <a:gd name="connsiteY269" fmla="*/ 294348 h 3439886"/>
              <a:gd name="connsiteX270" fmla="*/ 198752 w 11573522"/>
              <a:gd name="connsiteY270" fmla="*/ 465488 h 3439886"/>
              <a:gd name="connsiteX271" fmla="*/ 384524 w 11573522"/>
              <a:gd name="connsiteY271" fmla="*/ 609862 h 3439886"/>
              <a:gd name="connsiteX272" fmla="*/ 384524 w 11573522"/>
              <a:gd name="connsiteY272" fmla="*/ 431828 h 3439886"/>
              <a:gd name="connsiteX273" fmla="*/ 198752 w 11573522"/>
              <a:gd name="connsiteY273" fmla="*/ 287453 h 3439886"/>
              <a:gd name="connsiteX274" fmla="*/ 198752 w 11573522"/>
              <a:gd name="connsiteY274" fmla="*/ 293942 h 3439886"/>
              <a:gd name="connsiteX275" fmla="*/ 191856 w 11573522"/>
              <a:gd name="connsiteY275" fmla="*/ 288670 h 3439886"/>
              <a:gd name="connsiteX276" fmla="*/ 191856 w 11573522"/>
              <a:gd name="connsiteY276" fmla="*/ 278937 h 3439886"/>
              <a:gd name="connsiteX277" fmla="*/ 377629 w 11573522"/>
              <a:gd name="connsiteY277" fmla="*/ 137401 h 3439886"/>
              <a:gd name="connsiteX278" fmla="*/ 383308 w 11573522"/>
              <a:gd name="connsiteY278" fmla="*/ 141862 h 3439886"/>
              <a:gd name="connsiteX279" fmla="*/ 200780 w 11573522"/>
              <a:gd name="connsiteY279" fmla="*/ 280559 h 3439886"/>
              <a:gd name="connsiteX280" fmla="*/ 388175 w 11573522"/>
              <a:gd name="connsiteY280" fmla="*/ 425745 h 3439886"/>
              <a:gd name="connsiteX281" fmla="*/ 575977 w 11573522"/>
              <a:gd name="connsiteY281" fmla="*/ 282993 h 3439886"/>
              <a:gd name="connsiteX282" fmla="*/ 388580 w 11573522"/>
              <a:gd name="connsiteY282" fmla="*/ 137807 h 3439886"/>
              <a:gd name="connsiteX283" fmla="*/ 383308 w 11573522"/>
              <a:gd name="connsiteY283" fmla="*/ 141862 h 3439886"/>
              <a:gd name="connsiteX284" fmla="*/ 378035 w 11573522"/>
              <a:gd name="connsiteY284" fmla="*/ 137401 h 3439886"/>
              <a:gd name="connsiteX285" fmla="*/ 386147 w 11573522"/>
              <a:gd name="connsiteY285" fmla="*/ 131318 h 3439886"/>
              <a:gd name="connsiteX286" fmla="*/ 386147 w 11573522"/>
              <a:gd name="connsiteY286" fmla="*/ 1350 h 34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1573522" h="3439886">
                <a:moveTo>
                  <a:pt x="388580" y="2811978"/>
                </a:moveTo>
                <a:cubicBezTo>
                  <a:pt x="266084" y="2905253"/>
                  <a:pt x="266084" y="2905253"/>
                  <a:pt x="266084" y="2905253"/>
                </a:cubicBezTo>
                <a:cubicBezTo>
                  <a:pt x="200780" y="2954731"/>
                  <a:pt x="200780" y="2954731"/>
                  <a:pt x="200780" y="2954731"/>
                </a:cubicBezTo>
                <a:cubicBezTo>
                  <a:pt x="388175" y="3100322"/>
                  <a:pt x="388175" y="3100322"/>
                  <a:pt x="388175" y="3100322"/>
                </a:cubicBezTo>
                <a:cubicBezTo>
                  <a:pt x="575977" y="2957569"/>
                  <a:pt x="575977" y="2957569"/>
                  <a:pt x="575977" y="2957569"/>
                </a:cubicBezTo>
                <a:cubicBezTo>
                  <a:pt x="388580" y="2811978"/>
                  <a:pt x="388580" y="2811978"/>
                  <a:pt x="388580" y="2811978"/>
                </a:cubicBezTo>
                <a:close/>
                <a:moveTo>
                  <a:pt x="386147" y="0"/>
                </a:moveTo>
                <a:lnTo>
                  <a:pt x="392637" y="0"/>
                </a:lnTo>
                <a:lnTo>
                  <a:pt x="392637" y="28893"/>
                </a:lnTo>
                <a:cubicBezTo>
                  <a:pt x="392637" y="131318"/>
                  <a:pt x="392637" y="131318"/>
                  <a:pt x="392637" y="131318"/>
                </a:cubicBezTo>
                <a:cubicBezTo>
                  <a:pt x="578816" y="275693"/>
                  <a:pt x="578816" y="275693"/>
                  <a:pt x="578816" y="275693"/>
                </a:cubicBezTo>
                <a:cubicBezTo>
                  <a:pt x="578816" y="97658"/>
                  <a:pt x="578816" y="97658"/>
                  <a:pt x="578816" y="97658"/>
                </a:cubicBezTo>
                <a:cubicBezTo>
                  <a:pt x="521320" y="52946"/>
                  <a:pt x="485384" y="25001"/>
                  <a:pt x="462924" y="7536"/>
                </a:cubicBezTo>
                <a:lnTo>
                  <a:pt x="453234" y="0"/>
                </a:lnTo>
                <a:lnTo>
                  <a:pt x="464209" y="0"/>
                </a:lnTo>
                <a:lnTo>
                  <a:pt x="484510" y="15775"/>
                </a:lnTo>
                <a:cubicBezTo>
                  <a:pt x="582061" y="91574"/>
                  <a:pt x="582061" y="91574"/>
                  <a:pt x="582061" y="91574"/>
                </a:cubicBezTo>
                <a:cubicBezTo>
                  <a:pt x="638188" y="48992"/>
                  <a:pt x="673267" y="22378"/>
                  <a:pt x="695192" y="5744"/>
                </a:cubicBezTo>
                <a:lnTo>
                  <a:pt x="702764" y="0"/>
                </a:lnTo>
                <a:lnTo>
                  <a:pt x="2758098" y="0"/>
                </a:lnTo>
                <a:lnTo>
                  <a:pt x="2764588" y="0"/>
                </a:lnTo>
                <a:lnTo>
                  <a:pt x="2825185" y="0"/>
                </a:lnTo>
                <a:lnTo>
                  <a:pt x="2836160" y="0"/>
                </a:lnTo>
                <a:lnTo>
                  <a:pt x="3074715" y="0"/>
                </a:lnTo>
                <a:lnTo>
                  <a:pt x="9201571" y="0"/>
                </a:lnTo>
                <a:lnTo>
                  <a:pt x="11573522" y="0"/>
                </a:lnTo>
                <a:lnTo>
                  <a:pt x="11573522" y="3439886"/>
                </a:lnTo>
                <a:lnTo>
                  <a:pt x="962936" y="3439886"/>
                </a:lnTo>
                <a:lnTo>
                  <a:pt x="962936" y="3439632"/>
                </a:lnTo>
                <a:cubicBezTo>
                  <a:pt x="962936" y="3438953"/>
                  <a:pt x="962936" y="3438953"/>
                  <a:pt x="962936" y="3438953"/>
                </a:cubicBezTo>
                <a:cubicBezTo>
                  <a:pt x="776757" y="3294579"/>
                  <a:pt x="776757" y="3294579"/>
                  <a:pt x="776757" y="3294579"/>
                </a:cubicBezTo>
                <a:cubicBezTo>
                  <a:pt x="776757" y="3361342"/>
                  <a:pt x="776757" y="3403069"/>
                  <a:pt x="776757" y="3429148"/>
                </a:cubicBezTo>
                <a:lnTo>
                  <a:pt x="776757" y="3439886"/>
                </a:lnTo>
                <a:lnTo>
                  <a:pt x="769862" y="3439886"/>
                </a:lnTo>
                <a:lnTo>
                  <a:pt x="769862" y="3414403"/>
                </a:lnTo>
                <a:cubicBezTo>
                  <a:pt x="769862" y="3292145"/>
                  <a:pt x="769862" y="3292145"/>
                  <a:pt x="769862" y="3292145"/>
                </a:cubicBezTo>
                <a:cubicBezTo>
                  <a:pt x="629924" y="3183458"/>
                  <a:pt x="629924" y="3183458"/>
                  <a:pt x="629924" y="3183458"/>
                </a:cubicBezTo>
                <a:cubicBezTo>
                  <a:pt x="633168" y="3177375"/>
                  <a:pt x="633168" y="3177375"/>
                  <a:pt x="633168" y="3177375"/>
                </a:cubicBezTo>
                <a:cubicBezTo>
                  <a:pt x="771079" y="3284034"/>
                  <a:pt x="771079" y="3284034"/>
                  <a:pt x="771079" y="3284034"/>
                </a:cubicBezTo>
                <a:cubicBezTo>
                  <a:pt x="771079" y="3105999"/>
                  <a:pt x="771079" y="3105999"/>
                  <a:pt x="771079" y="3105999"/>
                </a:cubicBezTo>
                <a:cubicBezTo>
                  <a:pt x="704963" y="3054900"/>
                  <a:pt x="704963" y="3054900"/>
                  <a:pt x="704963" y="3054900"/>
                </a:cubicBezTo>
                <a:cubicBezTo>
                  <a:pt x="708614" y="3049222"/>
                  <a:pt x="708614" y="3049222"/>
                  <a:pt x="708614" y="3049222"/>
                </a:cubicBezTo>
                <a:cubicBezTo>
                  <a:pt x="774323" y="3100322"/>
                  <a:pt x="774323" y="3100322"/>
                  <a:pt x="774323" y="3100322"/>
                </a:cubicBezTo>
                <a:cubicBezTo>
                  <a:pt x="962125" y="2957569"/>
                  <a:pt x="962125" y="2957569"/>
                  <a:pt x="962125" y="2957569"/>
                </a:cubicBezTo>
                <a:cubicBezTo>
                  <a:pt x="824621" y="2850911"/>
                  <a:pt x="824621" y="2850911"/>
                  <a:pt x="824621" y="2850911"/>
                </a:cubicBezTo>
                <a:cubicBezTo>
                  <a:pt x="828271" y="2844422"/>
                  <a:pt x="828271" y="2844422"/>
                  <a:pt x="828271" y="2844422"/>
                </a:cubicBezTo>
                <a:cubicBezTo>
                  <a:pt x="962936" y="2948647"/>
                  <a:pt x="962936" y="2948647"/>
                  <a:pt x="962936" y="2948647"/>
                </a:cubicBezTo>
                <a:cubicBezTo>
                  <a:pt x="962936" y="2770612"/>
                  <a:pt x="962936" y="2770612"/>
                  <a:pt x="962936" y="2770612"/>
                </a:cubicBezTo>
                <a:cubicBezTo>
                  <a:pt x="900065" y="2721947"/>
                  <a:pt x="900065" y="2721947"/>
                  <a:pt x="900065" y="2721947"/>
                </a:cubicBezTo>
                <a:cubicBezTo>
                  <a:pt x="903716" y="2715864"/>
                  <a:pt x="903716" y="2715864"/>
                  <a:pt x="903716" y="2715864"/>
                </a:cubicBezTo>
                <a:cubicBezTo>
                  <a:pt x="966181" y="2764529"/>
                  <a:pt x="966181" y="2764529"/>
                  <a:pt x="966181" y="2764529"/>
                </a:cubicBezTo>
                <a:cubicBezTo>
                  <a:pt x="1153982" y="2621777"/>
                  <a:pt x="1153982" y="2621777"/>
                  <a:pt x="1153982" y="2621777"/>
                </a:cubicBezTo>
                <a:cubicBezTo>
                  <a:pt x="969021" y="2478619"/>
                  <a:pt x="969021" y="2478619"/>
                  <a:pt x="969021" y="2478619"/>
                </a:cubicBezTo>
                <a:cubicBezTo>
                  <a:pt x="781219" y="2621371"/>
                  <a:pt x="781219" y="2621371"/>
                  <a:pt x="781219" y="2621371"/>
                </a:cubicBezTo>
                <a:cubicBezTo>
                  <a:pt x="903310" y="2715864"/>
                  <a:pt x="903310" y="2715864"/>
                  <a:pt x="903310" y="2715864"/>
                </a:cubicBezTo>
                <a:cubicBezTo>
                  <a:pt x="900065" y="2721542"/>
                  <a:pt x="900065" y="2721542"/>
                  <a:pt x="900065" y="2721542"/>
                </a:cubicBezTo>
                <a:cubicBezTo>
                  <a:pt x="776757" y="2626238"/>
                  <a:pt x="776757" y="2626238"/>
                  <a:pt x="776757" y="2626238"/>
                </a:cubicBezTo>
                <a:cubicBezTo>
                  <a:pt x="776757" y="2804273"/>
                  <a:pt x="776757" y="2804273"/>
                  <a:pt x="776757" y="2804273"/>
                </a:cubicBezTo>
                <a:cubicBezTo>
                  <a:pt x="828271" y="2844017"/>
                  <a:pt x="828271" y="2844017"/>
                  <a:pt x="828271" y="2844017"/>
                </a:cubicBezTo>
                <a:cubicBezTo>
                  <a:pt x="824215" y="2850506"/>
                  <a:pt x="824215" y="2850506"/>
                  <a:pt x="824215" y="2850506"/>
                </a:cubicBezTo>
                <a:cubicBezTo>
                  <a:pt x="774729" y="2811978"/>
                  <a:pt x="774729" y="2811978"/>
                  <a:pt x="774729" y="2811978"/>
                </a:cubicBezTo>
                <a:cubicBezTo>
                  <a:pt x="586928" y="2954731"/>
                  <a:pt x="586928" y="2954731"/>
                  <a:pt x="586928" y="2954731"/>
                </a:cubicBezTo>
                <a:cubicBezTo>
                  <a:pt x="708208" y="3048817"/>
                  <a:pt x="708208" y="3048817"/>
                  <a:pt x="708208" y="3048817"/>
                </a:cubicBezTo>
                <a:cubicBezTo>
                  <a:pt x="704963" y="3054900"/>
                  <a:pt x="704963" y="3054900"/>
                  <a:pt x="704963" y="3054900"/>
                </a:cubicBezTo>
                <a:cubicBezTo>
                  <a:pt x="584900" y="2961625"/>
                  <a:pt x="584900" y="2961625"/>
                  <a:pt x="584900" y="2961625"/>
                </a:cubicBezTo>
                <a:cubicBezTo>
                  <a:pt x="584900" y="3140065"/>
                  <a:pt x="584900" y="3140065"/>
                  <a:pt x="584900" y="3140065"/>
                </a:cubicBezTo>
                <a:cubicBezTo>
                  <a:pt x="633168" y="3177375"/>
                  <a:pt x="633168" y="3177375"/>
                  <a:pt x="633168" y="3177375"/>
                </a:cubicBezTo>
                <a:cubicBezTo>
                  <a:pt x="629518" y="3183052"/>
                  <a:pt x="629518" y="3183052"/>
                  <a:pt x="629518" y="3183052"/>
                </a:cubicBezTo>
                <a:cubicBezTo>
                  <a:pt x="582872" y="3146960"/>
                  <a:pt x="582872" y="3146960"/>
                  <a:pt x="582872" y="3146960"/>
                </a:cubicBezTo>
                <a:cubicBezTo>
                  <a:pt x="388175" y="3295390"/>
                  <a:pt x="388175" y="3295390"/>
                  <a:pt x="388175" y="3295390"/>
                </a:cubicBezTo>
                <a:cubicBezTo>
                  <a:pt x="191856" y="3143310"/>
                  <a:pt x="191856" y="3143310"/>
                  <a:pt x="191856" y="3143310"/>
                </a:cubicBezTo>
                <a:cubicBezTo>
                  <a:pt x="191856" y="3082477"/>
                  <a:pt x="191856" y="3082477"/>
                  <a:pt x="191856" y="3082477"/>
                </a:cubicBezTo>
                <a:cubicBezTo>
                  <a:pt x="198752" y="3085316"/>
                  <a:pt x="198752" y="3085316"/>
                  <a:pt x="198752" y="3085316"/>
                </a:cubicBezTo>
                <a:cubicBezTo>
                  <a:pt x="198752" y="3140065"/>
                  <a:pt x="198752" y="3140065"/>
                  <a:pt x="198752" y="3140065"/>
                </a:cubicBezTo>
                <a:cubicBezTo>
                  <a:pt x="384930" y="3284034"/>
                  <a:pt x="384930" y="3284034"/>
                  <a:pt x="384930" y="3284034"/>
                </a:cubicBezTo>
                <a:cubicBezTo>
                  <a:pt x="384930" y="3105999"/>
                  <a:pt x="384930" y="3105999"/>
                  <a:pt x="384930" y="3105999"/>
                </a:cubicBezTo>
                <a:cubicBezTo>
                  <a:pt x="198752" y="2961625"/>
                  <a:pt x="198752" y="2961625"/>
                  <a:pt x="198752" y="2961625"/>
                </a:cubicBezTo>
                <a:cubicBezTo>
                  <a:pt x="198752" y="3084911"/>
                  <a:pt x="198752" y="3084911"/>
                  <a:pt x="198752" y="3084911"/>
                </a:cubicBezTo>
                <a:cubicBezTo>
                  <a:pt x="191856" y="3082072"/>
                  <a:pt x="191856" y="3082072"/>
                  <a:pt x="191856" y="3082072"/>
                </a:cubicBezTo>
                <a:cubicBezTo>
                  <a:pt x="191856" y="2953108"/>
                  <a:pt x="191856" y="2953108"/>
                  <a:pt x="191856" y="2953108"/>
                </a:cubicBezTo>
                <a:cubicBezTo>
                  <a:pt x="259189" y="2902009"/>
                  <a:pt x="259189" y="2902009"/>
                  <a:pt x="259189" y="2902009"/>
                </a:cubicBezTo>
                <a:cubicBezTo>
                  <a:pt x="383713" y="2807517"/>
                  <a:pt x="383713" y="2807517"/>
                  <a:pt x="383713" y="2807517"/>
                </a:cubicBezTo>
                <a:cubicBezTo>
                  <a:pt x="383713" y="2715053"/>
                  <a:pt x="383713" y="2715053"/>
                  <a:pt x="383713" y="2715053"/>
                </a:cubicBezTo>
                <a:cubicBezTo>
                  <a:pt x="390609" y="2716269"/>
                  <a:pt x="390609" y="2716269"/>
                  <a:pt x="390609" y="2716269"/>
                </a:cubicBezTo>
                <a:cubicBezTo>
                  <a:pt x="390609" y="2804273"/>
                  <a:pt x="390609" y="2804273"/>
                  <a:pt x="390609" y="2804273"/>
                </a:cubicBezTo>
                <a:cubicBezTo>
                  <a:pt x="576788" y="2948647"/>
                  <a:pt x="576788" y="2948647"/>
                  <a:pt x="576788" y="2948647"/>
                </a:cubicBezTo>
                <a:cubicBezTo>
                  <a:pt x="576788" y="2770612"/>
                  <a:pt x="576788" y="2770612"/>
                  <a:pt x="576788" y="2770612"/>
                </a:cubicBezTo>
                <a:cubicBezTo>
                  <a:pt x="489174" y="2702481"/>
                  <a:pt x="489174" y="2702481"/>
                  <a:pt x="489174" y="2702481"/>
                </a:cubicBezTo>
                <a:cubicBezTo>
                  <a:pt x="492825" y="2697209"/>
                  <a:pt x="492825" y="2697209"/>
                  <a:pt x="492825" y="2697209"/>
                </a:cubicBezTo>
                <a:cubicBezTo>
                  <a:pt x="580033" y="2764529"/>
                  <a:pt x="580033" y="2764529"/>
                  <a:pt x="580033" y="2764529"/>
                </a:cubicBezTo>
                <a:cubicBezTo>
                  <a:pt x="767834" y="2621777"/>
                  <a:pt x="767834" y="2621777"/>
                  <a:pt x="767834" y="2621777"/>
                </a:cubicBezTo>
                <a:cubicBezTo>
                  <a:pt x="626679" y="2512280"/>
                  <a:pt x="626679" y="2512280"/>
                  <a:pt x="626679" y="2512280"/>
                </a:cubicBezTo>
                <a:cubicBezTo>
                  <a:pt x="630735" y="2507007"/>
                  <a:pt x="630735" y="2507007"/>
                  <a:pt x="630735" y="2507007"/>
                </a:cubicBezTo>
                <a:cubicBezTo>
                  <a:pt x="771079" y="2615693"/>
                  <a:pt x="771079" y="2615693"/>
                  <a:pt x="771079" y="2615693"/>
                </a:cubicBezTo>
                <a:cubicBezTo>
                  <a:pt x="771079" y="2437659"/>
                  <a:pt x="771079" y="2437659"/>
                  <a:pt x="771079" y="2437659"/>
                </a:cubicBezTo>
                <a:cubicBezTo>
                  <a:pt x="713481" y="2392644"/>
                  <a:pt x="713481" y="2392644"/>
                  <a:pt x="713481" y="2392644"/>
                </a:cubicBezTo>
                <a:cubicBezTo>
                  <a:pt x="717131" y="2387372"/>
                  <a:pt x="717131" y="2387372"/>
                  <a:pt x="717131" y="2387372"/>
                </a:cubicBezTo>
                <a:cubicBezTo>
                  <a:pt x="774323" y="2431576"/>
                  <a:pt x="774323" y="2431576"/>
                  <a:pt x="774323" y="2431576"/>
                </a:cubicBezTo>
                <a:cubicBezTo>
                  <a:pt x="962125" y="2288824"/>
                  <a:pt x="962125" y="2288824"/>
                  <a:pt x="962125" y="2288824"/>
                </a:cubicBezTo>
                <a:cubicBezTo>
                  <a:pt x="774729" y="2143638"/>
                  <a:pt x="774729" y="2143638"/>
                  <a:pt x="774729" y="2143638"/>
                </a:cubicBezTo>
                <a:cubicBezTo>
                  <a:pt x="586928" y="2286391"/>
                  <a:pt x="586928" y="2286391"/>
                  <a:pt x="586928" y="2286391"/>
                </a:cubicBezTo>
                <a:cubicBezTo>
                  <a:pt x="717131" y="2387372"/>
                  <a:pt x="717131" y="2387372"/>
                  <a:pt x="717131" y="2387372"/>
                </a:cubicBezTo>
                <a:cubicBezTo>
                  <a:pt x="713075" y="2392644"/>
                  <a:pt x="713075" y="2392644"/>
                  <a:pt x="713075" y="2392644"/>
                </a:cubicBezTo>
                <a:cubicBezTo>
                  <a:pt x="584900" y="2293285"/>
                  <a:pt x="584900" y="2293285"/>
                  <a:pt x="584900" y="2293285"/>
                </a:cubicBezTo>
                <a:cubicBezTo>
                  <a:pt x="584900" y="2471319"/>
                  <a:pt x="584900" y="2471319"/>
                  <a:pt x="584900" y="2471319"/>
                </a:cubicBezTo>
                <a:cubicBezTo>
                  <a:pt x="630329" y="2506602"/>
                  <a:pt x="630329" y="2506602"/>
                  <a:pt x="630329" y="2506602"/>
                </a:cubicBezTo>
                <a:cubicBezTo>
                  <a:pt x="626679" y="2512280"/>
                  <a:pt x="626679" y="2512280"/>
                  <a:pt x="626679" y="2512280"/>
                </a:cubicBezTo>
                <a:cubicBezTo>
                  <a:pt x="582872" y="2478619"/>
                  <a:pt x="582872" y="2478619"/>
                  <a:pt x="582872" y="2478619"/>
                </a:cubicBezTo>
                <a:cubicBezTo>
                  <a:pt x="395071" y="2621371"/>
                  <a:pt x="395071" y="2621371"/>
                  <a:pt x="395071" y="2621371"/>
                </a:cubicBezTo>
                <a:cubicBezTo>
                  <a:pt x="492825" y="2696804"/>
                  <a:pt x="492825" y="2696804"/>
                  <a:pt x="492825" y="2696804"/>
                </a:cubicBezTo>
                <a:cubicBezTo>
                  <a:pt x="488769" y="2702481"/>
                  <a:pt x="488769" y="2702481"/>
                  <a:pt x="488769" y="2702481"/>
                </a:cubicBezTo>
                <a:cubicBezTo>
                  <a:pt x="390609" y="2626238"/>
                  <a:pt x="390609" y="2626238"/>
                  <a:pt x="390609" y="2626238"/>
                </a:cubicBezTo>
                <a:cubicBezTo>
                  <a:pt x="390609" y="2715864"/>
                  <a:pt x="390609" y="2715864"/>
                  <a:pt x="390609" y="2715864"/>
                </a:cubicBezTo>
                <a:cubicBezTo>
                  <a:pt x="383713" y="2714647"/>
                  <a:pt x="383713" y="2714647"/>
                  <a:pt x="383713" y="2714647"/>
                </a:cubicBezTo>
                <a:cubicBezTo>
                  <a:pt x="383713" y="2623399"/>
                  <a:pt x="383713" y="2623399"/>
                  <a:pt x="383713" y="2623399"/>
                </a:cubicBezTo>
                <a:cubicBezTo>
                  <a:pt x="375601" y="2616910"/>
                  <a:pt x="375601" y="2616910"/>
                  <a:pt x="375601" y="2616910"/>
                </a:cubicBezTo>
                <a:cubicBezTo>
                  <a:pt x="375601" y="2608394"/>
                  <a:pt x="375601" y="2608394"/>
                  <a:pt x="375601" y="2608394"/>
                </a:cubicBezTo>
                <a:cubicBezTo>
                  <a:pt x="384930" y="2615693"/>
                  <a:pt x="384930" y="2615693"/>
                  <a:pt x="384930" y="2615693"/>
                </a:cubicBezTo>
                <a:cubicBezTo>
                  <a:pt x="384930" y="2437659"/>
                  <a:pt x="384930" y="2437659"/>
                  <a:pt x="384930" y="2437659"/>
                </a:cubicBezTo>
                <a:cubicBezTo>
                  <a:pt x="375601" y="2430360"/>
                  <a:pt x="375601" y="2430360"/>
                  <a:pt x="375601" y="2430360"/>
                </a:cubicBezTo>
                <a:cubicBezTo>
                  <a:pt x="375601" y="2421843"/>
                  <a:pt x="375601" y="2421843"/>
                  <a:pt x="375601" y="2421843"/>
                </a:cubicBezTo>
                <a:cubicBezTo>
                  <a:pt x="388175" y="2431576"/>
                  <a:pt x="388175" y="2431576"/>
                  <a:pt x="388175" y="2431576"/>
                </a:cubicBezTo>
                <a:cubicBezTo>
                  <a:pt x="575977" y="2288824"/>
                  <a:pt x="575977" y="2288824"/>
                  <a:pt x="575977" y="2288824"/>
                </a:cubicBezTo>
                <a:cubicBezTo>
                  <a:pt x="388580" y="2143638"/>
                  <a:pt x="388580" y="2143638"/>
                  <a:pt x="388580" y="2143638"/>
                </a:cubicBezTo>
                <a:cubicBezTo>
                  <a:pt x="200780" y="2286391"/>
                  <a:pt x="200780" y="2286391"/>
                  <a:pt x="200780" y="2286391"/>
                </a:cubicBezTo>
                <a:cubicBezTo>
                  <a:pt x="375195" y="2421843"/>
                  <a:pt x="375195" y="2421843"/>
                  <a:pt x="375195" y="2421843"/>
                </a:cubicBezTo>
                <a:cubicBezTo>
                  <a:pt x="375195" y="2429954"/>
                  <a:pt x="375195" y="2429954"/>
                  <a:pt x="375195" y="2429954"/>
                </a:cubicBezTo>
                <a:cubicBezTo>
                  <a:pt x="198752" y="2293285"/>
                  <a:pt x="198752" y="2293285"/>
                  <a:pt x="198752" y="2293285"/>
                </a:cubicBezTo>
                <a:cubicBezTo>
                  <a:pt x="198752" y="2471319"/>
                  <a:pt x="198752" y="2471319"/>
                  <a:pt x="198752" y="2471319"/>
                </a:cubicBezTo>
                <a:cubicBezTo>
                  <a:pt x="375195" y="2608394"/>
                  <a:pt x="375195" y="2608394"/>
                  <a:pt x="375195" y="2608394"/>
                </a:cubicBezTo>
                <a:cubicBezTo>
                  <a:pt x="375195" y="2616910"/>
                  <a:pt x="375195" y="2616910"/>
                  <a:pt x="375195" y="2616910"/>
                </a:cubicBezTo>
                <a:cubicBezTo>
                  <a:pt x="191856" y="2474563"/>
                  <a:pt x="191856" y="2474563"/>
                  <a:pt x="191856" y="2474563"/>
                </a:cubicBezTo>
                <a:cubicBezTo>
                  <a:pt x="191856" y="2284768"/>
                  <a:pt x="191856" y="2284768"/>
                  <a:pt x="191856" y="2284768"/>
                </a:cubicBezTo>
                <a:cubicBezTo>
                  <a:pt x="383713" y="2138772"/>
                  <a:pt x="383713" y="2138772"/>
                  <a:pt x="383713" y="2138772"/>
                </a:cubicBezTo>
                <a:cubicBezTo>
                  <a:pt x="383713" y="1959926"/>
                  <a:pt x="383713" y="1959926"/>
                  <a:pt x="383713" y="1959926"/>
                </a:cubicBezTo>
                <a:cubicBezTo>
                  <a:pt x="390609" y="1965198"/>
                  <a:pt x="390609" y="1965198"/>
                  <a:pt x="390609" y="1965198"/>
                </a:cubicBezTo>
                <a:cubicBezTo>
                  <a:pt x="390609" y="2136339"/>
                  <a:pt x="390609" y="2136339"/>
                  <a:pt x="390609" y="2136339"/>
                </a:cubicBezTo>
                <a:cubicBezTo>
                  <a:pt x="576788" y="2280307"/>
                  <a:pt x="576788" y="2280307"/>
                  <a:pt x="576788" y="2280307"/>
                </a:cubicBezTo>
                <a:cubicBezTo>
                  <a:pt x="576788" y="2102272"/>
                  <a:pt x="576788" y="2102272"/>
                  <a:pt x="576788" y="2102272"/>
                </a:cubicBezTo>
                <a:cubicBezTo>
                  <a:pt x="390609" y="1957898"/>
                  <a:pt x="390609" y="1957898"/>
                  <a:pt x="390609" y="1957898"/>
                </a:cubicBezTo>
                <a:cubicBezTo>
                  <a:pt x="390609" y="1964792"/>
                  <a:pt x="390609" y="1964792"/>
                  <a:pt x="390609" y="1964792"/>
                </a:cubicBezTo>
                <a:cubicBezTo>
                  <a:pt x="383713" y="1959520"/>
                  <a:pt x="383713" y="1959520"/>
                  <a:pt x="383713" y="1959520"/>
                </a:cubicBezTo>
                <a:cubicBezTo>
                  <a:pt x="383713" y="1949382"/>
                  <a:pt x="383713" y="1949382"/>
                  <a:pt x="383713" y="1949382"/>
                </a:cubicBezTo>
                <a:cubicBezTo>
                  <a:pt x="569487" y="1808251"/>
                  <a:pt x="569487" y="1808251"/>
                  <a:pt x="569487" y="1808251"/>
                </a:cubicBezTo>
                <a:cubicBezTo>
                  <a:pt x="575166" y="1812307"/>
                  <a:pt x="575166" y="1812307"/>
                  <a:pt x="575166" y="1812307"/>
                </a:cubicBezTo>
                <a:cubicBezTo>
                  <a:pt x="392637" y="1951004"/>
                  <a:pt x="392637" y="1951004"/>
                  <a:pt x="392637" y="1951004"/>
                </a:cubicBezTo>
                <a:cubicBezTo>
                  <a:pt x="580033" y="2096594"/>
                  <a:pt x="580033" y="2096594"/>
                  <a:pt x="580033" y="2096594"/>
                </a:cubicBezTo>
                <a:cubicBezTo>
                  <a:pt x="767834" y="1953437"/>
                  <a:pt x="767834" y="1953437"/>
                  <a:pt x="767834" y="1953437"/>
                </a:cubicBezTo>
                <a:cubicBezTo>
                  <a:pt x="580438" y="1808251"/>
                  <a:pt x="580438" y="1808251"/>
                  <a:pt x="580438" y="1808251"/>
                </a:cubicBezTo>
                <a:cubicBezTo>
                  <a:pt x="575166" y="1812307"/>
                  <a:pt x="575166" y="1812307"/>
                  <a:pt x="575166" y="1812307"/>
                </a:cubicBezTo>
                <a:cubicBezTo>
                  <a:pt x="569893" y="1807846"/>
                  <a:pt x="569893" y="1807846"/>
                  <a:pt x="569893" y="1807846"/>
                </a:cubicBezTo>
                <a:cubicBezTo>
                  <a:pt x="578005" y="1801763"/>
                  <a:pt x="578005" y="1801763"/>
                  <a:pt x="578005" y="1801763"/>
                </a:cubicBezTo>
                <a:cubicBezTo>
                  <a:pt x="578005" y="1795679"/>
                  <a:pt x="578005" y="1795679"/>
                  <a:pt x="578005" y="1795679"/>
                </a:cubicBezTo>
                <a:cubicBezTo>
                  <a:pt x="584900" y="1795679"/>
                  <a:pt x="584900" y="1795679"/>
                  <a:pt x="584900" y="1795679"/>
                </a:cubicBezTo>
                <a:cubicBezTo>
                  <a:pt x="584900" y="1802168"/>
                  <a:pt x="584900" y="1802168"/>
                  <a:pt x="584900" y="1802168"/>
                </a:cubicBezTo>
                <a:cubicBezTo>
                  <a:pt x="771079" y="1946137"/>
                  <a:pt x="771079" y="1946137"/>
                  <a:pt x="771079" y="1946137"/>
                </a:cubicBezTo>
                <a:cubicBezTo>
                  <a:pt x="771079" y="1783107"/>
                  <a:pt x="771079" y="1783107"/>
                  <a:pt x="771079" y="1783107"/>
                </a:cubicBezTo>
                <a:cubicBezTo>
                  <a:pt x="771079" y="1768508"/>
                  <a:pt x="771079" y="1768508"/>
                  <a:pt x="771079" y="1768508"/>
                </a:cubicBezTo>
                <a:cubicBezTo>
                  <a:pt x="584900" y="1624133"/>
                  <a:pt x="584900" y="1624133"/>
                  <a:pt x="584900" y="1624133"/>
                </a:cubicBezTo>
                <a:cubicBezTo>
                  <a:pt x="584900" y="1785541"/>
                  <a:pt x="584900" y="1785541"/>
                  <a:pt x="584900" y="1785541"/>
                </a:cubicBezTo>
                <a:cubicBezTo>
                  <a:pt x="584900" y="1795274"/>
                  <a:pt x="584900" y="1795274"/>
                  <a:pt x="584900" y="1795274"/>
                </a:cubicBezTo>
                <a:cubicBezTo>
                  <a:pt x="578005" y="1795274"/>
                  <a:pt x="578005" y="1795274"/>
                  <a:pt x="578005" y="1795274"/>
                </a:cubicBezTo>
                <a:cubicBezTo>
                  <a:pt x="578005" y="1621294"/>
                  <a:pt x="578005" y="1621294"/>
                  <a:pt x="578005" y="1621294"/>
                </a:cubicBezTo>
                <a:cubicBezTo>
                  <a:pt x="437661" y="1512608"/>
                  <a:pt x="437661" y="1512608"/>
                  <a:pt x="437661" y="1512608"/>
                </a:cubicBezTo>
                <a:cubicBezTo>
                  <a:pt x="441312" y="1506930"/>
                  <a:pt x="441312" y="1506930"/>
                  <a:pt x="441312" y="1506930"/>
                </a:cubicBezTo>
                <a:cubicBezTo>
                  <a:pt x="578816" y="1613589"/>
                  <a:pt x="578816" y="1613589"/>
                  <a:pt x="578816" y="1613589"/>
                </a:cubicBezTo>
                <a:cubicBezTo>
                  <a:pt x="578816" y="1435555"/>
                  <a:pt x="578816" y="1435555"/>
                  <a:pt x="578816" y="1435555"/>
                </a:cubicBezTo>
                <a:cubicBezTo>
                  <a:pt x="513106" y="1384456"/>
                  <a:pt x="513106" y="1384456"/>
                  <a:pt x="513106" y="1384456"/>
                </a:cubicBezTo>
                <a:cubicBezTo>
                  <a:pt x="516350" y="1378372"/>
                  <a:pt x="516350" y="1378372"/>
                  <a:pt x="516350" y="1378372"/>
                </a:cubicBezTo>
                <a:cubicBezTo>
                  <a:pt x="582061" y="1429472"/>
                  <a:pt x="582061" y="1429472"/>
                  <a:pt x="582061" y="1429472"/>
                </a:cubicBezTo>
                <a:cubicBezTo>
                  <a:pt x="769862" y="1286719"/>
                  <a:pt x="769862" y="1286719"/>
                  <a:pt x="769862" y="1286719"/>
                </a:cubicBezTo>
                <a:cubicBezTo>
                  <a:pt x="632763" y="1180060"/>
                  <a:pt x="632763" y="1180060"/>
                  <a:pt x="632763" y="1180060"/>
                </a:cubicBezTo>
                <a:cubicBezTo>
                  <a:pt x="636413" y="1173571"/>
                  <a:pt x="636413" y="1173571"/>
                  <a:pt x="636413" y="1173571"/>
                </a:cubicBezTo>
                <a:cubicBezTo>
                  <a:pt x="771079" y="1278203"/>
                  <a:pt x="771079" y="1278203"/>
                  <a:pt x="771079" y="1278203"/>
                </a:cubicBezTo>
                <a:cubicBezTo>
                  <a:pt x="771079" y="1099762"/>
                  <a:pt x="771079" y="1099762"/>
                  <a:pt x="771079" y="1099762"/>
                </a:cubicBezTo>
                <a:cubicBezTo>
                  <a:pt x="708208" y="1051096"/>
                  <a:pt x="708208" y="1051096"/>
                  <a:pt x="708208" y="1051096"/>
                </a:cubicBezTo>
                <a:cubicBezTo>
                  <a:pt x="711453" y="1045419"/>
                  <a:pt x="711453" y="1045419"/>
                  <a:pt x="711453" y="1045419"/>
                </a:cubicBezTo>
                <a:cubicBezTo>
                  <a:pt x="774323" y="1094085"/>
                  <a:pt x="774323" y="1094085"/>
                  <a:pt x="774323" y="1094085"/>
                </a:cubicBezTo>
                <a:cubicBezTo>
                  <a:pt x="962125" y="951332"/>
                  <a:pt x="962125" y="951332"/>
                  <a:pt x="962125" y="951332"/>
                </a:cubicBezTo>
                <a:cubicBezTo>
                  <a:pt x="777163" y="807769"/>
                  <a:pt x="777163" y="807769"/>
                  <a:pt x="777163" y="807769"/>
                </a:cubicBezTo>
                <a:cubicBezTo>
                  <a:pt x="589362" y="950521"/>
                  <a:pt x="589362" y="950521"/>
                  <a:pt x="589362" y="950521"/>
                </a:cubicBezTo>
                <a:cubicBezTo>
                  <a:pt x="711453" y="1045013"/>
                  <a:pt x="711453" y="1045013"/>
                  <a:pt x="711453" y="1045013"/>
                </a:cubicBezTo>
                <a:cubicBezTo>
                  <a:pt x="707802" y="1051096"/>
                  <a:pt x="707802" y="1051096"/>
                  <a:pt x="707802" y="1051096"/>
                </a:cubicBezTo>
                <a:cubicBezTo>
                  <a:pt x="584900" y="955388"/>
                  <a:pt x="584900" y="955388"/>
                  <a:pt x="584900" y="955388"/>
                </a:cubicBezTo>
                <a:cubicBezTo>
                  <a:pt x="584900" y="1133828"/>
                  <a:pt x="584900" y="1133828"/>
                  <a:pt x="584900" y="1133828"/>
                </a:cubicBezTo>
                <a:cubicBezTo>
                  <a:pt x="636008" y="1173571"/>
                  <a:pt x="636008" y="1173571"/>
                  <a:pt x="636008" y="1173571"/>
                </a:cubicBezTo>
                <a:cubicBezTo>
                  <a:pt x="632357" y="1180060"/>
                  <a:pt x="632357" y="1180060"/>
                  <a:pt x="632357" y="1180060"/>
                </a:cubicBezTo>
                <a:cubicBezTo>
                  <a:pt x="582872" y="1141534"/>
                  <a:pt x="582872" y="1141534"/>
                  <a:pt x="582872" y="1141534"/>
                </a:cubicBezTo>
                <a:cubicBezTo>
                  <a:pt x="395071" y="1284286"/>
                  <a:pt x="395071" y="1284286"/>
                  <a:pt x="395071" y="1284286"/>
                </a:cubicBezTo>
                <a:cubicBezTo>
                  <a:pt x="516350" y="1378372"/>
                  <a:pt x="516350" y="1378372"/>
                  <a:pt x="516350" y="1378372"/>
                </a:cubicBezTo>
                <a:cubicBezTo>
                  <a:pt x="512700" y="1384050"/>
                  <a:pt x="512700" y="1384050"/>
                  <a:pt x="512700" y="1384050"/>
                </a:cubicBezTo>
                <a:cubicBezTo>
                  <a:pt x="392637" y="1291180"/>
                  <a:pt x="392637" y="1291180"/>
                  <a:pt x="392637" y="1291180"/>
                </a:cubicBezTo>
                <a:cubicBezTo>
                  <a:pt x="392637" y="1469214"/>
                  <a:pt x="392637" y="1469214"/>
                  <a:pt x="392637" y="1469214"/>
                </a:cubicBezTo>
                <a:cubicBezTo>
                  <a:pt x="440906" y="1506525"/>
                  <a:pt x="440906" y="1506525"/>
                  <a:pt x="440906" y="1506525"/>
                </a:cubicBezTo>
                <a:cubicBezTo>
                  <a:pt x="437661" y="1512608"/>
                  <a:pt x="437661" y="1512608"/>
                  <a:pt x="437661" y="1512608"/>
                </a:cubicBezTo>
                <a:cubicBezTo>
                  <a:pt x="391015" y="1476514"/>
                  <a:pt x="391015" y="1476514"/>
                  <a:pt x="391015" y="1476514"/>
                </a:cubicBezTo>
                <a:cubicBezTo>
                  <a:pt x="195912" y="1624539"/>
                  <a:pt x="195912" y="1624539"/>
                  <a:pt x="195912" y="1624539"/>
                </a:cubicBezTo>
                <a:cubicBezTo>
                  <a:pt x="0" y="1472459"/>
                  <a:pt x="0" y="1472459"/>
                  <a:pt x="0" y="1472459"/>
                </a:cubicBezTo>
                <a:cubicBezTo>
                  <a:pt x="0" y="1412033"/>
                  <a:pt x="0" y="1412033"/>
                  <a:pt x="0" y="1412033"/>
                </a:cubicBezTo>
                <a:cubicBezTo>
                  <a:pt x="6490" y="1414872"/>
                  <a:pt x="6490" y="1414872"/>
                  <a:pt x="6490" y="1414872"/>
                </a:cubicBezTo>
                <a:cubicBezTo>
                  <a:pt x="6490" y="1469214"/>
                  <a:pt x="6490" y="1469214"/>
                  <a:pt x="6490" y="1469214"/>
                </a:cubicBezTo>
                <a:cubicBezTo>
                  <a:pt x="192668" y="1613589"/>
                  <a:pt x="192668" y="1613589"/>
                  <a:pt x="192668" y="1613589"/>
                </a:cubicBezTo>
                <a:cubicBezTo>
                  <a:pt x="192668" y="1435555"/>
                  <a:pt x="192668" y="1435555"/>
                  <a:pt x="192668" y="1435555"/>
                </a:cubicBezTo>
                <a:cubicBezTo>
                  <a:pt x="6490" y="1291180"/>
                  <a:pt x="6490" y="1291180"/>
                  <a:pt x="6490" y="1291180"/>
                </a:cubicBezTo>
                <a:cubicBezTo>
                  <a:pt x="6490" y="1414466"/>
                  <a:pt x="6490" y="1414466"/>
                  <a:pt x="6490" y="1414466"/>
                </a:cubicBezTo>
                <a:cubicBezTo>
                  <a:pt x="0" y="1411627"/>
                  <a:pt x="0" y="1411627"/>
                  <a:pt x="0" y="1411627"/>
                </a:cubicBezTo>
                <a:cubicBezTo>
                  <a:pt x="0" y="1282664"/>
                  <a:pt x="0" y="1282664"/>
                  <a:pt x="0" y="1282664"/>
                </a:cubicBezTo>
                <a:cubicBezTo>
                  <a:pt x="66926" y="1231565"/>
                  <a:pt x="66926" y="1231565"/>
                  <a:pt x="66926" y="1231565"/>
                </a:cubicBezTo>
                <a:cubicBezTo>
                  <a:pt x="73821" y="1234809"/>
                  <a:pt x="73821" y="1234809"/>
                  <a:pt x="73821" y="1234809"/>
                </a:cubicBezTo>
                <a:cubicBezTo>
                  <a:pt x="8924" y="1284286"/>
                  <a:pt x="8924" y="1284286"/>
                  <a:pt x="8924" y="1284286"/>
                </a:cubicBezTo>
                <a:cubicBezTo>
                  <a:pt x="196318" y="1429472"/>
                  <a:pt x="196318" y="1429472"/>
                  <a:pt x="196318" y="1429472"/>
                </a:cubicBezTo>
                <a:cubicBezTo>
                  <a:pt x="384119" y="1286719"/>
                  <a:pt x="384119" y="1286719"/>
                  <a:pt x="384119" y="1286719"/>
                </a:cubicBezTo>
                <a:cubicBezTo>
                  <a:pt x="196724" y="1141534"/>
                  <a:pt x="196724" y="1141534"/>
                  <a:pt x="196724" y="1141534"/>
                </a:cubicBezTo>
                <a:cubicBezTo>
                  <a:pt x="74227" y="1234403"/>
                  <a:pt x="74227" y="1234403"/>
                  <a:pt x="74227" y="1234403"/>
                </a:cubicBezTo>
                <a:cubicBezTo>
                  <a:pt x="67332" y="1231159"/>
                  <a:pt x="67332" y="1231159"/>
                  <a:pt x="67332" y="1231159"/>
                </a:cubicBezTo>
                <a:cubicBezTo>
                  <a:pt x="191856" y="1136667"/>
                  <a:pt x="191856" y="1136667"/>
                  <a:pt x="191856" y="1136667"/>
                </a:cubicBezTo>
                <a:cubicBezTo>
                  <a:pt x="191856" y="1044607"/>
                  <a:pt x="191856" y="1044607"/>
                  <a:pt x="191856" y="1044607"/>
                </a:cubicBezTo>
                <a:cubicBezTo>
                  <a:pt x="198752" y="1045419"/>
                  <a:pt x="198752" y="1045419"/>
                  <a:pt x="198752" y="1045419"/>
                </a:cubicBezTo>
                <a:cubicBezTo>
                  <a:pt x="198752" y="1133828"/>
                  <a:pt x="198752" y="1133828"/>
                  <a:pt x="198752" y="1133828"/>
                </a:cubicBezTo>
                <a:cubicBezTo>
                  <a:pt x="384524" y="1278203"/>
                  <a:pt x="384524" y="1278203"/>
                  <a:pt x="384524" y="1278203"/>
                </a:cubicBezTo>
                <a:cubicBezTo>
                  <a:pt x="384524" y="1099762"/>
                  <a:pt x="384524" y="1099762"/>
                  <a:pt x="384524" y="1099762"/>
                </a:cubicBezTo>
                <a:cubicBezTo>
                  <a:pt x="296912" y="1032037"/>
                  <a:pt x="296912" y="1032037"/>
                  <a:pt x="296912" y="1032037"/>
                </a:cubicBezTo>
                <a:cubicBezTo>
                  <a:pt x="300968" y="1026359"/>
                  <a:pt x="300968" y="1026359"/>
                  <a:pt x="300968" y="1026359"/>
                </a:cubicBezTo>
                <a:cubicBezTo>
                  <a:pt x="388175" y="1094085"/>
                  <a:pt x="388175" y="1094085"/>
                  <a:pt x="388175" y="1094085"/>
                </a:cubicBezTo>
                <a:cubicBezTo>
                  <a:pt x="575977" y="951332"/>
                  <a:pt x="575977" y="951332"/>
                  <a:pt x="575977" y="951332"/>
                </a:cubicBezTo>
                <a:cubicBezTo>
                  <a:pt x="434822" y="841835"/>
                  <a:pt x="434822" y="841835"/>
                  <a:pt x="434822" y="841835"/>
                </a:cubicBezTo>
                <a:cubicBezTo>
                  <a:pt x="438878" y="836158"/>
                  <a:pt x="438878" y="836158"/>
                  <a:pt x="438878" y="836158"/>
                </a:cubicBezTo>
                <a:cubicBezTo>
                  <a:pt x="578816" y="944843"/>
                  <a:pt x="578816" y="944843"/>
                  <a:pt x="578816" y="944843"/>
                </a:cubicBezTo>
                <a:cubicBezTo>
                  <a:pt x="578816" y="766808"/>
                  <a:pt x="578816" y="766808"/>
                  <a:pt x="578816" y="766808"/>
                </a:cubicBezTo>
                <a:cubicBezTo>
                  <a:pt x="521218" y="722199"/>
                  <a:pt x="521218" y="722199"/>
                  <a:pt x="521218" y="722199"/>
                </a:cubicBezTo>
                <a:cubicBezTo>
                  <a:pt x="525274" y="716927"/>
                  <a:pt x="525274" y="716927"/>
                  <a:pt x="525274" y="716927"/>
                </a:cubicBezTo>
                <a:cubicBezTo>
                  <a:pt x="582061" y="761131"/>
                  <a:pt x="582061" y="761131"/>
                  <a:pt x="582061" y="761131"/>
                </a:cubicBezTo>
                <a:cubicBezTo>
                  <a:pt x="769862" y="618379"/>
                  <a:pt x="769862" y="618379"/>
                  <a:pt x="769862" y="618379"/>
                </a:cubicBezTo>
                <a:cubicBezTo>
                  <a:pt x="582872" y="472787"/>
                  <a:pt x="582872" y="472787"/>
                  <a:pt x="582872" y="472787"/>
                </a:cubicBezTo>
                <a:cubicBezTo>
                  <a:pt x="395071" y="615540"/>
                  <a:pt x="395071" y="615540"/>
                  <a:pt x="395071" y="615540"/>
                </a:cubicBezTo>
                <a:cubicBezTo>
                  <a:pt x="524868" y="716521"/>
                  <a:pt x="524868" y="716521"/>
                  <a:pt x="524868" y="716521"/>
                </a:cubicBezTo>
                <a:cubicBezTo>
                  <a:pt x="521218" y="722199"/>
                  <a:pt x="521218" y="722199"/>
                  <a:pt x="521218" y="722199"/>
                </a:cubicBezTo>
                <a:cubicBezTo>
                  <a:pt x="392637" y="622434"/>
                  <a:pt x="392637" y="622434"/>
                  <a:pt x="392637" y="622434"/>
                </a:cubicBezTo>
                <a:cubicBezTo>
                  <a:pt x="392637" y="800875"/>
                  <a:pt x="392637" y="800875"/>
                  <a:pt x="392637" y="800875"/>
                </a:cubicBezTo>
                <a:cubicBezTo>
                  <a:pt x="438472" y="836158"/>
                  <a:pt x="438472" y="836158"/>
                  <a:pt x="438472" y="836158"/>
                </a:cubicBezTo>
                <a:cubicBezTo>
                  <a:pt x="434416" y="841430"/>
                  <a:pt x="434416" y="841430"/>
                  <a:pt x="434416" y="841430"/>
                </a:cubicBezTo>
                <a:cubicBezTo>
                  <a:pt x="391015" y="807769"/>
                  <a:pt x="391015" y="807769"/>
                  <a:pt x="391015" y="807769"/>
                </a:cubicBezTo>
                <a:cubicBezTo>
                  <a:pt x="203214" y="950521"/>
                  <a:pt x="203214" y="950521"/>
                  <a:pt x="203214" y="950521"/>
                </a:cubicBezTo>
                <a:cubicBezTo>
                  <a:pt x="300968" y="1026359"/>
                  <a:pt x="300968" y="1026359"/>
                  <a:pt x="300968" y="1026359"/>
                </a:cubicBezTo>
                <a:cubicBezTo>
                  <a:pt x="296912" y="1031630"/>
                  <a:pt x="296912" y="1031630"/>
                  <a:pt x="296912" y="1031630"/>
                </a:cubicBezTo>
                <a:cubicBezTo>
                  <a:pt x="198752" y="955388"/>
                  <a:pt x="198752" y="955388"/>
                  <a:pt x="198752" y="955388"/>
                </a:cubicBezTo>
                <a:cubicBezTo>
                  <a:pt x="198752" y="1045013"/>
                  <a:pt x="198752" y="1045013"/>
                  <a:pt x="198752" y="1045013"/>
                </a:cubicBezTo>
                <a:cubicBezTo>
                  <a:pt x="191856" y="1044202"/>
                  <a:pt x="191856" y="1044202"/>
                  <a:pt x="191856" y="1044202"/>
                </a:cubicBezTo>
                <a:cubicBezTo>
                  <a:pt x="191856" y="952954"/>
                  <a:pt x="191856" y="952954"/>
                  <a:pt x="191856" y="952954"/>
                </a:cubicBezTo>
                <a:cubicBezTo>
                  <a:pt x="183744" y="946465"/>
                  <a:pt x="183744" y="946465"/>
                  <a:pt x="183744" y="946465"/>
                </a:cubicBezTo>
                <a:cubicBezTo>
                  <a:pt x="183744" y="937949"/>
                  <a:pt x="183744" y="937949"/>
                  <a:pt x="183744" y="937949"/>
                </a:cubicBezTo>
                <a:cubicBezTo>
                  <a:pt x="192668" y="944843"/>
                  <a:pt x="192668" y="944843"/>
                  <a:pt x="192668" y="944843"/>
                </a:cubicBezTo>
                <a:cubicBezTo>
                  <a:pt x="192668" y="766808"/>
                  <a:pt x="192668" y="766808"/>
                  <a:pt x="192668" y="766808"/>
                </a:cubicBezTo>
                <a:cubicBezTo>
                  <a:pt x="183744" y="759914"/>
                  <a:pt x="183744" y="759914"/>
                  <a:pt x="183744" y="759914"/>
                </a:cubicBezTo>
                <a:cubicBezTo>
                  <a:pt x="183744" y="751398"/>
                  <a:pt x="183744" y="751398"/>
                  <a:pt x="183744" y="751398"/>
                </a:cubicBezTo>
                <a:cubicBezTo>
                  <a:pt x="196318" y="761131"/>
                  <a:pt x="196318" y="761131"/>
                  <a:pt x="196318" y="761131"/>
                </a:cubicBezTo>
                <a:cubicBezTo>
                  <a:pt x="384119" y="618379"/>
                  <a:pt x="384119" y="618379"/>
                  <a:pt x="384119" y="618379"/>
                </a:cubicBezTo>
                <a:cubicBezTo>
                  <a:pt x="196724" y="472787"/>
                  <a:pt x="196724" y="472787"/>
                  <a:pt x="196724" y="472787"/>
                </a:cubicBezTo>
                <a:cubicBezTo>
                  <a:pt x="8924" y="615540"/>
                  <a:pt x="8924" y="615540"/>
                  <a:pt x="8924" y="615540"/>
                </a:cubicBezTo>
                <a:cubicBezTo>
                  <a:pt x="183339" y="750992"/>
                  <a:pt x="183339" y="750992"/>
                  <a:pt x="183339" y="750992"/>
                </a:cubicBezTo>
                <a:cubicBezTo>
                  <a:pt x="183339" y="759508"/>
                  <a:pt x="183339" y="759508"/>
                  <a:pt x="183339" y="759508"/>
                </a:cubicBezTo>
                <a:cubicBezTo>
                  <a:pt x="6490" y="622434"/>
                  <a:pt x="6490" y="622434"/>
                  <a:pt x="6490" y="622434"/>
                </a:cubicBezTo>
                <a:cubicBezTo>
                  <a:pt x="6490" y="800875"/>
                  <a:pt x="6490" y="800875"/>
                  <a:pt x="6490" y="800875"/>
                </a:cubicBezTo>
                <a:lnTo>
                  <a:pt x="183339" y="937544"/>
                </a:lnTo>
                <a:cubicBezTo>
                  <a:pt x="183339" y="946060"/>
                  <a:pt x="183339" y="946060"/>
                  <a:pt x="183339" y="946060"/>
                </a:cubicBezTo>
                <a:cubicBezTo>
                  <a:pt x="0" y="804119"/>
                  <a:pt x="0" y="804119"/>
                  <a:pt x="0" y="804119"/>
                </a:cubicBezTo>
                <a:cubicBezTo>
                  <a:pt x="0" y="613917"/>
                  <a:pt x="0" y="613917"/>
                  <a:pt x="0" y="613917"/>
                </a:cubicBezTo>
                <a:cubicBezTo>
                  <a:pt x="191856" y="468327"/>
                  <a:pt x="191856" y="468327"/>
                  <a:pt x="191856" y="468327"/>
                </a:cubicBezTo>
                <a:cubicBezTo>
                  <a:pt x="191856" y="289076"/>
                  <a:pt x="191856" y="289076"/>
                  <a:pt x="191856" y="289076"/>
                </a:cubicBezTo>
                <a:cubicBezTo>
                  <a:pt x="198752" y="294348"/>
                  <a:pt x="198752" y="294348"/>
                  <a:pt x="198752" y="294348"/>
                </a:cubicBezTo>
                <a:cubicBezTo>
                  <a:pt x="198752" y="465488"/>
                  <a:pt x="198752" y="465488"/>
                  <a:pt x="198752" y="465488"/>
                </a:cubicBezTo>
                <a:cubicBezTo>
                  <a:pt x="384524" y="609862"/>
                  <a:pt x="384524" y="609862"/>
                  <a:pt x="384524" y="609862"/>
                </a:cubicBezTo>
                <a:cubicBezTo>
                  <a:pt x="384524" y="431828"/>
                  <a:pt x="384524" y="431828"/>
                  <a:pt x="384524" y="431828"/>
                </a:cubicBezTo>
                <a:cubicBezTo>
                  <a:pt x="198752" y="287453"/>
                  <a:pt x="198752" y="287453"/>
                  <a:pt x="198752" y="287453"/>
                </a:cubicBezTo>
                <a:cubicBezTo>
                  <a:pt x="198752" y="293942"/>
                  <a:pt x="198752" y="293942"/>
                  <a:pt x="198752" y="293942"/>
                </a:cubicBezTo>
                <a:cubicBezTo>
                  <a:pt x="191856" y="288670"/>
                  <a:pt x="191856" y="288670"/>
                  <a:pt x="191856" y="288670"/>
                </a:cubicBezTo>
                <a:cubicBezTo>
                  <a:pt x="191856" y="278937"/>
                  <a:pt x="191856" y="278937"/>
                  <a:pt x="191856" y="278937"/>
                </a:cubicBezTo>
                <a:cubicBezTo>
                  <a:pt x="377629" y="137401"/>
                  <a:pt x="377629" y="137401"/>
                  <a:pt x="377629" y="137401"/>
                </a:cubicBezTo>
                <a:cubicBezTo>
                  <a:pt x="383308" y="141862"/>
                  <a:pt x="383308" y="141862"/>
                  <a:pt x="383308" y="141862"/>
                </a:cubicBezTo>
                <a:cubicBezTo>
                  <a:pt x="200780" y="280559"/>
                  <a:pt x="200780" y="280559"/>
                  <a:pt x="200780" y="280559"/>
                </a:cubicBezTo>
                <a:cubicBezTo>
                  <a:pt x="388175" y="425745"/>
                  <a:pt x="388175" y="425745"/>
                  <a:pt x="388175" y="425745"/>
                </a:cubicBezTo>
                <a:cubicBezTo>
                  <a:pt x="575977" y="282993"/>
                  <a:pt x="575977" y="282993"/>
                  <a:pt x="575977" y="282993"/>
                </a:cubicBezTo>
                <a:cubicBezTo>
                  <a:pt x="388580" y="137807"/>
                  <a:pt x="388580" y="137807"/>
                  <a:pt x="388580" y="137807"/>
                </a:cubicBezTo>
                <a:cubicBezTo>
                  <a:pt x="383308" y="141862"/>
                  <a:pt x="383308" y="141862"/>
                  <a:pt x="383308" y="141862"/>
                </a:cubicBezTo>
                <a:cubicBezTo>
                  <a:pt x="378035" y="137401"/>
                  <a:pt x="378035" y="137401"/>
                  <a:pt x="378035" y="137401"/>
                </a:cubicBezTo>
                <a:cubicBezTo>
                  <a:pt x="386147" y="131318"/>
                  <a:pt x="386147" y="131318"/>
                  <a:pt x="386147" y="131318"/>
                </a:cubicBezTo>
                <a:cubicBezTo>
                  <a:pt x="386147" y="59650"/>
                  <a:pt x="386147" y="21577"/>
                  <a:pt x="386147" y="1350"/>
                </a:cubicBezTo>
                <a:close/>
              </a:path>
            </a:pathLst>
          </a:custGeom>
          <a:gradFill flip="none" rotWithShape="1">
            <a:gsLst>
              <a:gs pos="7000">
                <a:schemeClr val="bg1"/>
              </a:gs>
              <a:gs pos="26000">
                <a:schemeClr val="bg1">
                  <a:alpha val="80000"/>
                </a:schemeClr>
              </a:gs>
            </a:gsLst>
            <a:lin ang="0" scaled="1"/>
            <a:tileRect/>
          </a:gradFill>
        </p:spPr>
        <p:txBody>
          <a:bodyPr wrap="square" lIns="2160000" rIns="756000" anchor="ctr">
            <a:noAutofit/>
          </a:bodyPr>
          <a:lstStyle>
            <a:lvl1pPr>
              <a:defRPr/>
            </a:lvl1pPr>
          </a:lstStyle>
          <a:p>
            <a:pPr lvl="0"/>
            <a:r>
              <a:rPr lang="fr-FR" dirty="0"/>
              <a:t>Cliquez pour modifier les styles du texte du masque  </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Titre 13">
            <a:extLst>
              <a:ext uri="{FF2B5EF4-FFF2-40B4-BE49-F238E27FC236}">
                <a16:creationId xmlns:a16="http://schemas.microsoft.com/office/drawing/2014/main" id="{B62CD770-3131-7686-5D22-0AC580D9B1B1}"/>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12725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28/10/2022</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IRESNE/DTN/SMTA/LMN</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Process</a:t>
            </a:r>
          </a:p>
        </p:txBody>
      </p:sp>
      <p:sp>
        <p:nvSpPr>
          <p:cNvPr id="12" name="Espace réservé du texte 11">
            <a:extLst>
              <a:ext uri="{FF2B5EF4-FFF2-40B4-BE49-F238E27FC236}">
                <a16:creationId xmlns:a16="http://schemas.microsoft.com/office/drawing/2014/main" id="{D8A6D559-B5F2-C10A-5216-55551821C047}"/>
              </a:ext>
            </a:extLst>
          </p:cNvPr>
          <p:cNvSpPr>
            <a:spLocks noGrp="1" noChangeAspect="1"/>
          </p:cNvSpPr>
          <p:nvPr>
            <p:ph type="body" sz="quarter" idx="13" hasCustomPrompt="1"/>
          </p:nvPr>
        </p:nvSpPr>
        <p:spPr>
          <a:xfrm>
            <a:off x="909039" y="1866901"/>
            <a:ext cx="1409699" cy="1409700"/>
          </a:xfrm>
          <a:solidFill>
            <a:srgbClr val="000000"/>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15" name="Espace réservé du texte 14">
            <a:extLst>
              <a:ext uri="{FF2B5EF4-FFF2-40B4-BE49-F238E27FC236}">
                <a16:creationId xmlns:a16="http://schemas.microsoft.com/office/drawing/2014/main" id="{7A89DC66-E329-2BA7-093B-F605D23EBEA2}"/>
              </a:ext>
            </a:extLst>
          </p:cNvPr>
          <p:cNvSpPr>
            <a:spLocks noGrp="1"/>
          </p:cNvSpPr>
          <p:nvPr>
            <p:ph type="body" sz="quarter" idx="14" hasCustomPrompt="1"/>
          </p:nvPr>
        </p:nvSpPr>
        <p:spPr>
          <a:xfrm>
            <a:off x="623888"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2" name="Espace réservé du texte 11">
            <a:extLst>
              <a:ext uri="{FF2B5EF4-FFF2-40B4-BE49-F238E27FC236}">
                <a16:creationId xmlns:a16="http://schemas.microsoft.com/office/drawing/2014/main" id="{6EBAB840-A288-E4AE-DD2B-ABD52849168F}"/>
              </a:ext>
            </a:extLst>
          </p:cNvPr>
          <p:cNvSpPr>
            <a:spLocks noGrp="1" noChangeAspect="1"/>
          </p:cNvSpPr>
          <p:nvPr>
            <p:ph type="body" sz="quarter" idx="15" hasCustomPrompt="1"/>
          </p:nvPr>
        </p:nvSpPr>
        <p:spPr>
          <a:xfrm>
            <a:off x="3123108"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3" name="Espace réservé du texte 14">
            <a:extLst>
              <a:ext uri="{FF2B5EF4-FFF2-40B4-BE49-F238E27FC236}">
                <a16:creationId xmlns:a16="http://schemas.microsoft.com/office/drawing/2014/main" id="{3E9C6ABE-0C15-ECEA-4B26-53769D8EAC57}"/>
              </a:ext>
            </a:extLst>
          </p:cNvPr>
          <p:cNvSpPr>
            <a:spLocks noGrp="1"/>
          </p:cNvSpPr>
          <p:nvPr>
            <p:ph type="body" sz="quarter" idx="16" hasCustomPrompt="1"/>
          </p:nvPr>
        </p:nvSpPr>
        <p:spPr>
          <a:xfrm>
            <a:off x="2837957"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4" name="Espace réservé du texte 11">
            <a:extLst>
              <a:ext uri="{FF2B5EF4-FFF2-40B4-BE49-F238E27FC236}">
                <a16:creationId xmlns:a16="http://schemas.microsoft.com/office/drawing/2014/main" id="{24B29917-CE4F-A965-FAA6-E3B453333B7E}"/>
              </a:ext>
            </a:extLst>
          </p:cNvPr>
          <p:cNvSpPr>
            <a:spLocks noGrp="1" noChangeAspect="1"/>
          </p:cNvSpPr>
          <p:nvPr>
            <p:ph type="body" sz="quarter" idx="17" hasCustomPrompt="1"/>
          </p:nvPr>
        </p:nvSpPr>
        <p:spPr>
          <a:xfrm>
            <a:off x="5337177"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5" name="Espace réservé du texte 14">
            <a:extLst>
              <a:ext uri="{FF2B5EF4-FFF2-40B4-BE49-F238E27FC236}">
                <a16:creationId xmlns:a16="http://schemas.microsoft.com/office/drawing/2014/main" id="{6F1352A1-512B-F388-3483-16D51BDD2D42}"/>
              </a:ext>
            </a:extLst>
          </p:cNvPr>
          <p:cNvSpPr>
            <a:spLocks noGrp="1"/>
          </p:cNvSpPr>
          <p:nvPr>
            <p:ph type="body" sz="quarter" idx="18" hasCustomPrompt="1"/>
          </p:nvPr>
        </p:nvSpPr>
        <p:spPr>
          <a:xfrm>
            <a:off x="5052026"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6" name="Espace réservé du texte 11">
            <a:extLst>
              <a:ext uri="{FF2B5EF4-FFF2-40B4-BE49-F238E27FC236}">
                <a16:creationId xmlns:a16="http://schemas.microsoft.com/office/drawing/2014/main" id="{C4BAD260-C56B-B79F-C093-46D3C16BCC87}"/>
              </a:ext>
            </a:extLst>
          </p:cNvPr>
          <p:cNvSpPr>
            <a:spLocks noGrp="1" noChangeAspect="1"/>
          </p:cNvSpPr>
          <p:nvPr>
            <p:ph type="body" sz="quarter" idx="19" hasCustomPrompt="1"/>
          </p:nvPr>
        </p:nvSpPr>
        <p:spPr>
          <a:xfrm>
            <a:off x="7551246"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7" name="Espace réservé du texte 14">
            <a:extLst>
              <a:ext uri="{FF2B5EF4-FFF2-40B4-BE49-F238E27FC236}">
                <a16:creationId xmlns:a16="http://schemas.microsoft.com/office/drawing/2014/main" id="{E3294DD8-C0C7-7FF7-2AF0-2A6B1C786177}"/>
              </a:ext>
            </a:extLst>
          </p:cNvPr>
          <p:cNvSpPr>
            <a:spLocks noGrp="1"/>
          </p:cNvSpPr>
          <p:nvPr>
            <p:ph type="body" sz="quarter" idx="20" hasCustomPrompt="1"/>
          </p:nvPr>
        </p:nvSpPr>
        <p:spPr>
          <a:xfrm>
            <a:off x="7266095"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8" name="Espace réservé du texte 11">
            <a:extLst>
              <a:ext uri="{FF2B5EF4-FFF2-40B4-BE49-F238E27FC236}">
                <a16:creationId xmlns:a16="http://schemas.microsoft.com/office/drawing/2014/main" id="{043259EC-B8D8-255D-A2B2-B6984873CA66}"/>
              </a:ext>
            </a:extLst>
          </p:cNvPr>
          <p:cNvSpPr>
            <a:spLocks noGrp="1" noChangeAspect="1"/>
          </p:cNvSpPr>
          <p:nvPr>
            <p:ph type="body" sz="quarter" idx="21" hasCustomPrompt="1"/>
          </p:nvPr>
        </p:nvSpPr>
        <p:spPr>
          <a:xfrm>
            <a:off x="9765314"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9" name="Espace réservé du texte 14">
            <a:extLst>
              <a:ext uri="{FF2B5EF4-FFF2-40B4-BE49-F238E27FC236}">
                <a16:creationId xmlns:a16="http://schemas.microsoft.com/office/drawing/2014/main" id="{24D806FB-89F5-15B1-42D4-FB45DB6CC61B}"/>
              </a:ext>
            </a:extLst>
          </p:cNvPr>
          <p:cNvSpPr>
            <a:spLocks noGrp="1"/>
          </p:cNvSpPr>
          <p:nvPr>
            <p:ph type="body" sz="quarter" idx="22" hasCustomPrompt="1"/>
          </p:nvPr>
        </p:nvSpPr>
        <p:spPr>
          <a:xfrm>
            <a:off x="9480163"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501BFA8-B9A9-BC60-9090-AC04B424FC4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400160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28/10/2022</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IRESNE/DTN/SMTA/LMN</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Process 2</a:t>
            </a:r>
          </a:p>
          <a:p>
            <a:endParaRPr lang="fr-FR" sz="1200" dirty="0">
              <a:solidFill>
                <a:schemeClr val="bg1">
                  <a:lumMod val="50000"/>
                </a:schemeClr>
              </a:solidFill>
            </a:endParaRPr>
          </a:p>
        </p:txBody>
      </p:sp>
      <p:sp>
        <p:nvSpPr>
          <p:cNvPr id="9" name="Espace réservé du texte 8">
            <a:extLst>
              <a:ext uri="{FF2B5EF4-FFF2-40B4-BE49-F238E27FC236}">
                <a16:creationId xmlns:a16="http://schemas.microsoft.com/office/drawing/2014/main" id="{80E4F447-1473-CEC3-0C4B-859E1566BDE9}"/>
              </a:ext>
            </a:extLst>
          </p:cNvPr>
          <p:cNvSpPr>
            <a:spLocks noGrp="1" noChangeAspect="1"/>
          </p:cNvSpPr>
          <p:nvPr>
            <p:ph type="body" sz="quarter" idx="13" hasCustomPrompt="1"/>
          </p:nvPr>
        </p:nvSpPr>
        <p:spPr>
          <a:xfrm>
            <a:off x="7318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1"/>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sp>
        <p:nvSpPr>
          <p:cNvPr id="20" name="Espace réservé du texte 14">
            <a:extLst>
              <a:ext uri="{FF2B5EF4-FFF2-40B4-BE49-F238E27FC236}">
                <a16:creationId xmlns:a16="http://schemas.microsoft.com/office/drawing/2014/main" id="{7F676C8B-EE69-3CAC-C9F6-BFDEFD05279B}"/>
              </a:ext>
            </a:extLst>
          </p:cNvPr>
          <p:cNvSpPr>
            <a:spLocks noGrp="1"/>
          </p:cNvSpPr>
          <p:nvPr>
            <p:ph type="body" sz="quarter" idx="14"/>
          </p:nvPr>
        </p:nvSpPr>
        <p:spPr>
          <a:xfrm>
            <a:off x="6735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21" name="Espace réservé du texte 14">
            <a:extLst>
              <a:ext uri="{FF2B5EF4-FFF2-40B4-BE49-F238E27FC236}">
                <a16:creationId xmlns:a16="http://schemas.microsoft.com/office/drawing/2014/main" id="{89215B80-BD0F-D77B-4046-84DBB6530C88}"/>
              </a:ext>
            </a:extLst>
          </p:cNvPr>
          <p:cNvSpPr>
            <a:spLocks noGrp="1"/>
          </p:cNvSpPr>
          <p:nvPr>
            <p:ph type="body" sz="quarter" idx="16"/>
          </p:nvPr>
        </p:nvSpPr>
        <p:spPr>
          <a:xfrm>
            <a:off x="2850698"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1" name="Espace réservé du texte 14">
            <a:extLst>
              <a:ext uri="{FF2B5EF4-FFF2-40B4-BE49-F238E27FC236}">
                <a16:creationId xmlns:a16="http://schemas.microsoft.com/office/drawing/2014/main" id="{50E15DEA-ADB9-4EAD-9B8B-400BF2AF4FDA}"/>
              </a:ext>
            </a:extLst>
          </p:cNvPr>
          <p:cNvSpPr>
            <a:spLocks noGrp="1"/>
          </p:cNvSpPr>
          <p:nvPr>
            <p:ph type="body" sz="quarter" idx="18"/>
          </p:nvPr>
        </p:nvSpPr>
        <p:spPr>
          <a:xfrm>
            <a:off x="50423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2" name="Espace réservé du texte 14">
            <a:extLst>
              <a:ext uri="{FF2B5EF4-FFF2-40B4-BE49-F238E27FC236}">
                <a16:creationId xmlns:a16="http://schemas.microsoft.com/office/drawing/2014/main" id="{31D594DF-B2F9-BDEA-68CF-C1C92B869ADF}"/>
              </a:ext>
            </a:extLst>
          </p:cNvPr>
          <p:cNvSpPr>
            <a:spLocks noGrp="1"/>
          </p:cNvSpPr>
          <p:nvPr>
            <p:ph type="body" sz="quarter" idx="20"/>
          </p:nvPr>
        </p:nvSpPr>
        <p:spPr>
          <a:xfrm>
            <a:off x="7161440"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3" name="Espace réservé du texte 14">
            <a:extLst>
              <a:ext uri="{FF2B5EF4-FFF2-40B4-BE49-F238E27FC236}">
                <a16:creationId xmlns:a16="http://schemas.microsoft.com/office/drawing/2014/main" id="{4EB8106A-BAE6-87F6-A881-562ED8FA4143}"/>
              </a:ext>
            </a:extLst>
          </p:cNvPr>
          <p:cNvSpPr>
            <a:spLocks noGrp="1"/>
          </p:cNvSpPr>
          <p:nvPr>
            <p:ph type="body" sz="quarter" idx="22"/>
          </p:nvPr>
        </p:nvSpPr>
        <p:spPr>
          <a:xfrm>
            <a:off x="93868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4" name="Espace réservé du texte 33">
            <a:extLst>
              <a:ext uri="{FF2B5EF4-FFF2-40B4-BE49-F238E27FC236}">
                <a16:creationId xmlns:a16="http://schemas.microsoft.com/office/drawing/2014/main" id="{6FA8E9A1-911D-DD9D-7A76-ADDB4C2E4317}"/>
              </a:ext>
            </a:extLst>
          </p:cNvPr>
          <p:cNvSpPr>
            <a:spLocks noGrp="1" noChangeAspect="1"/>
          </p:cNvSpPr>
          <p:nvPr>
            <p:ph type="body" sz="quarter" idx="23" hasCustomPrompt="1"/>
          </p:nvPr>
        </p:nvSpPr>
        <p:spPr>
          <a:xfrm>
            <a:off x="2908981"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5" name="Espace réservé du texte 34">
            <a:extLst>
              <a:ext uri="{FF2B5EF4-FFF2-40B4-BE49-F238E27FC236}">
                <a16:creationId xmlns:a16="http://schemas.microsoft.com/office/drawing/2014/main" id="{89C62950-23F5-0C27-DBF0-B851B616C800}"/>
              </a:ext>
            </a:extLst>
          </p:cNvPr>
          <p:cNvSpPr>
            <a:spLocks noGrp="1" noChangeAspect="1"/>
          </p:cNvSpPr>
          <p:nvPr>
            <p:ph type="body" sz="quarter" idx="24" hasCustomPrompt="1"/>
          </p:nvPr>
        </p:nvSpPr>
        <p:spPr>
          <a:xfrm>
            <a:off x="51006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6" name="Espace réservé du texte 35">
            <a:extLst>
              <a:ext uri="{FF2B5EF4-FFF2-40B4-BE49-F238E27FC236}">
                <a16:creationId xmlns:a16="http://schemas.microsoft.com/office/drawing/2014/main" id="{ABF9A6B1-3BC9-0F8E-8148-B1CF03BB61CA}"/>
              </a:ext>
            </a:extLst>
          </p:cNvPr>
          <p:cNvSpPr>
            <a:spLocks noGrp="1" noChangeAspect="1"/>
          </p:cNvSpPr>
          <p:nvPr>
            <p:ph type="body" sz="quarter" idx="25" hasCustomPrompt="1"/>
          </p:nvPr>
        </p:nvSpPr>
        <p:spPr>
          <a:xfrm>
            <a:off x="7219723"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8" name="Espace réservé du texte 11">
            <a:extLst>
              <a:ext uri="{FF2B5EF4-FFF2-40B4-BE49-F238E27FC236}">
                <a16:creationId xmlns:a16="http://schemas.microsoft.com/office/drawing/2014/main" id="{97EC53BB-3B6C-3AF7-68E1-48C8465AC201}"/>
              </a:ext>
            </a:extLst>
          </p:cNvPr>
          <p:cNvSpPr>
            <a:spLocks noGrp="1" noChangeAspect="1"/>
          </p:cNvSpPr>
          <p:nvPr>
            <p:ph type="body" sz="quarter" idx="21" hasCustomPrompt="1"/>
          </p:nvPr>
        </p:nvSpPr>
        <p:spPr>
          <a:xfrm>
            <a:off x="9386855" y="1583490"/>
            <a:ext cx="1652399" cy="16524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7D2C0AC3-31B7-69C8-1880-96C477E56349}"/>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1408324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pic>
        <p:nvPicPr>
          <p:cNvPr id="16"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spTree>
    <p:extLst>
      <p:ext uri="{BB962C8B-B14F-4D97-AF65-F5344CB8AC3E}">
        <p14:creationId xmlns:p14="http://schemas.microsoft.com/office/powerpoint/2010/main" val="392329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 CEA LITE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pic>
        <p:nvPicPr>
          <p:cNvPr id="3" name="Image 2"/>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94937" y="484185"/>
            <a:ext cx="4925200" cy="1800000"/>
          </a:xfrm>
          <a:prstGeom prst="rect">
            <a:avLst/>
          </a:prstGeom>
        </p:spPr>
      </p:pic>
    </p:spTree>
    <p:extLst>
      <p:ext uri="{BB962C8B-B14F-4D97-AF65-F5344CB8AC3E}">
        <p14:creationId xmlns:p14="http://schemas.microsoft.com/office/powerpoint/2010/main" val="1241289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I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 Gris</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bg1"/>
                </a:solidFill>
              </a:defRPr>
            </a:lvl1pPr>
          </a:lstStyle>
          <a:p>
            <a:r>
              <a:rPr lang="fr-FR" dirty="0"/>
              <a:t>Merci</a:t>
            </a:r>
          </a:p>
        </p:txBody>
      </p:sp>
      <p:pic>
        <p:nvPicPr>
          <p:cNvPr id="15"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pic>
        <p:nvPicPr>
          <p:cNvPr id="9" name="Image 8">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3" name="Espace réservé du texte 4">
            <a:extLst>
              <a:ext uri="{FF2B5EF4-FFF2-40B4-BE49-F238E27FC236}">
                <a16:creationId xmlns:a16="http://schemas.microsoft.com/office/drawing/2014/main" id="{0D902288-F09E-3DF3-4FA0-8680492FC7E7}"/>
              </a:ext>
            </a:extLst>
          </p:cNvPr>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sp>
        <p:nvSpPr>
          <p:cNvPr id="8" name="Espace réservé du texte 4">
            <a:extLst>
              <a:ext uri="{FF2B5EF4-FFF2-40B4-BE49-F238E27FC236}">
                <a16:creationId xmlns:a16="http://schemas.microsoft.com/office/drawing/2014/main" id="{81B85C49-3012-97FD-C776-3C7299B5E487}"/>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solidFill>
                  <a:schemeClr val="bg1"/>
                </a:solidFill>
              </a:defRPr>
            </a:lvl1pPr>
          </a:lstStyle>
          <a:p>
            <a:pPr lvl="0"/>
            <a:r>
              <a:rPr lang="fr-FR" dirty="0"/>
              <a:t>Contact + coordonnées</a:t>
            </a:r>
          </a:p>
        </p:txBody>
      </p:sp>
      <p:sp>
        <p:nvSpPr>
          <p:cNvPr id="10" name="Espace réservé du texte 4">
            <a:extLst>
              <a:ext uri="{FF2B5EF4-FFF2-40B4-BE49-F238E27FC236}">
                <a16:creationId xmlns:a16="http://schemas.microsoft.com/office/drawing/2014/main" id="{DFC68CDA-E659-1835-4722-CB92A2FFFEFE}"/>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bg1"/>
                </a:solidFill>
              </a:defRPr>
            </a:lvl1pPr>
          </a:lstStyle>
          <a:p>
            <a:pPr lvl="0"/>
            <a:r>
              <a:rPr lang="fr-FR" dirty="0"/>
              <a:t>Emplacement logotypes financeurs/partenaires</a:t>
            </a:r>
          </a:p>
        </p:txBody>
      </p:sp>
    </p:spTree>
    <p:extLst>
      <p:ext uri="{BB962C8B-B14F-4D97-AF65-F5344CB8AC3E}">
        <p14:creationId xmlns:p14="http://schemas.microsoft.com/office/powerpoint/2010/main" val="4051418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Contact</a:t>
            </a:r>
          </a:p>
        </p:txBody>
      </p:sp>
      <p:sp>
        <p:nvSpPr>
          <p:cNvPr id="9" name="Espace réservé du texte 8">
            <a:extLst>
              <a:ext uri="{FF2B5EF4-FFF2-40B4-BE49-F238E27FC236}">
                <a16:creationId xmlns:a16="http://schemas.microsoft.com/office/drawing/2014/main" id="{373F48AE-496F-F02F-5148-8492F7C6166A}"/>
              </a:ext>
            </a:extLst>
          </p:cNvPr>
          <p:cNvSpPr>
            <a:spLocks noGrp="1"/>
          </p:cNvSpPr>
          <p:nvPr>
            <p:ph type="body" sz="quarter" idx="10" hasCustomPrompt="1"/>
          </p:nvPr>
        </p:nvSpPr>
        <p:spPr>
          <a:xfrm>
            <a:off x="731838" y="5105625"/>
            <a:ext cx="4651374" cy="1510845"/>
          </a:xfrm>
        </p:spPr>
        <p:txBody>
          <a:bodyPr anchor="t">
            <a:noAutofit/>
          </a:bodyPr>
          <a:lstStyle>
            <a:lvl1pPr marL="0" indent="0">
              <a:lnSpc>
                <a:spcPct val="120000"/>
              </a:lnSpc>
              <a:spcBef>
                <a:spcPts val="0"/>
              </a:spcBef>
              <a:spcAft>
                <a:spcPts val="600"/>
              </a:spcAft>
              <a:buNone/>
              <a:defRPr sz="1600" b="1">
                <a:solidFill>
                  <a:schemeClr val="bg1"/>
                </a:solidFill>
              </a:defRPr>
            </a:lvl1pPr>
            <a:lvl2pPr marL="0" indent="0">
              <a:lnSpc>
                <a:spcPct val="100000"/>
              </a:lnSpc>
              <a:spcBef>
                <a:spcPts val="0"/>
              </a:spcBef>
              <a:spcAft>
                <a:spcPts val="600"/>
              </a:spcAft>
              <a:buNone/>
              <a:defRPr sz="1600">
                <a:solidFill>
                  <a:schemeClr val="bg1"/>
                </a:solidFill>
              </a:defRPr>
            </a:lvl2pPr>
            <a:lvl3pPr marL="180975" indent="-180975">
              <a:lnSpc>
                <a:spcPct val="100000"/>
              </a:lnSpc>
              <a:spcBef>
                <a:spcPts val="0"/>
              </a:spcBef>
              <a:spcAft>
                <a:spcPts val="600"/>
              </a:spcAft>
              <a:defRPr sz="1600">
                <a:solidFill>
                  <a:schemeClr val="bg1"/>
                </a:solidFill>
              </a:defRPr>
            </a:lvl3pPr>
            <a:lvl4pPr marL="357188" indent="-176213">
              <a:lnSpc>
                <a:spcPct val="100000"/>
              </a:lnSpc>
              <a:spcBef>
                <a:spcPts val="0"/>
              </a:spcBef>
              <a:spcAft>
                <a:spcPts val="0"/>
              </a:spcAft>
              <a:defRPr sz="1600">
                <a:solidFill>
                  <a:schemeClr val="bg1"/>
                </a:solidFill>
              </a:defRPr>
            </a:lvl4pPr>
            <a:lvl5pPr marL="538163" indent="-180975">
              <a:lnSpc>
                <a:spcPct val="120000"/>
              </a:lnSpc>
              <a:spcBef>
                <a:spcPts val="0"/>
              </a:spcBef>
              <a:spcAft>
                <a:spcPts val="600"/>
              </a:spcAft>
              <a:defRPr sz="1600">
                <a:solidFill>
                  <a:schemeClr val="bg1"/>
                </a:solidFill>
              </a:defRPr>
            </a:lvl5pPr>
          </a:lstStyle>
          <a:p>
            <a:pPr lvl="0"/>
            <a:r>
              <a:rPr lang="fr-FR" dirty="0"/>
              <a:t>Prénom NOM</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ZoneTexte 13">
            <a:extLst>
              <a:ext uri="{FF2B5EF4-FFF2-40B4-BE49-F238E27FC236}">
                <a16:creationId xmlns:a16="http://schemas.microsoft.com/office/drawing/2014/main" id="{4E103F96-5E5B-60F7-F077-8E6E1ABD9DF4}"/>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 Prénom NOM = 1</a:t>
            </a:r>
            <a:r>
              <a:rPr lang="fr-FR" sz="1200" baseline="30000" dirty="0">
                <a:solidFill>
                  <a:schemeClr val="bg1">
                    <a:lumMod val="50000"/>
                  </a:schemeClr>
                </a:solidFill>
              </a:rPr>
              <a:t>er</a:t>
            </a:r>
            <a:r>
              <a:rPr lang="fr-FR" sz="1200" dirty="0">
                <a:solidFill>
                  <a:schemeClr val="bg1">
                    <a:lumMod val="50000"/>
                  </a:schemeClr>
                </a:solidFill>
              </a:rPr>
              <a:t> niveau  -  Email / Tél, = 2</a:t>
            </a:r>
            <a:r>
              <a:rPr lang="fr-FR" sz="1200" baseline="30000" dirty="0">
                <a:solidFill>
                  <a:schemeClr val="bg1">
                    <a:lumMod val="50000"/>
                  </a:schemeClr>
                </a:solidFill>
              </a:rPr>
              <a:t>ème</a:t>
            </a:r>
            <a:r>
              <a:rPr lang="fr-FR" sz="1200" dirty="0">
                <a:solidFill>
                  <a:schemeClr val="bg1">
                    <a:lumMod val="50000"/>
                  </a:schemeClr>
                </a:solidFill>
              </a:rPr>
              <a:t> niveau</a:t>
            </a:r>
          </a:p>
          <a:p>
            <a:endParaRPr lang="fr-FR" sz="1200" dirty="0">
              <a:solidFill>
                <a:schemeClr val="bg1">
                  <a:lumMod val="50000"/>
                </a:schemeClr>
              </a:solidFill>
            </a:endParaRP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731838" y="726066"/>
            <a:ext cx="1806198" cy="1806198"/>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pic>
        <p:nvPicPr>
          <p:cNvPr id="16" name="Image 15">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2" name="Espace réservé du texte 4">
            <a:extLst>
              <a:ext uri="{FF2B5EF4-FFF2-40B4-BE49-F238E27FC236}">
                <a16:creationId xmlns:a16="http://schemas.microsoft.com/office/drawing/2014/main" id="{22219D0D-87E0-357C-56D2-13A29A891F48}"/>
              </a:ext>
            </a:extLst>
          </p:cNvPr>
          <p:cNvSpPr>
            <a:spLocks noGrp="1"/>
          </p:cNvSpPr>
          <p:nvPr>
            <p:ph type="body" sz="quarter" idx="17" hasCustomPrompt="1"/>
          </p:nvPr>
        </p:nvSpPr>
        <p:spPr>
          <a:xfrm>
            <a:off x="8102600" y="5892800"/>
            <a:ext cx="3357563" cy="558800"/>
          </a:xfrm>
        </p:spPr>
        <p:txBody>
          <a:bodyPr rIns="0">
            <a:normAutofit/>
          </a:bodyPr>
          <a:lstStyle>
            <a:lvl1pPr algn="r">
              <a:defRPr sz="1200" i="1">
                <a:solidFill>
                  <a:schemeClr val="bg1"/>
                </a:solidFill>
              </a:defRPr>
            </a:lvl1pPr>
          </a:lstStyle>
          <a:p>
            <a:pPr lvl="0"/>
            <a:r>
              <a:rPr lang="fr-FR" dirty="0"/>
              <a:t>Emplacement logotypes financeurs/partenaires</a:t>
            </a:r>
          </a:p>
        </p:txBody>
      </p:sp>
    </p:spTree>
    <p:extLst>
      <p:ext uri="{BB962C8B-B14F-4D97-AF65-F5344CB8AC3E}">
        <p14:creationId xmlns:p14="http://schemas.microsoft.com/office/powerpoint/2010/main" val="4267038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e la date 3"/>
          <p:cNvSpPr>
            <a:spLocks noGrp="1"/>
          </p:cNvSpPr>
          <p:nvPr>
            <p:ph type="dt" sz="half" idx="10"/>
          </p:nvPr>
        </p:nvSpPr>
        <p:spPr/>
        <p:txBody>
          <a:bodyPr/>
          <a:lstStyle>
            <a:lvl1pPr>
              <a:defRPr/>
            </a:lvl1pPr>
          </a:lstStyle>
          <a:p>
            <a:pPr>
              <a:defRPr/>
            </a:pPr>
            <a:r>
              <a:rPr lang="fr-FR"/>
              <a:t>28/10/2022</a:t>
            </a:r>
          </a:p>
        </p:txBody>
      </p:sp>
      <p:sp>
        <p:nvSpPr>
          <p:cNvPr id="5" name="Espace réservé du pied de page 4"/>
          <p:cNvSpPr>
            <a:spLocks noGrp="1"/>
          </p:cNvSpPr>
          <p:nvPr>
            <p:ph type="ftr" sz="quarter" idx="11"/>
          </p:nvPr>
        </p:nvSpPr>
        <p:spPr/>
        <p:txBody>
          <a:bodyPr/>
          <a:lstStyle>
            <a:lvl1pPr>
              <a:defRPr/>
            </a:lvl1pPr>
          </a:lstStyle>
          <a:p>
            <a:pPr>
              <a:defRPr/>
            </a:pPr>
            <a:r>
              <a:rPr lang="fr-FR"/>
              <a:t>IRESNE/DTN/SMTA/LMN</a:t>
            </a:r>
            <a:endParaRPr lang="fr-FR" dirty="0"/>
          </a:p>
        </p:txBody>
      </p:sp>
      <p:sp>
        <p:nvSpPr>
          <p:cNvPr id="7" name="Slide Number Placeholder 2"/>
          <p:cNvSpPr>
            <a:spLocks noGrp="1"/>
          </p:cNvSpPr>
          <p:nvPr>
            <p:ph type="sldNum" sz="quarter" idx="12"/>
          </p:nvPr>
        </p:nvSpPr>
        <p:spPr>
          <a:xfrm>
            <a:off x="11157186" y="6673287"/>
            <a:ext cx="837259" cy="143629"/>
          </a:xfrm>
        </p:spPr>
        <p:txBody>
          <a:bodyPr/>
          <a:lstStyle/>
          <a:p>
            <a:pPr algn="ctr"/>
            <a:fld id="{854A34C9-9A4B-6445-85E1-F779B5E87362}" type="slidenum">
              <a:rPr lang="fr-FR" sz="933" smtClean="0">
                <a:solidFill>
                  <a:schemeClr val="bg1"/>
                </a:solidFill>
                <a:latin typeface="Arial" charset="0"/>
                <a:ea typeface="Arial" charset="0"/>
                <a:cs typeface="Arial" charset="0"/>
              </a:rPr>
              <a:pPr algn="ctr"/>
              <a:t>‹N°›</a:t>
            </a:fld>
            <a:endParaRPr lang="fr-FR" sz="933"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217592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re CEA isa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pic>
        <p:nvPicPr>
          <p:cNvPr id="5" name="Logo CEA liten">
            <a:extLst>
              <a:ext uri="{FF2B5EF4-FFF2-40B4-BE49-F238E27FC236}">
                <a16:creationId xmlns:a16="http://schemas.microsoft.com/office/drawing/2014/main" id="{59C151D8-9F2F-A121-360A-4DC7F82C41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1838" y="728663"/>
            <a:ext cx="4053599" cy="1804999"/>
          </a:xfrm>
          <a:prstGeom prst="rect">
            <a:avLst/>
          </a:prstGeom>
        </p:spPr>
      </p:pic>
      <p:sp>
        <p:nvSpPr>
          <p:cNvPr id="6" name="ZoneTexte 5">
            <a:extLst>
              <a:ext uri="{FF2B5EF4-FFF2-40B4-BE49-F238E27FC236}">
                <a16:creationId xmlns:a16="http://schemas.microsoft.com/office/drawing/2014/main" id="{810AE585-3E8A-32F0-6876-68FBB4218CF7}"/>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isas</a:t>
            </a:r>
            <a:endParaRPr lang="fr-FR" sz="1200" dirty="0">
              <a:solidFill>
                <a:schemeClr val="bg1">
                  <a:lumMod val="50000"/>
                </a:schemeClr>
              </a:solidFill>
            </a:endParaRPr>
          </a:p>
        </p:txBody>
      </p:sp>
      <p:sp>
        <p:nvSpPr>
          <p:cNvPr id="4" name="Rectangle 3">
            <a:extLst>
              <a:ext uri="{FF2B5EF4-FFF2-40B4-BE49-F238E27FC236}">
                <a16:creationId xmlns:a16="http://schemas.microsoft.com/office/drawing/2014/main" id="{D710377C-96DE-1F86-CAD9-8510009CBC0B}"/>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Tree>
    <p:extLst>
      <p:ext uri="{BB962C8B-B14F-4D97-AF65-F5344CB8AC3E}">
        <p14:creationId xmlns:p14="http://schemas.microsoft.com/office/powerpoint/2010/main" val="6170541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4" name="Espace réservé de la date 3"/>
          <p:cNvSpPr>
            <a:spLocks noGrp="1"/>
          </p:cNvSpPr>
          <p:nvPr>
            <p:ph type="dt" sz="half" idx="10"/>
          </p:nvPr>
        </p:nvSpPr>
        <p:spPr/>
        <p:txBody>
          <a:bodyPr/>
          <a:lstStyle>
            <a:lvl1pPr>
              <a:defRPr/>
            </a:lvl1pPr>
          </a:lstStyle>
          <a:p>
            <a:pPr>
              <a:defRPr/>
            </a:pPr>
            <a:r>
              <a:rPr lang="fr-FR"/>
              <a:t>28/10/2022</a:t>
            </a:r>
          </a:p>
        </p:txBody>
      </p:sp>
      <p:sp>
        <p:nvSpPr>
          <p:cNvPr id="5" name="Espace réservé du pied de page 4"/>
          <p:cNvSpPr>
            <a:spLocks noGrp="1"/>
          </p:cNvSpPr>
          <p:nvPr>
            <p:ph type="ftr" sz="quarter" idx="11"/>
          </p:nvPr>
        </p:nvSpPr>
        <p:spPr/>
        <p:txBody>
          <a:bodyPr/>
          <a:lstStyle>
            <a:lvl1pPr>
              <a:defRPr/>
            </a:lvl1pPr>
          </a:lstStyle>
          <a:p>
            <a:pPr>
              <a:defRPr/>
            </a:pPr>
            <a:r>
              <a:rPr lang="fr-FR"/>
              <a:t>IRESNE/DTN/SMTA/LMN</a:t>
            </a:r>
            <a:endParaRPr lang="fr-FR" dirty="0"/>
          </a:p>
        </p:txBody>
      </p:sp>
      <p:sp>
        <p:nvSpPr>
          <p:cNvPr id="7" name="Slide Number Placeholder 2"/>
          <p:cNvSpPr>
            <a:spLocks noGrp="1"/>
          </p:cNvSpPr>
          <p:nvPr>
            <p:ph type="sldNum" sz="quarter" idx="12"/>
          </p:nvPr>
        </p:nvSpPr>
        <p:spPr>
          <a:xfrm>
            <a:off x="11157186" y="6673287"/>
            <a:ext cx="837259" cy="143629"/>
          </a:xfrm>
        </p:spPr>
        <p:txBody>
          <a:bodyPr/>
          <a:lstStyle/>
          <a:p>
            <a:pPr algn="ctr"/>
            <a:fld id="{854A34C9-9A4B-6445-85E1-F779B5E87362}" type="slidenum">
              <a:rPr lang="fr-FR" sz="933" smtClean="0">
                <a:solidFill>
                  <a:schemeClr val="bg1"/>
                </a:solidFill>
                <a:latin typeface="Arial" charset="0"/>
                <a:ea typeface="Arial" charset="0"/>
                <a:cs typeface="Arial" charset="0"/>
              </a:rPr>
              <a:pPr algn="ctr"/>
              <a:t>‹N°›</a:t>
            </a:fld>
            <a:endParaRPr lang="fr-FR" sz="933"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176193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e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a:xfrm>
            <a:off x="768000" y="1268760"/>
            <a:ext cx="5904064" cy="228028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5" name="Espace réservé du contenu 20"/>
          <p:cNvSpPr>
            <a:spLocks noGrp="1"/>
          </p:cNvSpPr>
          <p:nvPr>
            <p:ph sz="quarter" idx="21"/>
          </p:nvPr>
        </p:nvSpPr>
        <p:spPr>
          <a:xfrm>
            <a:off x="6864000" y="2778246"/>
            <a:ext cx="4656000" cy="455509"/>
          </a:xfrm>
          <a:solidFill>
            <a:srgbClr val="666666"/>
          </a:solidFill>
        </p:spPr>
        <p:txBody>
          <a:bodyPr anchor="ctr"/>
          <a:lstStyle>
            <a:lvl1pPr marL="0" indent="0" algn="ctr">
              <a:defRPr sz="1200">
                <a:solidFill>
                  <a:schemeClr val="bg1"/>
                </a:solidFill>
              </a:defRPr>
            </a:lvl1pPr>
          </a:lstStyle>
          <a:p>
            <a:pPr lvl="0"/>
            <a:r>
              <a:rPr lang="fr-FR" dirty="0"/>
              <a:t>Cliquez pour modifier les styles du texte du masque</a:t>
            </a:r>
          </a:p>
        </p:txBody>
      </p:sp>
      <p:sp>
        <p:nvSpPr>
          <p:cNvPr id="16" name="Espace réservé du contenu 20"/>
          <p:cNvSpPr>
            <a:spLocks noGrp="1"/>
          </p:cNvSpPr>
          <p:nvPr>
            <p:ph sz="quarter" idx="22"/>
          </p:nvPr>
        </p:nvSpPr>
        <p:spPr>
          <a:xfrm>
            <a:off x="6864000" y="4536546"/>
            <a:ext cx="2328000" cy="621708"/>
          </a:xfrm>
          <a:solidFill>
            <a:srgbClr val="808080"/>
          </a:solidFill>
        </p:spPr>
        <p:txBody>
          <a:bodyPr anchor="ctr"/>
          <a:lstStyle>
            <a:lvl1pPr marL="0" indent="0" algn="ctr">
              <a:defRPr sz="1200">
                <a:solidFill>
                  <a:schemeClr val="bg1"/>
                </a:solidFill>
              </a:defRPr>
            </a:lvl1pPr>
          </a:lstStyle>
          <a:p>
            <a:pPr lvl="0"/>
            <a:r>
              <a:rPr lang="fr-FR" dirty="0"/>
              <a:t>Cliquez pour modifier les styles du texte du masque</a:t>
            </a:r>
          </a:p>
        </p:txBody>
      </p:sp>
      <p:sp>
        <p:nvSpPr>
          <p:cNvPr id="17" name="Espace réservé du contenu 20"/>
          <p:cNvSpPr>
            <a:spLocks noGrp="1"/>
          </p:cNvSpPr>
          <p:nvPr>
            <p:ph sz="quarter" idx="23"/>
          </p:nvPr>
        </p:nvSpPr>
        <p:spPr>
          <a:xfrm>
            <a:off x="9192000" y="4536546"/>
            <a:ext cx="2328000" cy="621708"/>
          </a:xfrm>
          <a:solidFill>
            <a:srgbClr val="B2B2B2"/>
          </a:solidFill>
        </p:spPr>
        <p:txBody>
          <a:bodyPr anchor="ctr"/>
          <a:lstStyle>
            <a:lvl1pPr marL="0" indent="0" algn="ctr">
              <a:defRPr sz="1200">
                <a:solidFill>
                  <a:schemeClr val="bg1"/>
                </a:solidFill>
              </a:defRPr>
            </a:lvl1pPr>
          </a:lstStyle>
          <a:p>
            <a:pPr lvl="0"/>
            <a:r>
              <a:rPr lang="fr-FR" dirty="0"/>
              <a:t>Cliquez pour modifier les styles du texte du masque</a:t>
            </a:r>
          </a:p>
        </p:txBody>
      </p:sp>
      <p:sp>
        <p:nvSpPr>
          <p:cNvPr id="7" name="Espace réservé de la date 3"/>
          <p:cNvSpPr>
            <a:spLocks noGrp="1"/>
          </p:cNvSpPr>
          <p:nvPr>
            <p:ph type="dt" sz="half" idx="24"/>
          </p:nvPr>
        </p:nvSpPr>
        <p:spPr/>
        <p:txBody>
          <a:bodyPr/>
          <a:lstStyle>
            <a:lvl1pPr>
              <a:defRPr/>
            </a:lvl1pPr>
          </a:lstStyle>
          <a:p>
            <a:pPr>
              <a:defRPr/>
            </a:pPr>
            <a:r>
              <a:rPr lang="fr-FR"/>
              <a:t>28/10/2022</a:t>
            </a:r>
          </a:p>
        </p:txBody>
      </p:sp>
      <p:sp>
        <p:nvSpPr>
          <p:cNvPr id="8" name="Espace réservé du pied de page 4"/>
          <p:cNvSpPr>
            <a:spLocks noGrp="1"/>
          </p:cNvSpPr>
          <p:nvPr>
            <p:ph type="ftr" sz="quarter" idx="25"/>
          </p:nvPr>
        </p:nvSpPr>
        <p:spPr/>
        <p:txBody>
          <a:bodyPr/>
          <a:lstStyle>
            <a:lvl1pPr>
              <a:defRPr/>
            </a:lvl1pPr>
          </a:lstStyle>
          <a:p>
            <a:pPr>
              <a:defRPr/>
            </a:pPr>
            <a:r>
              <a:rPr lang="fr-FR"/>
              <a:t>IRESNE/DTN/SMTA/LMN</a:t>
            </a:r>
            <a:endParaRPr lang="fr-FR" dirty="0"/>
          </a:p>
        </p:txBody>
      </p:sp>
      <p:sp>
        <p:nvSpPr>
          <p:cNvPr id="10" name="Slide Number Placeholder 2"/>
          <p:cNvSpPr>
            <a:spLocks noGrp="1"/>
          </p:cNvSpPr>
          <p:nvPr>
            <p:ph type="sldNum" sz="quarter" idx="10"/>
          </p:nvPr>
        </p:nvSpPr>
        <p:spPr>
          <a:xfrm>
            <a:off x="11157186" y="6673287"/>
            <a:ext cx="837259" cy="143629"/>
          </a:xfrm>
        </p:spPr>
        <p:txBody>
          <a:bodyPr/>
          <a:lstStyle/>
          <a:p>
            <a:pPr algn="ctr"/>
            <a:fld id="{854A34C9-9A4B-6445-85E1-F779B5E87362}" type="slidenum">
              <a:rPr lang="fr-FR" sz="933" smtClean="0">
                <a:solidFill>
                  <a:schemeClr val="bg1"/>
                </a:solidFill>
                <a:latin typeface="Arial" charset="0"/>
                <a:ea typeface="Arial" charset="0"/>
                <a:cs typeface="Arial" charset="0"/>
              </a:rPr>
              <a:pPr algn="ctr"/>
              <a:t>‹N°›</a:t>
            </a:fld>
            <a:endParaRPr lang="fr-FR" sz="933"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4608261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exte 1 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a:xfrm>
            <a:off x="768000" y="1268760"/>
            <a:ext cx="5904064" cy="228028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contenu 20"/>
          <p:cNvSpPr>
            <a:spLocks noGrp="1"/>
          </p:cNvSpPr>
          <p:nvPr>
            <p:ph sz="quarter" idx="20"/>
          </p:nvPr>
        </p:nvSpPr>
        <p:spPr>
          <a:xfrm>
            <a:off x="6864000" y="3633246"/>
            <a:ext cx="4656000" cy="455509"/>
          </a:xfrm>
          <a:solidFill>
            <a:srgbClr val="666666"/>
          </a:solidFill>
        </p:spPr>
        <p:txBody>
          <a:bodyPr anchor="ctr"/>
          <a:lstStyle>
            <a:lvl1pPr marL="0" indent="0" algn="ctr">
              <a:defRPr sz="1200">
                <a:solidFill>
                  <a:schemeClr val="bg1"/>
                </a:solidFill>
              </a:defRPr>
            </a:lvl1pPr>
          </a:lstStyle>
          <a:p>
            <a:pPr lvl="0"/>
            <a:r>
              <a:rPr lang="fr-FR" dirty="0"/>
              <a:t>Cliquez pour modifier les styles du texte du masque</a:t>
            </a:r>
          </a:p>
        </p:txBody>
      </p:sp>
      <p:sp>
        <p:nvSpPr>
          <p:cNvPr id="5" name="Espace réservé de la date 3"/>
          <p:cNvSpPr>
            <a:spLocks noGrp="1"/>
          </p:cNvSpPr>
          <p:nvPr>
            <p:ph type="dt" sz="half" idx="21"/>
          </p:nvPr>
        </p:nvSpPr>
        <p:spPr/>
        <p:txBody>
          <a:bodyPr/>
          <a:lstStyle>
            <a:lvl1pPr>
              <a:defRPr/>
            </a:lvl1pPr>
          </a:lstStyle>
          <a:p>
            <a:pPr>
              <a:defRPr/>
            </a:pPr>
            <a:r>
              <a:rPr lang="fr-FR"/>
              <a:t>28/10/2022</a:t>
            </a:r>
          </a:p>
        </p:txBody>
      </p:sp>
      <p:sp>
        <p:nvSpPr>
          <p:cNvPr id="6" name="Espace réservé du pied de page 4"/>
          <p:cNvSpPr>
            <a:spLocks noGrp="1"/>
          </p:cNvSpPr>
          <p:nvPr>
            <p:ph type="ftr" sz="quarter" idx="22"/>
          </p:nvPr>
        </p:nvSpPr>
        <p:spPr/>
        <p:txBody>
          <a:bodyPr/>
          <a:lstStyle>
            <a:lvl1pPr>
              <a:defRPr/>
            </a:lvl1pPr>
          </a:lstStyle>
          <a:p>
            <a:pPr>
              <a:defRPr/>
            </a:pPr>
            <a:r>
              <a:rPr lang="fr-FR"/>
              <a:t>IRESNE/DTN/SMTA/LMN</a:t>
            </a:r>
            <a:endParaRPr lang="fr-FR" dirty="0"/>
          </a:p>
        </p:txBody>
      </p:sp>
      <p:sp>
        <p:nvSpPr>
          <p:cNvPr id="8" name="Slide Number Placeholder 2"/>
          <p:cNvSpPr>
            <a:spLocks noGrp="1"/>
          </p:cNvSpPr>
          <p:nvPr>
            <p:ph type="sldNum" sz="quarter" idx="10"/>
          </p:nvPr>
        </p:nvSpPr>
        <p:spPr>
          <a:xfrm>
            <a:off x="11157186" y="6673287"/>
            <a:ext cx="837259" cy="143629"/>
          </a:xfrm>
        </p:spPr>
        <p:txBody>
          <a:bodyPr/>
          <a:lstStyle/>
          <a:p>
            <a:pPr algn="ctr"/>
            <a:fld id="{854A34C9-9A4B-6445-85E1-F779B5E87362}" type="slidenum">
              <a:rPr lang="fr-FR" sz="933" smtClean="0">
                <a:solidFill>
                  <a:schemeClr val="bg1"/>
                </a:solidFill>
                <a:latin typeface="Arial" charset="0"/>
                <a:ea typeface="Arial" charset="0"/>
                <a:cs typeface="Arial" charset="0"/>
              </a:rPr>
              <a:pPr algn="ctr"/>
              <a:t>‹N°›</a:t>
            </a:fld>
            <a:endParaRPr lang="fr-FR" sz="933"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515989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1107440" y="205986"/>
            <a:ext cx="8229600" cy="359573"/>
          </a:xfrm>
        </p:spPr>
        <p:txBody>
          <a:bodyPr/>
          <a:lstStyle>
            <a:lvl1pPr>
              <a:defRPr b="1"/>
            </a:lvl1pPr>
          </a:lstStyle>
          <a:p>
            <a:r>
              <a:rPr lang="pt-BR" dirty="0"/>
              <a:t>CLICK TO EDIT MASTER TITLE STYLE</a:t>
            </a:r>
            <a:endParaRPr lang="fr-FR" dirty="0"/>
          </a:p>
        </p:txBody>
      </p:sp>
      <p:sp>
        <p:nvSpPr>
          <p:cNvPr id="13" name="Text Placeholder 2"/>
          <p:cNvSpPr>
            <a:spLocks noGrp="1"/>
          </p:cNvSpPr>
          <p:nvPr>
            <p:ph idx="1"/>
          </p:nvPr>
        </p:nvSpPr>
        <p:spPr>
          <a:xfrm>
            <a:off x="2025990" y="1892876"/>
            <a:ext cx="7886700" cy="1818617"/>
          </a:xfrm>
          <a:prstGeom prst="rect">
            <a:avLst/>
          </a:prstGeom>
        </p:spPr>
        <p:txBody>
          <a:bodyPr vert="horz" lIns="91440" tIns="45720" rIns="91440" bIns="45720" rtlCol="0">
            <a:spAutoFit/>
          </a:bodyPr>
          <a:lstStyle>
            <a:lvl1pPr>
              <a:defRPr sz="2000">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5" name="Espace réservé du texte 2"/>
          <p:cNvSpPr>
            <a:spLocks noGrp="1"/>
          </p:cNvSpPr>
          <p:nvPr>
            <p:ph type="body" sz="quarter" idx="12" hasCustomPrompt="1"/>
          </p:nvPr>
        </p:nvSpPr>
        <p:spPr>
          <a:xfrm>
            <a:off x="2025988" y="1067647"/>
            <a:ext cx="7924377" cy="400109"/>
          </a:xfrm>
        </p:spPr>
        <p:txBody>
          <a:bodyPr wrap="square">
            <a:spAutoFit/>
          </a:bodyPr>
          <a:lstStyle>
            <a:lvl1pPr marL="0" indent="0">
              <a:buFontTx/>
              <a:buNone/>
              <a:defRPr sz="2000">
                <a:solidFill>
                  <a:schemeClr val="tx1">
                    <a:lumMod val="65000"/>
                    <a:lumOff val="35000"/>
                  </a:schemeClr>
                </a:solidFill>
              </a:defRPr>
            </a:lvl1pPr>
          </a:lstStyle>
          <a:p>
            <a:pPr lvl="0"/>
            <a:r>
              <a:rPr lang="fr-FR" dirty="0"/>
              <a:t>Texte simple de la diapositive</a:t>
            </a:r>
          </a:p>
        </p:txBody>
      </p:sp>
      <p:sp>
        <p:nvSpPr>
          <p:cNvPr id="16" name="Slide Number Placeholder 2"/>
          <p:cNvSpPr>
            <a:spLocks noGrp="1"/>
          </p:cNvSpPr>
          <p:nvPr>
            <p:ph type="sldNum" sz="quarter" idx="4"/>
          </p:nvPr>
        </p:nvSpPr>
        <p:spPr>
          <a:xfrm>
            <a:off x="11392339" y="6673288"/>
            <a:ext cx="627945" cy="107722"/>
          </a:xfrm>
          <a:prstGeom prst="rect">
            <a:avLst/>
          </a:prstGeom>
        </p:spPr>
        <p:txBody>
          <a:bodyPr tIns="0" bIns="0">
            <a:spAutoFit/>
          </a:bodyPr>
          <a:lstStyle>
            <a:lvl1pPr>
              <a:defRPr/>
            </a:lvl1pPr>
          </a:lstStyle>
          <a:p>
            <a:pPr algn="ctr"/>
            <a:fld id="{854A34C9-9A4B-6445-85E1-F779B5E87362}" type="slidenum">
              <a:rPr lang="fr-FR" sz="700" smtClean="0">
                <a:solidFill>
                  <a:schemeClr val="bg1"/>
                </a:solidFill>
                <a:latin typeface="Arial" charset="0"/>
                <a:ea typeface="Arial" charset="0"/>
                <a:cs typeface="Arial" charset="0"/>
              </a:rPr>
              <a:pPr algn="ctr"/>
              <a:t>‹N°›</a:t>
            </a:fld>
            <a:endParaRPr lang="fr-FR" sz="7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3949584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22" name="Espace réservé du titre 1"/>
          <p:cNvSpPr>
            <a:spLocks noGrp="1"/>
          </p:cNvSpPr>
          <p:nvPr>
            <p:ph type="title" hasCustomPrompt="1"/>
          </p:nvPr>
        </p:nvSpPr>
        <p:spPr bwMode="gray">
          <a:xfrm>
            <a:off x="1519743" y="0"/>
            <a:ext cx="10672258" cy="766235"/>
          </a:xfrm>
          <a:prstGeom prst="rect">
            <a:avLst/>
          </a:prstGeom>
        </p:spPr>
        <p:txBody>
          <a:bodyPr vert="horz" lIns="0" tIns="0" rIns="0" bIns="0" rtlCol="0" anchor="ctr" anchorCtr="0">
            <a:noAutofit/>
          </a:bodyPr>
          <a:lstStyle>
            <a:lvl1pPr>
              <a:defRPr/>
            </a:lvl1pPr>
          </a:lstStyle>
          <a:p>
            <a:r>
              <a:rPr lang="fr-FR" dirty="0"/>
              <a:t>Modifiez le titre</a:t>
            </a:r>
          </a:p>
        </p:txBody>
      </p:sp>
      <p:sp>
        <p:nvSpPr>
          <p:cNvPr id="23" name="Espace réservé du texte 2"/>
          <p:cNvSpPr>
            <a:spLocks noGrp="1"/>
          </p:cNvSpPr>
          <p:nvPr>
            <p:ph idx="1"/>
          </p:nvPr>
        </p:nvSpPr>
        <p:spPr bwMode="gray">
          <a:xfrm>
            <a:off x="656256" y="1016907"/>
            <a:ext cx="10896619" cy="5112187"/>
          </a:xfrm>
          <a:prstGeom prst="rect">
            <a:avLst/>
          </a:prstGeom>
        </p:spPr>
        <p:txBody>
          <a:bodyPr vert="horz" lIns="0" tIns="0" rIns="0" bIns="0" rtlCol="0">
            <a:noAutofit/>
          </a:bodyPr>
          <a:lstStyle>
            <a:lvl3pPr marL="539987">
              <a:defRPr/>
            </a:lvl3pPr>
            <a:lvl4pPr marL="791980">
              <a:defRPr/>
            </a:lvl4pPr>
          </a:lstStyle>
          <a:p>
            <a:pPr lvl="0"/>
            <a:r>
              <a:rPr lang="fr-FR" dirty="0"/>
              <a:t>Ajoutez du texte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3"/>
            <a:endParaRPr lang="fr-FR" dirty="0"/>
          </a:p>
          <a:p>
            <a:pPr lvl="2"/>
            <a:endParaRPr lang="fr-FR" dirty="0"/>
          </a:p>
        </p:txBody>
      </p:sp>
      <p:sp>
        <p:nvSpPr>
          <p:cNvPr id="8" name="Espace réservé du pied de page 4"/>
          <p:cNvSpPr>
            <a:spLocks noGrp="1"/>
          </p:cNvSpPr>
          <p:nvPr>
            <p:ph type="ftr" sz="quarter" idx="3"/>
          </p:nvPr>
        </p:nvSpPr>
        <p:spPr bwMode="gray">
          <a:xfrm>
            <a:off x="2216868" y="6597351"/>
            <a:ext cx="7919765" cy="216024"/>
          </a:xfrm>
          <a:prstGeom prst="rect">
            <a:avLst/>
          </a:prstGeom>
        </p:spPr>
        <p:txBody>
          <a:bodyPr vert="horz" lIns="0" tIns="0" rIns="0" bIns="0" rtlCol="0" anchor="ctr"/>
          <a:lstStyle>
            <a:lvl1pPr algn="ctr">
              <a:defRPr sz="1000">
                <a:solidFill>
                  <a:srgbClr val="666666"/>
                </a:solidFill>
              </a:defRPr>
            </a:lvl1pPr>
          </a:lstStyle>
          <a:p>
            <a:r>
              <a:rPr lang="fr-FR">
                <a:cs typeface="Calibri" panose="020F0502020204030204" pitchFamily="34" charset="0"/>
              </a:rPr>
              <a:t>IRESNE/DTN/SMTA/LMN</a:t>
            </a:r>
            <a:endParaRPr lang="fr-FR" dirty="0">
              <a:cs typeface="Calibri" panose="020F0502020204030204" pitchFamily="34" charset="0"/>
            </a:endParaRPr>
          </a:p>
        </p:txBody>
      </p:sp>
      <p:sp>
        <p:nvSpPr>
          <p:cNvPr id="9" name="Espace réservé du numéro de diapositive 5"/>
          <p:cNvSpPr>
            <a:spLocks noGrp="1"/>
          </p:cNvSpPr>
          <p:nvPr>
            <p:ph type="sldNum" sz="quarter" idx="4"/>
          </p:nvPr>
        </p:nvSpPr>
        <p:spPr bwMode="gray">
          <a:xfrm>
            <a:off x="10992544" y="6628420"/>
            <a:ext cx="1491595" cy="153888"/>
          </a:xfrm>
          <a:prstGeom prst="rect">
            <a:avLst/>
          </a:prstGeom>
        </p:spPr>
        <p:txBody>
          <a:bodyPr vert="horz" lIns="0" tIns="0" rIns="0" bIns="0" rtlCol="0" anchor="ctr"/>
          <a:lstStyle>
            <a:lvl1pPr algn="l">
              <a:defRPr sz="1000">
                <a:solidFill>
                  <a:schemeClr val="bg1"/>
                </a:solidFill>
              </a:defRPr>
            </a:lvl1pPr>
          </a:lstStyle>
          <a:p>
            <a:r>
              <a:rPr lang="fr-FR" dirty="0"/>
              <a:t>|  PAGE </a:t>
            </a:r>
            <a:fld id="{AEFB9B6D-867A-40B8-ACB0-35CC9F272C9C}" type="slidenum">
              <a:rPr lang="fr-FR" smtClean="0"/>
              <a:pPr/>
              <a:t>‹N°›</a:t>
            </a:fld>
            <a:endParaRPr lang="fr-FR" dirty="0"/>
          </a:p>
        </p:txBody>
      </p:sp>
    </p:spTree>
    <p:extLst>
      <p:ext uri="{BB962C8B-B14F-4D97-AF65-F5344CB8AC3E}">
        <p14:creationId xmlns:p14="http://schemas.microsoft.com/office/powerpoint/2010/main" val="2963296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8_Disposition personnalisée">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0"/>
          </p:nvPr>
        </p:nvSpPr>
        <p:spPr/>
        <p:txBody>
          <a:bodyPr/>
          <a:lstStyle/>
          <a:p>
            <a:pPr algn="ctr"/>
            <a:fld id="{854A34C9-9A4B-6445-85E1-F779B5E87362}" type="slidenum">
              <a:rPr lang="fr-FR" sz="933" smtClean="0">
                <a:solidFill>
                  <a:schemeClr val="bg1"/>
                </a:solidFill>
                <a:latin typeface="Arial" charset="0"/>
                <a:ea typeface="Arial" charset="0"/>
                <a:cs typeface="Arial" charset="0"/>
              </a:rPr>
              <a:pPr algn="ctr"/>
              <a:t>‹N°›</a:t>
            </a:fld>
            <a:endParaRPr lang="fr-FR" sz="933" dirty="0">
              <a:solidFill>
                <a:schemeClr val="bg1"/>
              </a:solidFill>
              <a:latin typeface="Arial" charset="0"/>
              <a:ea typeface="Arial" charset="0"/>
              <a:cs typeface="Arial" charset="0"/>
            </a:endParaRPr>
          </a:p>
        </p:txBody>
      </p:sp>
      <p:sp>
        <p:nvSpPr>
          <p:cNvPr id="4" name="Espace réservé du titre 1"/>
          <p:cNvSpPr>
            <a:spLocks noGrp="1"/>
          </p:cNvSpPr>
          <p:nvPr>
            <p:ph type="title"/>
          </p:nvPr>
        </p:nvSpPr>
        <p:spPr>
          <a:xfrm>
            <a:off x="1476587" y="127822"/>
            <a:ext cx="10972800" cy="515901"/>
          </a:xfrm>
          <a:prstGeom prst="rect">
            <a:avLst/>
          </a:prstGeom>
        </p:spPr>
        <p:txBody>
          <a:bodyPr vert="horz" lIns="91440" tIns="36000" rIns="91440" bIns="36000" rtlCol="0" anchor="ctr">
            <a:spAutoFit/>
          </a:bodyPr>
          <a:lstStyle/>
          <a:p>
            <a:r>
              <a:rPr lang="fr-FR"/>
              <a:t>Modifiez le style du titre</a:t>
            </a:r>
            <a:endParaRPr lang="fr-FR" dirty="0"/>
          </a:p>
        </p:txBody>
      </p:sp>
    </p:spTree>
    <p:extLst>
      <p:ext uri="{BB962C8B-B14F-4D97-AF65-F5344CB8AC3E}">
        <p14:creationId xmlns:p14="http://schemas.microsoft.com/office/powerpoint/2010/main" val="2746674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a:lvl1pPr>
          </a:lstStyle>
          <a:p>
            <a:r>
              <a:rPr lang="fr-FR"/>
              <a:t>Modifiez le style du titre</a:t>
            </a:r>
            <a:endParaRPr lang="fr-FR"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933" smtClean="0">
                <a:solidFill>
                  <a:schemeClr val="bg1"/>
                </a:solidFill>
                <a:latin typeface="Arial" charset="0"/>
                <a:ea typeface="Arial" charset="0"/>
                <a:cs typeface="Arial" charset="0"/>
              </a:rPr>
              <a:pPr algn="ctr"/>
              <a:t>‹N°›</a:t>
            </a:fld>
            <a:endParaRPr lang="fr-FR" sz="933" dirty="0">
              <a:solidFill>
                <a:schemeClr val="bg1"/>
              </a:solidFill>
              <a:latin typeface="Arial" charset="0"/>
              <a:ea typeface="Arial" charset="0"/>
              <a:cs typeface="Arial" charset="0"/>
            </a:endParaRPr>
          </a:p>
        </p:txBody>
      </p:sp>
      <p:sp>
        <p:nvSpPr>
          <p:cNvPr id="4" name="Text Placeholder 2"/>
          <p:cNvSpPr>
            <a:spLocks noGrp="1"/>
          </p:cNvSpPr>
          <p:nvPr>
            <p:ph idx="1"/>
          </p:nvPr>
        </p:nvSpPr>
        <p:spPr>
          <a:xfrm>
            <a:off x="881100" y="1892875"/>
            <a:ext cx="10515600" cy="1910951"/>
          </a:xfrm>
          <a:prstGeom prst="rect">
            <a:avLst/>
          </a:prstGeom>
        </p:spPr>
        <p:txBody>
          <a:bodyPr vert="horz" lIns="91440" tIns="45720" rIns="91440" bIns="45720" rtlCol="0">
            <a:spAutoFit/>
          </a:bodyPr>
          <a:lstStyle>
            <a:lvl1pPr>
              <a:defRPr sz="2667"/>
            </a:lvl1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Espace réservé du texte 2"/>
          <p:cNvSpPr>
            <a:spLocks noGrp="1"/>
          </p:cNvSpPr>
          <p:nvPr>
            <p:ph type="body" sz="quarter" idx="12" hasCustomPrompt="1"/>
          </p:nvPr>
        </p:nvSpPr>
        <p:spPr>
          <a:xfrm>
            <a:off x="881099" y="1067647"/>
            <a:ext cx="10565835" cy="510909"/>
          </a:xfrm>
        </p:spPr>
        <p:txBody>
          <a:bodyPr wrap="square">
            <a:spAutoFit/>
          </a:bodyPr>
          <a:lstStyle>
            <a:lvl1pPr marL="0" indent="0">
              <a:buFontTx/>
              <a:buNone/>
              <a:defRPr sz="2667"/>
            </a:lvl1pPr>
          </a:lstStyle>
          <a:p>
            <a:pPr lvl="0"/>
            <a:r>
              <a:rPr lang="fr-FR" dirty="0"/>
              <a:t>Texte simple de la diapositive</a:t>
            </a:r>
          </a:p>
        </p:txBody>
      </p:sp>
    </p:spTree>
    <p:extLst>
      <p:ext uri="{BB962C8B-B14F-4D97-AF65-F5344CB8AC3E}">
        <p14:creationId xmlns:p14="http://schemas.microsoft.com/office/powerpoint/2010/main" val="4219172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Défaut avec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cap="none" baseline="0"/>
            </a:lvl1pPr>
          </a:lstStyle>
          <a:p>
            <a:r>
              <a:rPr lang="fr-FR" noProof="0"/>
              <a:t>Modifiez le style du titre</a:t>
            </a:r>
            <a:endParaRPr lang="fr-FR" noProof="0" dirty="0"/>
          </a:p>
        </p:txBody>
      </p:sp>
      <p:sp>
        <p:nvSpPr>
          <p:cNvPr id="3" name="Espace réservé du numéro de diapositive 2"/>
          <p:cNvSpPr>
            <a:spLocks noGrp="1"/>
          </p:cNvSpPr>
          <p:nvPr>
            <p:ph type="sldNum" sz="quarter" idx="10"/>
          </p:nvPr>
        </p:nvSpPr>
        <p:spPr>
          <a:xfrm>
            <a:off x="6275917" y="5004966"/>
            <a:ext cx="470958" cy="231004"/>
          </a:xfrm>
        </p:spPr>
        <p:txBody>
          <a:bodyPr/>
          <a:lstStyle/>
          <a:p>
            <a:pPr algn="ctr"/>
            <a:fld id="{854A34C9-9A4B-6445-85E1-F779B5E87362}" type="slidenum">
              <a:rPr lang="fr-FR" sz="751" noProof="0" smtClean="0">
                <a:solidFill>
                  <a:schemeClr val="bg1"/>
                </a:solidFill>
                <a:latin typeface="Arial" charset="0"/>
                <a:ea typeface="Arial" charset="0"/>
                <a:cs typeface="Arial" charset="0"/>
              </a:rPr>
              <a:pPr algn="ctr"/>
              <a:t>‹N°›</a:t>
            </a:fld>
            <a:endParaRPr lang="fr-FR" sz="751" noProof="0" dirty="0">
              <a:solidFill>
                <a:schemeClr val="bg1"/>
              </a:solidFill>
              <a:latin typeface="Arial" charset="0"/>
              <a:ea typeface="Arial" charset="0"/>
              <a:cs typeface="Arial" charset="0"/>
            </a:endParaRPr>
          </a:p>
        </p:txBody>
      </p:sp>
      <p:sp>
        <p:nvSpPr>
          <p:cNvPr id="4" name="Text Placeholder 2"/>
          <p:cNvSpPr>
            <a:spLocks noGrp="1"/>
          </p:cNvSpPr>
          <p:nvPr>
            <p:ph idx="1"/>
          </p:nvPr>
        </p:nvSpPr>
        <p:spPr>
          <a:xfrm>
            <a:off x="881100" y="1630413"/>
            <a:ext cx="10515600" cy="960225"/>
          </a:xfrm>
          <a:prstGeom prst="rect">
            <a:avLst/>
          </a:prstGeom>
        </p:spPr>
        <p:txBody>
          <a:bodyPr vert="horz" lIns="127723" tIns="63862" rIns="127723" bIns="63862" rtlCol="0">
            <a:spAutoFit/>
          </a:bodyPr>
          <a:lstStyle>
            <a:lvl1pPr>
              <a:lnSpc>
                <a:spcPct val="100000"/>
              </a:lnSpc>
              <a:spcBef>
                <a:spcPts val="0"/>
              </a:spcBef>
              <a:defRPr sz="1351"/>
            </a:lvl1pPr>
            <a:lvl2pPr>
              <a:lnSpc>
                <a:spcPct val="100000"/>
              </a:lnSpc>
              <a:spcBef>
                <a:spcPts val="0"/>
              </a:spcBef>
              <a:defRPr sz="1200"/>
            </a:lvl2pPr>
            <a:lvl3pPr>
              <a:lnSpc>
                <a:spcPct val="100000"/>
              </a:lnSpc>
              <a:spcBef>
                <a:spcPts val="0"/>
              </a:spcBef>
              <a:defRPr sz="1051"/>
            </a:lvl3pPr>
            <a:lvl4pPr marL="1257246" indent="-179606">
              <a:lnSpc>
                <a:spcPct val="100000"/>
              </a:lnSpc>
              <a:spcBef>
                <a:spcPts val="0"/>
              </a:spcBef>
              <a:buFont typeface="Calibri" panose="020F0502020204030204" pitchFamily="34" charset="0"/>
              <a:buChar char="-"/>
              <a:defRPr sz="900"/>
            </a:lvl4pPr>
            <a:lvl5pPr marL="1616458" indent="-179606">
              <a:lnSpc>
                <a:spcPct val="100000"/>
              </a:lnSpc>
              <a:spcBef>
                <a:spcPts val="0"/>
              </a:spcBef>
              <a:buFont typeface="Wingdings" panose="05000000000000000000" pitchFamily="2" charset="2"/>
              <a:buChar char="§"/>
              <a:defRPr sz="900"/>
            </a:lvl5pPr>
          </a:lstStyle>
          <a:p>
            <a:pPr lvl="0"/>
            <a:r>
              <a:rPr lang="fr-FR" noProof="0"/>
              <a:t>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FR" noProof="0" dirty="0"/>
          </a:p>
        </p:txBody>
      </p:sp>
      <p:sp>
        <p:nvSpPr>
          <p:cNvPr id="5" name="Espace réservé du texte 2"/>
          <p:cNvSpPr>
            <a:spLocks noGrp="1"/>
          </p:cNvSpPr>
          <p:nvPr>
            <p:ph type="body" sz="quarter" idx="12" hasCustomPrompt="1"/>
          </p:nvPr>
        </p:nvSpPr>
        <p:spPr>
          <a:xfrm>
            <a:off x="881100" y="1067647"/>
            <a:ext cx="10565835" cy="310171"/>
          </a:xfrm>
        </p:spPr>
        <p:txBody>
          <a:bodyPr wrap="square">
            <a:spAutoFit/>
          </a:bodyPr>
          <a:lstStyle>
            <a:lvl1pPr marL="0" indent="0">
              <a:buFontTx/>
              <a:buNone/>
              <a:defRPr sz="1351"/>
            </a:lvl1pPr>
          </a:lstStyle>
          <a:p>
            <a:pPr lvl="0"/>
            <a:r>
              <a:rPr lang="fr-FR" noProof="0" dirty="0"/>
              <a:t>Texte simple de la diapositive</a:t>
            </a:r>
          </a:p>
        </p:txBody>
      </p:sp>
    </p:spTree>
    <p:extLst>
      <p:ext uri="{BB962C8B-B14F-4D97-AF65-F5344CB8AC3E}">
        <p14:creationId xmlns:p14="http://schemas.microsoft.com/office/powerpoint/2010/main" val="3964609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exte_CEA Tech">
    <p:spTree>
      <p:nvGrpSpPr>
        <p:cNvPr id="1" name=""/>
        <p:cNvGrpSpPr/>
        <p:nvPr/>
      </p:nvGrpSpPr>
      <p:grpSpPr>
        <a:xfrm>
          <a:off x="0" y="0"/>
          <a:ext cx="0" cy="0"/>
          <a:chOff x="0" y="0"/>
          <a:chExt cx="0" cy="0"/>
        </a:xfrm>
      </p:grpSpPr>
      <p:sp>
        <p:nvSpPr>
          <p:cNvPr id="7" name="Espace réservé du pied de page 12"/>
          <p:cNvSpPr>
            <a:spLocks noGrp="1"/>
          </p:cNvSpPr>
          <p:nvPr>
            <p:ph type="ftr" sz="quarter" idx="3"/>
          </p:nvPr>
        </p:nvSpPr>
        <p:spPr>
          <a:xfrm>
            <a:off x="48220" y="6525346"/>
            <a:ext cx="9120121" cy="233591"/>
          </a:xfrm>
          <a:prstGeom prst="rect">
            <a:avLst/>
          </a:prstGeom>
        </p:spPr>
        <p:txBody>
          <a:bodyPr/>
          <a:lstStyle>
            <a:lvl1pPr algn="r">
              <a:defRPr lang="fr-FR" smtClean="0"/>
            </a:lvl1pPr>
          </a:lstStyle>
          <a:p>
            <a:r>
              <a:rPr lang="fr-FR"/>
              <a:t>IRESNE/DTN/SMTA/LMN</a:t>
            </a:r>
            <a:endParaRPr lang="fr-FR" dirty="0"/>
          </a:p>
        </p:txBody>
      </p:sp>
      <p:sp>
        <p:nvSpPr>
          <p:cNvPr id="5" name="Espace réservé du contenu 16"/>
          <p:cNvSpPr>
            <a:spLocks noGrp="1"/>
          </p:cNvSpPr>
          <p:nvPr>
            <p:ph sz="quarter" idx="18"/>
          </p:nvPr>
        </p:nvSpPr>
        <p:spPr>
          <a:xfrm>
            <a:off x="479001" y="1257301"/>
            <a:ext cx="11232000" cy="1381575"/>
          </a:xfrm>
          <a:prstGeom prst="rect">
            <a:avLst/>
          </a:prstGeom>
        </p:spPr>
        <p:txBody>
          <a:bodyPr lIns="0" tIns="0" rIns="0" bIns="0"/>
          <a:lstStyle>
            <a:lvl1pPr marL="342891" indent="-342891">
              <a:buClr>
                <a:schemeClr val="accent2"/>
              </a:buClr>
              <a:buSzPct val="125000"/>
              <a:buFont typeface="Arial" pitchFamily="34" charset="0"/>
              <a:buChar char="•"/>
              <a:defRPr sz="2000">
                <a:solidFill>
                  <a:schemeClr val="accent5"/>
                </a:solidFill>
              </a:defRPr>
            </a:lvl1pPr>
            <a:lvl2pPr marL="801668" indent="-360354">
              <a:buClr>
                <a:schemeClr val="accent5"/>
              </a:buClr>
              <a:buSzPct val="125000"/>
              <a:buFont typeface="Arial" panose="020B0604020202020204" pitchFamily="34" charset="0"/>
              <a:buChar char="•"/>
              <a:defRPr sz="1800"/>
            </a:lvl2pPr>
            <a:lvl3pPr marL="1171545" indent="-285744">
              <a:buClr>
                <a:schemeClr val="accent2"/>
              </a:buClr>
              <a:buSzPct val="125000"/>
              <a:buFont typeface="Arial" panose="020B0604020202020204" pitchFamily="34" charset="0"/>
              <a:buChar char="•"/>
              <a:defRPr sz="1600"/>
            </a:lvl3pPr>
            <a:lvl4pPr marL="1704932" indent="-287331">
              <a:buClr>
                <a:schemeClr val="accent6"/>
              </a:buClr>
              <a:buSzPct val="125000"/>
              <a:buFont typeface="Arial" pitchFamily="34" charset="0"/>
              <a:buChar char="•"/>
              <a:defRPr sz="1400">
                <a:solidFill>
                  <a:schemeClr val="accent5"/>
                </a:solidFill>
              </a:defRPr>
            </a:lvl4pPr>
            <a:lvl5pPr marL="2152597" indent="-114297">
              <a:buSzPct val="125000"/>
              <a:buFont typeface="Arial" panose="020B0604020202020204" pitchFamily="34" charset="0"/>
              <a:buChar char="•"/>
              <a:defRPr sz="1200" baseline="0"/>
            </a:lvl5pPr>
            <a:lvl6pPr>
              <a:defRPr/>
            </a:lvl6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3"/>
          <p:cNvSpPr>
            <a:spLocks noGrp="1"/>
          </p:cNvSpPr>
          <p:nvPr>
            <p:ph type="body" sz="quarter" idx="20" hasCustomPrompt="1"/>
          </p:nvPr>
        </p:nvSpPr>
        <p:spPr>
          <a:xfrm>
            <a:off x="1930402" y="454735"/>
            <a:ext cx="9780601" cy="276999"/>
          </a:xfrm>
          <a:prstGeom prst="rect">
            <a:avLst/>
          </a:prstGeom>
        </p:spPr>
        <p:txBody>
          <a:bodyPr lIns="0" tIns="0" rIns="0" bIns="0" anchor="ctr"/>
          <a:lstStyle>
            <a:lvl1pPr algn="l">
              <a:defRPr lang="fr-FR" sz="2000" b="1" kern="1200" cap="all" baseline="0" dirty="0">
                <a:solidFill>
                  <a:schemeClr val="tx2"/>
                </a:solidFill>
                <a:latin typeface="+mn-lt"/>
                <a:ea typeface="+mn-ea"/>
                <a:cs typeface="+mn-cs"/>
              </a:defRPr>
            </a:lvl1pPr>
          </a:lstStyle>
          <a:p>
            <a:pPr lvl="0"/>
            <a:r>
              <a:rPr lang="fr-FR" dirty="0"/>
              <a:t>Modifiez le style du titre</a:t>
            </a:r>
          </a:p>
        </p:txBody>
      </p:sp>
    </p:spTree>
    <p:extLst>
      <p:ext uri="{BB962C8B-B14F-4D97-AF65-F5344CB8AC3E}">
        <p14:creationId xmlns:p14="http://schemas.microsoft.com/office/powerpoint/2010/main" val="4273458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FBAC49-4802-3440-8107-C65AE7ADA05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31838" y="1381125"/>
            <a:ext cx="8329612" cy="4795838"/>
          </a:xfrm>
        </p:spPr>
        <p:txBody>
          <a:bodyPr lIns="0"/>
          <a:lstStyle>
            <a:lvl1pPr marL="358775" indent="-358775">
              <a:spcBef>
                <a:spcPts val="1800"/>
              </a:spcBef>
              <a:buClr>
                <a:schemeClr val="bg1"/>
              </a:buClr>
              <a:buSzPct val="100000"/>
              <a:buFont typeface="+mj-lt"/>
              <a:buAutoNum type="arabicPeriod"/>
              <a:defRPr>
                <a:solidFill>
                  <a:schemeClr val="bg1"/>
                </a:solidFill>
                <a:latin typeface="+mj-lt"/>
              </a:defRPr>
            </a:lvl1pPr>
            <a:lvl2pPr marL="358775" indent="0">
              <a:buFontTx/>
              <a:buNone/>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Sommaire</a:t>
            </a: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91440" bIns="45720" rtlCol="0" anchor="t">
            <a:normAutofit/>
          </a:bodyPr>
          <a:lstStyle>
            <a:lvl1pPr>
              <a:defRPr>
                <a:solidFill>
                  <a:schemeClr val="bg1"/>
                </a:solidFill>
              </a:defRPr>
            </a:lvl1pPr>
          </a:lstStyle>
          <a:p>
            <a:r>
              <a:rPr lang="fr-FR"/>
              <a:t>Modifiez le style du titre</a:t>
            </a:r>
            <a:endParaRPr lang="fr-FR" dirty="0"/>
          </a:p>
        </p:txBody>
      </p:sp>
      <p:pic>
        <p:nvPicPr>
          <p:cNvPr id="12" name="Image 11">
            <a:extLst>
              <a:ext uri="{FF2B5EF4-FFF2-40B4-BE49-F238E27FC236}">
                <a16:creationId xmlns:a16="http://schemas.microsoft.com/office/drawing/2014/main" id="{B717F4D1-D2E3-F44D-BEED-8456047420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53" b="2802"/>
          <a:stretch/>
        </p:blipFill>
        <p:spPr>
          <a:xfrm>
            <a:off x="11647944" y="-1"/>
            <a:ext cx="544056" cy="6858001"/>
          </a:xfrm>
          <a:prstGeom prst="rect">
            <a:avLst/>
          </a:prstGeom>
        </p:spPr>
      </p:pic>
      <p:sp>
        <p:nvSpPr>
          <p:cNvPr id="14" name="Espace réservé de la date 13">
            <a:extLst>
              <a:ext uri="{FF2B5EF4-FFF2-40B4-BE49-F238E27FC236}">
                <a16:creationId xmlns:a16="http://schemas.microsoft.com/office/drawing/2014/main" id="{914C3EDF-84FF-56C5-6EEE-62348DC5ADF3}"/>
              </a:ext>
            </a:extLst>
          </p:cNvPr>
          <p:cNvSpPr>
            <a:spLocks noGrp="1"/>
          </p:cNvSpPr>
          <p:nvPr>
            <p:ph type="dt" sz="half" idx="10"/>
          </p:nvPr>
        </p:nvSpPr>
        <p:spPr/>
        <p:txBody>
          <a:bodyPr/>
          <a:lstStyle>
            <a:lvl1pPr>
              <a:defRPr>
                <a:solidFill>
                  <a:schemeClr val="bg1"/>
                </a:solidFill>
              </a:defRPr>
            </a:lvl1pPr>
          </a:lstStyle>
          <a:p>
            <a:r>
              <a:rPr lang="fr-FR"/>
              <a:t>28/10/2022</a:t>
            </a:r>
            <a:endParaRPr lang="fr-FR" dirty="0"/>
          </a:p>
        </p:txBody>
      </p:sp>
      <p:sp>
        <p:nvSpPr>
          <p:cNvPr id="15" name="Espace réservé du pied de page 14">
            <a:extLst>
              <a:ext uri="{FF2B5EF4-FFF2-40B4-BE49-F238E27FC236}">
                <a16:creationId xmlns:a16="http://schemas.microsoft.com/office/drawing/2014/main" id="{CA229E7D-5925-577A-6E99-3E009A5C15FB}"/>
              </a:ext>
            </a:extLst>
          </p:cNvPr>
          <p:cNvSpPr>
            <a:spLocks noGrp="1"/>
          </p:cNvSpPr>
          <p:nvPr>
            <p:ph type="ftr" sz="quarter" idx="11"/>
          </p:nvPr>
        </p:nvSpPr>
        <p:spPr/>
        <p:txBody>
          <a:bodyPr/>
          <a:lstStyle>
            <a:lvl1pPr>
              <a:defRPr>
                <a:solidFill>
                  <a:schemeClr val="bg1"/>
                </a:solidFill>
              </a:defRPr>
            </a:lvl1pPr>
          </a:lstStyle>
          <a:p>
            <a:r>
              <a:rPr lang="fr-FR"/>
              <a:t>IRESNE/DTN/SMTA/LMN</a:t>
            </a:r>
            <a:endParaRPr lang="fr-FR" dirty="0"/>
          </a:p>
        </p:txBody>
      </p:sp>
      <p:sp>
        <p:nvSpPr>
          <p:cNvPr id="25" name="Espace réservé du numéro de diapositive 24">
            <a:extLst>
              <a:ext uri="{FF2B5EF4-FFF2-40B4-BE49-F238E27FC236}">
                <a16:creationId xmlns:a16="http://schemas.microsoft.com/office/drawing/2014/main" id="{E0039A2A-B2A3-3003-AC28-98B9483723BF}"/>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dirty="0"/>
          </a:p>
        </p:txBody>
      </p:sp>
    </p:spTree>
    <p:extLst>
      <p:ext uri="{BB962C8B-B14F-4D97-AF65-F5344CB8AC3E}">
        <p14:creationId xmlns:p14="http://schemas.microsoft.com/office/powerpoint/2010/main" val="1121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ligh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27076" y="1765299"/>
            <a:ext cx="8659812" cy="4148139"/>
          </a:xfrm>
        </p:spPr>
        <p:txBody>
          <a:bodyPr lIns="0" numCol="2" spcCol="360000"/>
          <a:lstStyle>
            <a:lvl1pPr marL="358775" indent="-358775">
              <a:spcBef>
                <a:spcPts val="1800"/>
              </a:spcBef>
              <a:buClr>
                <a:schemeClr val="tx2"/>
              </a:buClr>
              <a:buSzPct val="100000"/>
              <a:buFont typeface="+mj-lt"/>
              <a:buAutoNum type="arabicPeriod"/>
              <a:defRPr>
                <a:solidFill>
                  <a:schemeClr val="tx1"/>
                </a:solidFill>
                <a:latin typeface="+mj-lt"/>
              </a:defRPr>
            </a:lvl1pPr>
            <a:lvl2pPr marL="358775" indent="0">
              <a:buFontTx/>
              <a:buNone/>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Sommaire light</a:t>
            </a:r>
          </a:p>
          <a:p>
            <a:endParaRPr lang="fr-FR" sz="1200" dirty="0">
              <a:solidFill>
                <a:schemeClr val="bg1">
                  <a:lumMod val="50000"/>
                </a:schemeClr>
              </a:solidFill>
            </a:endParaRPr>
          </a:p>
        </p:txBody>
      </p:sp>
      <p:sp>
        <p:nvSpPr>
          <p:cNvPr id="2" name="ZoneTexte 1">
            <a:extLst>
              <a:ext uri="{FF2B5EF4-FFF2-40B4-BE49-F238E27FC236}">
                <a16:creationId xmlns:a16="http://schemas.microsoft.com/office/drawing/2014/main" id="{A21E7187-2172-D725-E095-C0FCE93238AE}"/>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:Ce sommaire est sur deux colonnes, pour passer sur une colonne : Clic droit sur la zone de texte + « Format de la forme » / « Options de texte » / « Colonnes » = 1 </a:t>
            </a:r>
          </a:p>
          <a:p>
            <a:endParaRPr lang="fr-FR" sz="1200" dirty="0">
              <a:solidFill>
                <a:schemeClr val="bg1">
                  <a:lumMod val="50000"/>
                </a:schemeClr>
              </a:solidFill>
            </a:endParaRPr>
          </a:p>
        </p:txBody>
      </p:sp>
      <p:sp>
        <p:nvSpPr>
          <p:cNvPr id="1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27076" y="314036"/>
            <a:ext cx="10733087" cy="871827"/>
          </a:xfrm>
          <a:prstGeom prst="rect">
            <a:avLst/>
          </a:prstGeom>
        </p:spPr>
        <p:txBody>
          <a:bodyPr vert="horz" lIns="0" tIns="45720" rIns="91440" bIns="45720" rtlCol="0" anchor="t">
            <a:normAutofit/>
          </a:bodyPr>
          <a:lstStyle/>
          <a:p>
            <a:r>
              <a:rPr lang="fr-FR"/>
              <a:t>Modifiez le style du titre</a:t>
            </a:r>
            <a:endParaRPr lang="fr-FR" dirty="0"/>
          </a:p>
        </p:txBody>
      </p:sp>
      <p:pic>
        <p:nvPicPr>
          <p:cNvPr id="11" name="Image 10">
            <a:extLst>
              <a:ext uri="{FF2B5EF4-FFF2-40B4-BE49-F238E27FC236}">
                <a16:creationId xmlns:a16="http://schemas.microsoft.com/office/drawing/2014/main" id="{8B329AAF-3546-DCEA-619B-466FB9B544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42" b="2802"/>
          <a:stretch/>
        </p:blipFill>
        <p:spPr>
          <a:xfrm>
            <a:off x="11647944" y="0"/>
            <a:ext cx="544056" cy="6858000"/>
          </a:xfrm>
          <a:prstGeom prst="rect">
            <a:avLst/>
          </a:prstGeom>
        </p:spPr>
      </p:pic>
      <p:sp>
        <p:nvSpPr>
          <p:cNvPr id="12" name="Espace réservé de la date 11">
            <a:extLst>
              <a:ext uri="{FF2B5EF4-FFF2-40B4-BE49-F238E27FC236}">
                <a16:creationId xmlns:a16="http://schemas.microsoft.com/office/drawing/2014/main" id="{AB8B2ECB-EC50-E1E8-3A70-D0DF5B546EB4}"/>
              </a:ext>
            </a:extLst>
          </p:cNvPr>
          <p:cNvSpPr>
            <a:spLocks noGrp="1"/>
          </p:cNvSpPr>
          <p:nvPr>
            <p:ph type="dt" sz="half" idx="10"/>
          </p:nvPr>
        </p:nvSpPr>
        <p:spPr/>
        <p:txBody>
          <a:bodyPr/>
          <a:lstStyle/>
          <a:p>
            <a:r>
              <a:rPr lang="fr-FR"/>
              <a:t>28/10/2022</a:t>
            </a:r>
            <a:endParaRPr lang="fr-FR" dirty="0"/>
          </a:p>
        </p:txBody>
      </p:sp>
      <p:sp>
        <p:nvSpPr>
          <p:cNvPr id="15" name="Espace réservé du pied de page 14">
            <a:extLst>
              <a:ext uri="{FF2B5EF4-FFF2-40B4-BE49-F238E27FC236}">
                <a16:creationId xmlns:a16="http://schemas.microsoft.com/office/drawing/2014/main" id="{38548604-3796-63A0-C437-28EAB17AD603}"/>
              </a:ext>
            </a:extLst>
          </p:cNvPr>
          <p:cNvSpPr>
            <a:spLocks noGrp="1"/>
          </p:cNvSpPr>
          <p:nvPr>
            <p:ph type="ftr" sz="quarter" idx="11"/>
          </p:nvPr>
        </p:nvSpPr>
        <p:spPr/>
        <p:txBody>
          <a:bodyPr/>
          <a:lstStyle/>
          <a:p>
            <a:r>
              <a:rPr lang="fr-FR"/>
              <a:t>IRESNE/DTN/SMTA/LMN</a:t>
            </a:r>
            <a:endParaRPr lang="fr-FR" dirty="0"/>
          </a:p>
        </p:txBody>
      </p:sp>
      <p:sp>
        <p:nvSpPr>
          <p:cNvPr id="16" name="Espace réservé du numéro de diapositive 15">
            <a:extLst>
              <a:ext uri="{FF2B5EF4-FFF2-40B4-BE49-F238E27FC236}">
                <a16:creationId xmlns:a16="http://schemas.microsoft.com/office/drawing/2014/main" id="{43A448DB-A450-22D2-9A30-CE94EAFD7623}"/>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Tree>
    <p:extLst>
      <p:ext uri="{BB962C8B-B14F-4D97-AF65-F5344CB8AC3E}">
        <p14:creationId xmlns:p14="http://schemas.microsoft.com/office/powerpoint/2010/main" val="65431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IRESNE/DTN/SMTA/LMN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4" name="Espace réservé du texte 2">
            <a:extLst>
              <a:ext uri="{FF2B5EF4-FFF2-40B4-BE49-F238E27FC236}">
                <a16:creationId xmlns:a16="http://schemas.microsoft.com/office/drawing/2014/main" id="{CE5019BD-FEE2-4904-8DD7-C35C97AA3BF4}"/>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a:t>
            </a:r>
          </a:p>
        </p:txBody>
      </p:sp>
      <p:pic>
        <p:nvPicPr>
          <p:cNvPr id="26"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grpSp>
        <p:nvGrpSpPr>
          <p:cNvPr id="2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2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60543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5675086" y="0"/>
            <a:ext cx="6516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light</a:t>
            </a:r>
          </a:p>
        </p:txBody>
      </p:sp>
      <p:pic>
        <p:nvPicPr>
          <p:cNvPr id="8" name="PATTERN 14">
            <a:extLst>
              <a:ext uri="{FF2B5EF4-FFF2-40B4-BE49-F238E27FC236}">
                <a16:creationId xmlns:a16="http://schemas.microsoft.com/office/drawing/2014/main" id="{2582F57D-4CEF-BB5A-C74F-450386FD8E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065" t="80145" r="2860" b="-12214"/>
          <a:stretch/>
        </p:blipFill>
        <p:spPr>
          <a:xfrm>
            <a:off x="0" y="0"/>
            <a:ext cx="12192001" cy="974400"/>
          </a:xfrm>
          <a:prstGeom prst="rect">
            <a:avLst/>
          </a:prstGeom>
        </p:spPr>
      </p:pic>
      <p:sp>
        <p:nvSpPr>
          <p:cNvPr id="9" name="Espace réservé de la date 8">
            <a:extLst>
              <a:ext uri="{FF2B5EF4-FFF2-40B4-BE49-F238E27FC236}">
                <a16:creationId xmlns:a16="http://schemas.microsoft.com/office/drawing/2014/main" id="{4B8F1117-0C05-E4A8-4E70-E7172B08AAB0}"/>
              </a:ext>
            </a:extLst>
          </p:cNvPr>
          <p:cNvSpPr>
            <a:spLocks noGrp="1"/>
          </p:cNvSpPr>
          <p:nvPr>
            <p:ph type="dt" sz="half" idx="14"/>
          </p:nvPr>
        </p:nvSpPr>
        <p:spPr/>
        <p:txBody>
          <a:bodyPr/>
          <a:lstStyle/>
          <a:p>
            <a:r>
              <a:rPr lang="fr-FR"/>
              <a:t>28/10/2022</a:t>
            </a:r>
            <a:endParaRPr lang="fr-FR" dirty="0"/>
          </a:p>
        </p:txBody>
      </p:sp>
      <p:sp>
        <p:nvSpPr>
          <p:cNvPr id="10" name="Espace réservé du pied de page 9">
            <a:extLst>
              <a:ext uri="{FF2B5EF4-FFF2-40B4-BE49-F238E27FC236}">
                <a16:creationId xmlns:a16="http://schemas.microsoft.com/office/drawing/2014/main" id="{ABB4C71F-0E19-B583-5B43-59128B9CB247}"/>
              </a:ext>
            </a:extLst>
          </p:cNvPr>
          <p:cNvSpPr>
            <a:spLocks noGrp="1"/>
          </p:cNvSpPr>
          <p:nvPr>
            <p:ph type="ftr" sz="quarter" idx="15"/>
          </p:nvPr>
        </p:nvSpPr>
        <p:spPr/>
        <p:txBody>
          <a:bodyPr/>
          <a:lstStyle/>
          <a:p>
            <a:r>
              <a:rPr lang="fr-FR"/>
              <a:t>IRESNE/DTN/SMTA/LMN</a:t>
            </a:r>
            <a:endParaRPr lang="fr-FR" dirty="0"/>
          </a:p>
        </p:txBody>
      </p:sp>
      <p:sp>
        <p:nvSpPr>
          <p:cNvPr id="11" name="Espace réservé du numéro de diapositive 10">
            <a:extLst>
              <a:ext uri="{FF2B5EF4-FFF2-40B4-BE49-F238E27FC236}">
                <a16:creationId xmlns:a16="http://schemas.microsoft.com/office/drawing/2014/main" id="{3035A95C-D228-2D25-8FE9-AE69EC817782}"/>
              </a:ext>
            </a:extLst>
          </p:cNvPr>
          <p:cNvSpPr>
            <a:spLocks noGrp="1"/>
          </p:cNvSpPr>
          <p:nvPr>
            <p:ph type="sldNum" sz="quarter" idx="16"/>
          </p:nvPr>
        </p:nvSpPr>
        <p:spPr/>
        <p:txBody>
          <a:bodyPr/>
          <a:lstStyle/>
          <a:p>
            <a:fld id="{0CBC77A0-1F4E-42FF-9FFC-F45C3A64AF90}" type="slidenum">
              <a:rPr lang="fr-FR" smtClean="0"/>
              <a:pPr/>
              <a:t>‹N°›</a:t>
            </a:fld>
            <a:endParaRPr lang="fr-FR" dirty="0"/>
          </a:p>
        </p:txBody>
      </p:sp>
      <p:sp>
        <p:nvSpPr>
          <p:cNvPr id="4" name="Titre 1">
            <a:extLst>
              <a:ext uri="{FF2B5EF4-FFF2-40B4-BE49-F238E27FC236}">
                <a16:creationId xmlns:a16="http://schemas.microsoft.com/office/drawing/2014/main" id="{F8613F5A-9984-C727-F600-CCBEDD585800}"/>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tx1"/>
                </a:solidFill>
              </a:defRPr>
            </a:lvl1pPr>
          </a:lstStyle>
          <a:p>
            <a:r>
              <a:rPr lang="fr-FR" dirty="0"/>
              <a:t>Titre de la partie</a:t>
            </a:r>
          </a:p>
        </p:txBody>
      </p:sp>
      <p:sp>
        <p:nvSpPr>
          <p:cNvPr id="5" name="Espace réservé du texte 2">
            <a:extLst>
              <a:ext uri="{FF2B5EF4-FFF2-40B4-BE49-F238E27FC236}">
                <a16:creationId xmlns:a16="http://schemas.microsoft.com/office/drawing/2014/main" id="{E05DBD74-1959-0025-2022-DD6D5BC564E2}"/>
              </a:ext>
            </a:extLst>
          </p:cNvPr>
          <p:cNvSpPr>
            <a:spLocks noGrp="1"/>
          </p:cNvSpPr>
          <p:nvPr>
            <p:ph type="body" idx="1"/>
          </p:nvPr>
        </p:nvSpPr>
        <p:spPr>
          <a:xfrm>
            <a:off x="3771900" y="4702628"/>
            <a:ext cx="7688263" cy="138702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6" name="Espace réservé du texte 2">
            <a:extLst>
              <a:ext uri="{FF2B5EF4-FFF2-40B4-BE49-F238E27FC236}">
                <a16:creationId xmlns:a16="http://schemas.microsoft.com/office/drawing/2014/main" id="{BD0683F2-0083-B473-85FA-BF21CA1AA74F}"/>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19564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sec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28/10/2022</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IRESNE/DTN/SMTA/LMN</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Gris</a:t>
            </a:r>
          </a:p>
        </p:txBody>
      </p:sp>
      <p:pic>
        <p:nvPicPr>
          <p:cNvPr id="14"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5"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4805F626-181E-BCC6-1382-C547F81E4E7B}"/>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CF5C4E32-AAC2-242C-F6B9-3F8CFBDB1B6A}"/>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28AA9B25-BFB9-155C-3383-B48A6E03F6A7}"/>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4860250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0" bIns="4572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E62F5FE-77B2-23B0-C532-AEB2E287C5B6}"/>
              </a:ext>
            </a:extLst>
          </p:cNvPr>
          <p:cNvSpPr>
            <a:spLocks noGrp="1"/>
          </p:cNvSpPr>
          <p:nvPr>
            <p:ph type="body" idx="1"/>
          </p:nvPr>
        </p:nvSpPr>
        <p:spPr>
          <a:xfrm>
            <a:off x="731838" y="1381125"/>
            <a:ext cx="10728325" cy="453231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9023659-435A-02ED-1399-865530A10F2A}"/>
              </a:ext>
            </a:extLst>
          </p:cNvPr>
          <p:cNvSpPr>
            <a:spLocks noGrp="1"/>
          </p:cNvSpPr>
          <p:nvPr>
            <p:ph type="dt" sz="half" idx="2"/>
          </p:nvPr>
        </p:nvSpPr>
        <p:spPr>
          <a:xfrm>
            <a:off x="9626600" y="6343650"/>
            <a:ext cx="1016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fr-FR"/>
              <a:t>28/10/2022</a:t>
            </a:r>
            <a:endParaRPr lang="fr-FR" dirty="0"/>
          </a:p>
        </p:txBody>
      </p:sp>
      <p:sp>
        <p:nvSpPr>
          <p:cNvPr id="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736600" y="6343650"/>
            <a:ext cx="883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a:t>IRESNE/DTN/SMTA/LMN</a:t>
            </a:r>
          </a:p>
        </p:txBody>
      </p:sp>
      <p:sp>
        <p:nvSpPr>
          <p:cNvPr id="6" name="Espace réservé du numéro de diapositive 5">
            <a:extLst>
              <a:ext uri="{FF2B5EF4-FFF2-40B4-BE49-F238E27FC236}">
                <a16:creationId xmlns:a16="http://schemas.microsoft.com/office/drawing/2014/main" id="{4D08E43D-0343-547B-3EBE-C6B616E5AC34}"/>
              </a:ext>
            </a:extLst>
          </p:cNvPr>
          <p:cNvSpPr>
            <a:spLocks noGrp="1"/>
          </p:cNvSpPr>
          <p:nvPr>
            <p:ph type="sldNum" sz="quarter" idx="4"/>
          </p:nvPr>
        </p:nvSpPr>
        <p:spPr>
          <a:xfrm>
            <a:off x="10999334" y="6343650"/>
            <a:ext cx="693738" cy="365125"/>
          </a:xfrm>
          <a:prstGeom prst="rect">
            <a:avLst/>
          </a:prstGeom>
        </p:spPr>
        <p:txBody>
          <a:bodyPr vert="horz" lIns="91440" tIns="45720" rIns="91440" bIns="45720" rtlCol="0" anchor="ctr"/>
          <a:lstStyle>
            <a:lvl1pPr algn="r">
              <a:defRPr sz="1200" b="1">
                <a:solidFill>
                  <a:schemeClr val="tx2"/>
                </a:solidFill>
                <a:latin typeface="+mn-lt"/>
              </a:defRPr>
            </a:lvl1pPr>
          </a:lstStyle>
          <a:p>
            <a:fld id="{0CBC77A0-1F4E-42FF-9FFC-F45C3A64AF90}" type="slidenum">
              <a:rPr lang="fr-FR" smtClean="0"/>
              <a:pPr/>
              <a:t>‹N°›</a:t>
            </a:fld>
            <a:endParaRPr lang="fr-FR" dirty="0"/>
          </a:p>
        </p:txBody>
      </p:sp>
      <p:pic>
        <p:nvPicPr>
          <p:cNvPr id="7"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0" name="PATTERN CARRE DECAL" hidden="1">
            <a:extLst>
              <a:ext uri="{FF2B5EF4-FFF2-40B4-BE49-F238E27FC236}">
                <a16:creationId xmlns:a16="http://schemas.microsoft.com/office/drawing/2014/main" id="{57B8022F-6BAC-B272-714C-3051A2DF826F}"/>
              </a:ext>
            </a:extLst>
          </p:cNvPr>
          <p:cNvPicPr>
            <a:picLocks noChangeAspect="1"/>
          </p:cNvPicPr>
          <p:nvPr userDrawn="1"/>
        </p:nvPicPr>
        <p:blipFill rotWithShape="1">
          <a:blip r:embed="rId51" cstate="screen">
            <a:duotone>
              <a:prstClr val="black"/>
              <a:srgbClr val="D9C3A5">
                <a:tint val="50000"/>
                <a:satMod val="180000"/>
              </a:srgbClr>
            </a:duotone>
            <a:extLst>
              <a:ext uri="{28A0092B-C50C-407E-A947-70E740481C1C}">
                <a14:useLocalDpi xmlns:a14="http://schemas.microsoft.com/office/drawing/2010/main"/>
              </a:ext>
            </a:extLst>
          </a:blip>
          <a:srcRect t="19705" r="39861" b="-1"/>
          <a:stretch/>
        </p:blipFill>
        <p:spPr>
          <a:xfrm>
            <a:off x="7446433" y="-1"/>
            <a:ext cx="4745567" cy="4169655"/>
          </a:xfrm>
          <a:prstGeom prst="rect">
            <a:avLst/>
          </a:prstGeom>
        </p:spPr>
      </p:pic>
    </p:spTree>
    <p:extLst>
      <p:ext uri="{BB962C8B-B14F-4D97-AF65-F5344CB8AC3E}">
        <p14:creationId xmlns:p14="http://schemas.microsoft.com/office/powerpoint/2010/main" val="25643865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61" r:id="rId4"/>
    <p:sldLayoutId id="2147483664" r:id="rId5"/>
    <p:sldLayoutId id="2147483665" r:id="rId6"/>
    <p:sldLayoutId id="2147483651" r:id="rId7"/>
    <p:sldLayoutId id="2147483683" r:id="rId8"/>
    <p:sldLayoutId id="2147483678" r:id="rId9"/>
    <p:sldLayoutId id="2147483676" r:id="rId10"/>
    <p:sldLayoutId id="2147483650" r:id="rId11"/>
    <p:sldLayoutId id="2147483666" r:id="rId12"/>
    <p:sldLayoutId id="2147483669" r:id="rId13"/>
    <p:sldLayoutId id="2147483653" r:id="rId14"/>
    <p:sldLayoutId id="2147483685" r:id="rId15"/>
    <p:sldLayoutId id="2147483684" r:id="rId16"/>
    <p:sldLayoutId id="2147483671" r:id="rId17"/>
    <p:sldLayoutId id="2147483690" r:id="rId18"/>
    <p:sldLayoutId id="2147483672" r:id="rId19"/>
    <p:sldLayoutId id="2147483687" r:id="rId20"/>
    <p:sldLayoutId id="2147483686" r:id="rId21"/>
    <p:sldLayoutId id="2147483654" r:id="rId22"/>
    <p:sldLayoutId id="2147483655" r:id="rId23"/>
    <p:sldLayoutId id="2147483691" r:id="rId24"/>
    <p:sldLayoutId id="2147483692" r:id="rId25"/>
    <p:sldLayoutId id="2147483667" r:id="rId26"/>
    <p:sldLayoutId id="2147483673" r:id="rId27"/>
    <p:sldLayoutId id="2147483674" r:id="rId28"/>
    <p:sldLayoutId id="2147483675" r:id="rId29"/>
    <p:sldLayoutId id="2147483681" r:id="rId30"/>
    <p:sldLayoutId id="2147483682" r:id="rId31"/>
    <p:sldLayoutId id="2147483693" r:id="rId32"/>
    <p:sldLayoutId id="2147483688" r:id="rId33"/>
    <p:sldLayoutId id="2147483689" r:id="rId34"/>
    <p:sldLayoutId id="2147483662" r:id="rId35"/>
    <p:sldLayoutId id="2147483695" r:id="rId36"/>
    <p:sldLayoutId id="2147483694" r:id="rId37"/>
    <p:sldLayoutId id="2147483668"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4" r:id="rId47"/>
    <p:sldLayoutId id="2147483705" r:id="rId48"/>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61" userDrawn="1">
          <p15:clr>
            <a:srgbClr val="F26B43"/>
          </p15:clr>
        </p15:guide>
        <p15:guide id="4" pos="7219" userDrawn="1">
          <p15:clr>
            <a:srgbClr val="F26B43"/>
          </p15:clr>
        </p15:guide>
        <p15:guide id="7"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22.xml"/><Relationship Id="rId4" Type="http://schemas.openxmlformats.org/officeDocument/2006/relationships/image" Target="../media/image44.wmf"/></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2.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e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11.xml"/><Relationship Id="rId6" Type="http://schemas.openxmlformats.org/officeDocument/2006/relationships/image" Target="../media/image56.emf"/><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65.png"/><Relationship Id="rId5" Type="http://schemas.openxmlformats.org/officeDocument/2006/relationships/chart" Target="../charts/chart1.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728.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62.png"/><Relationship Id="rId2" Type="http://schemas.openxmlformats.org/officeDocument/2006/relationships/image" Target="../media/image66.png"/><Relationship Id="rId1" Type="http://schemas.openxmlformats.org/officeDocument/2006/relationships/slideLayout" Target="../slideLayouts/slideLayout22.xml"/><Relationship Id="rId6" Type="http://schemas.openxmlformats.org/officeDocument/2006/relationships/image" Target="../media/image70.png"/><Relationship Id="rId11" Type="http://schemas.openxmlformats.org/officeDocument/2006/relationships/image" Target="../media/image57.jpeg"/><Relationship Id="rId5" Type="http://schemas.openxmlformats.org/officeDocument/2006/relationships/image" Target="../media/image69.png"/><Relationship Id="rId10" Type="http://schemas.openxmlformats.org/officeDocument/2006/relationships/image" Target="../media/image73.jpeg"/><Relationship Id="rId4" Type="http://schemas.openxmlformats.org/officeDocument/2006/relationships/image" Target="../media/image68.png"/><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8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2.xml"/><Relationship Id="rId5" Type="http://schemas.openxmlformats.org/officeDocument/2006/relationships/image" Target="../media/image88.jp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emf"/></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95.png"/><Relationship Id="rId1" Type="http://schemas.openxmlformats.org/officeDocument/2006/relationships/slideLayout" Target="../slideLayouts/slideLayout22.xml"/><Relationship Id="rId4" Type="http://schemas.openxmlformats.org/officeDocument/2006/relationships/image" Target="../media/image111.pn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62.png"/><Relationship Id="rId2" Type="http://schemas.openxmlformats.org/officeDocument/2006/relationships/image" Target="../media/image98.jpeg"/><Relationship Id="rId1" Type="http://schemas.openxmlformats.org/officeDocument/2006/relationships/slideLayout" Target="../slideLayouts/slideLayout11.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emf"/><Relationship Id="rId2" Type="http://schemas.openxmlformats.org/officeDocument/2006/relationships/image" Target="../media/image104.png"/><Relationship Id="rId1" Type="http://schemas.openxmlformats.org/officeDocument/2006/relationships/slideLayout" Target="../slideLayouts/slideLayout22.xml"/><Relationship Id="rId6" Type="http://schemas.openxmlformats.org/officeDocument/2006/relationships/image" Target="../media/image108.gif"/><Relationship Id="rId5" Type="http://schemas.openxmlformats.org/officeDocument/2006/relationships/image" Target="../media/image107.jpe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2.xml"/><Relationship Id="rId5" Type="http://schemas.openxmlformats.org/officeDocument/2006/relationships/image" Target="../media/image112.jpeg"/><Relationship Id="rId4" Type="http://schemas.openxmlformats.org/officeDocument/2006/relationships/image" Target="../media/image1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13.gif"/><Relationship Id="rId7" Type="http://schemas.openxmlformats.org/officeDocument/2006/relationships/hyperlink" Target="https://doi.org/10.1007/s10967-024-09822-x"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image" Target="../media/image117.png"/><Relationship Id="rId1" Type="http://schemas.openxmlformats.org/officeDocument/2006/relationships/slideLayout" Target="../slideLayouts/slideLayout22.xml"/><Relationship Id="rId6" Type="http://schemas.openxmlformats.org/officeDocument/2006/relationships/image" Target="../media/image121.emf"/><Relationship Id="rId5" Type="http://schemas.openxmlformats.org/officeDocument/2006/relationships/image" Target="../media/image120.jpeg"/><Relationship Id="rId4" Type="http://schemas.openxmlformats.org/officeDocument/2006/relationships/image" Target="../media/image119.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3" Type="http://schemas.microsoft.com/office/2007/relationships/hdphoto" Target="../media/hdphoto7.wdp"/><Relationship Id="rId18" Type="http://schemas.openxmlformats.org/officeDocument/2006/relationships/image" Target="../media/image131.png"/><Relationship Id="rId26" Type="http://schemas.openxmlformats.org/officeDocument/2006/relationships/image" Target="../media/image135.png"/><Relationship Id="rId39" Type="http://schemas.microsoft.com/office/2007/relationships/hdphoto" Target="../media/hdphoto20.wdp"/><Relationship Id="rId21" Type="http://schemas.microsoft.com/office/2007/relationships/hdphoto" Target="../media/hdphoto11.wdp"/><Relationship Id="rId34" Type="http://schemas.openxmlformats.org/officeDocument/2006/relationships/image" Target="../media/image139.png"/><Relationship Id="rId42" Type="http://schemas.openxmlformats.org/officeDocument/2006/relationships/image" Target="../media/image143.jpeg"/><Relationship Id="rId7" Type="http://schemas.microsoft.com/office/2007/relationships/hdphoto" Target="../media/hdphoto4.wdp"/><Relationship Id="rId2" Type="http://schemas.openxmlformats.org/officeDocument/2006/relationships/image" Target="../media/image123.png"/><Relationship Id="rId16" Type="http://schemas.openxmlformats.org/officeDocument/2006/relationships/image" Target="../media/image130.png"/><Relationship Id="rId29" Type="http://schemas.microsoft.com/office/2007/relationships/hdphoto" Target="../media/hdphoto15.wdp"/><Relationship Id="rId1" Type="http://schemas.openxmlformats.org/officeDocument/2006/relationships/slideLayout" Target="../slideLayouts/slideLayout22.xml"/><Relationship Id="rId6" Type="http://schemas.openxmlformats.org/officeDocument/2006/relationships/image" Target="../media/image125.png"/><Relationship Id="rId11" Type="http://schemas.microsoft.com/office/2007/relationships/hdphoto" Target="../media/hdphoto6.wdp"/><Relationship Id="rId24" Type="http://schemas.openxmlformats.org/officeDocument/2006/relationships/image" Target="../media/image134.png"/><Relationship Id="rId32" Type="http://schemas.openxmlformats.org/officeDocument/2006/relationships/image" Target="../media/image138.png"/><Relationship Id="rId37" Type="http://schemas.microsoft.com/office/2007/relationships/hdphoto" Target="../media/hdphoto19.wdp"/><Relationship Id="rId40" Type="http://schemas.openxmlformats.org/officeDocument/2006/relationships/image" Target="../media/image142.png"/><Relationship Id="rId45" Type="http://schemas.openxmlformats.org/officeDocument/2006/relationships/image" Target="../media/image146.png"/><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28" Type="http://schemas.openxmlformats.org/officeDocument/2006/relationships/image" Target="../media/image136.png"/><Relationship Id="rId36" Type="http://schemas.openxmlformats.org/officeDocument/2006/relationships/image" Target="../media/image140.png"/><Relationship Id="rId10" Type="http://schemas.openxmlformats.org/officeDocument/2006/relationships/image" Target="../media/image127.png"/><Relationship Id="rId19" Type="http://schemas.microsoft.com/office/2007/relationships/hdphoto" Target="../media/hdphoto10.wdp"/><Relationship Id="rId31" Type="http://schemas.microsoft.com/office/2007/relationships/hdphoto" Target="../media/hdphoto16.wdp"/><Relationship Id="rId44" Type="http://schemas.openxmlformats.org/officeDocument/2006/relationships/image" Target="../media/image145.png"/><Relationship Id="rId4" Type="http://schemas.openxmlformats.org/officeDocument/2006/relationships/image" Target="../media/image124.png"/><Relationship Id="rId9" Type="http://schemas.microsoft.com/office/2007/relationships/hdphoto" Target="../media/hdphoto5.wdp"/><Relationship Id="rId14" Type="http://schemas.openxmlformats.org/officeDocument/2006/relationships/image" Target="../media/image129.png"/><Relationship Id="rId22" Type="http://schemas.openxmlformats.org/officeDocument/2006/relationships/image" Target="../media/image133.png"/><Relationship Id="rId27" Type="http://schemas.microsoft.com/office/2007/relationships/hdphoto" Target="../media/hdphoto14.wdp"/><Relationship Id="rId30" Type="http://schemas.openxmlformats.org/officeDocument/2006/relationships/image" Target="../media/image137.png"/><Relationship Id="rId35" Type="http://schemas.microsoft.com/office/2007/relationships/hdphoto" Target="../media/hdphoto18.wdp"/><Relationship Id="rId43" Type="http://schemas.openxmlformats.org/officeDocument/2006/relationships/image" Target="../media/image144.png"/><Relationship Id="rId8" Type="http://schemas.openxmlformats.org/officeDocument/2006/relationships/image" Target="../media/image126.png"/><Relationship Id="rId3" Type="http://schemas.microsoft.com/office/2007/relationships/hdphoto" Target="../media/hdphoto2.wdp"/><Relationship Id="rId12" Type="http://schemas.openxmlformats.org/officeDocument/2006/relationships/image" Target="../media/image128.png"/><Relationship Id="rId17" Type="http://schemas.microsoft.com/office/2007/relationships/hdphoto" Target="../media/hdphoto9.wdp"/><Relationship Id="rId25" Type="http://schemas.microsoft.com/office/2007/relationships/hdphoto" Target="../media/hdphoto13.wdp"/><Relationship Id="rId33" Type="http://schemas.microsoft.com/office/2007/relationships/hdphoto" Target="../media/hdphoto17.wdp"/><Relationship Id="rId38" Type="http://schemas.openxmlformats.org/officeDocument/2006/relationships/image" Target="../media/image141.png"/><Relationship Id="rId46" Type="http://schemas.openxmlformats.org/officeDocument/2006/relationships/image" Target="../media/image147.jpeg"/><Relationship Id="rId20" Type="http://schemas.openxmlformats.org/officeDocument/2006/relationships/image" Target="../media/image132.png"/><Relationship Id="rId41" Type="http://schemas.microsoft.com/office/2007/relationships/hdphoto" Target="../media/hdphoto21.wdp"/></Relationships>
</file>

<file path=ppt/slides/_rels/slide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gif"/><Relationship Id="rId1" Type="http://schemas.openxmlformats.org/officeDocument/2006/relationships/slideLayout" Target="../slideLayouts/slideLayout22.xml"/><Relationship Id="rId5" Type="http://schemas.openxmlformats.org/officeDocument/2006/relationships/image" Target="../media/image150.jpeg"/><Relationship Id="rId4" Type="http://schemas.openxmlformats.org/officeDocument/2006/relationships/image" Target="../media/image144.png"/></Relationships>
</file>

<file path=ppt/slides/_rels/slide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2.xml"/><Relationship Id="rId5" Type="http://schemas.openxmlformats.org/officeDocument/2006/relationships/image" Target="../media/image154.png"/><Relationship Id="rId4" Type="http://schemas.openxmlformats.org/officeDocument/2006/relationships/image" Target="../media/image153.png"/></Relationships>
</file>

<file path=ppt/slides/_rels/slide33.xml.rels><?xml version="1.0" encoding="UTF-8" standalone="yes"?>
<Relationships xmlns="http://schemas.openxmlformats.org/package/2006/relationships"><Relationship Id="rId8" Type="http://schemas.openxmlformats.org/officeDocument/2006/relationships/hyperlink" Target="https://theses.fr/2022GRALY060" TargetMode="External"/><Relationship Id="rId3" Type="http://schemas.openxmlformats.org/officeDocument/2006/relationships/image" Target="../media/image156.emf"/><Relationship Id="rId7" Type="http://schemas.openxmlformats.org/officeDocument/2006/relationships/image" Target="../media/image160.png"/><Relationship Id="rId2" Type="http://schemas.openxmlformats.org/officeDocument/2006/relationships/image" Target="../media/image155.jpeg"/><Relationship Id="rId1" Type="http://schemas.openxmlformats.org/officeDocument/2006/relationships/slideLayout" Target="../slideLayouts/slideLayout22.xml"/><Relationship Id="rId6" Type="http://schemas.openxmlformats.org/officeDocument/2006/relationships/image" Target="../media/image159.jpeg"/><Relationship Id="rId5" Type="http://schemas.openxmlformats.org/officeDocument/2006/relationships/image" Target="../media/image158.emf"/><Relationship Id="rId4" Type="http://schemas.openxmlformats.org/officeDocument/2006/relationships/image" Target="../media/image157.emf"/></Relationships>
</file>

<file path=ppt/slides/_rels/slide34.xml.rels><?xml version="1.0" encoding="UTF-8" standalone="yes"?>
<Relationships xmlns="http://schemas.openxmlformats.org/package/2006/relationships"><Relationship Id="rId3" Type="http://schemas.openxmlformats.org/officeDocument/2006/relationships/image" Target="../media/image4090.png"/><Relationship Id="rId2" Type="http://schemas.openxmlformats.org/officeDocument/2006/relationships/image" Target="../media/image161.png"/><Relationship Id="rId1" Type="http://schemas.openxmlformats.org/officeDocument/2006/relationships/slideLayout" Target="../slideLayouts/slideLayout22.xml"/><Relationship Id="rId6" Type="http://schemas.openxmlformats.org/officeDocument/2006/relationships/image" Target="../media/image164.emf"/><Relationship Id="rId5" Type="http://schemas.openxmlformats.org/officeDocument/2006/relationships/image" Target="../media/image163.png"/><Relationship Id="rId4" Type="http://schemas.openxmlformats.org/officeDocument/2006/relationships/image" Target="../media/image1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5.png"/><Relationship Id="rId7" Type="http://schemas.openxmlformats.org/officeDocument/2006/relationships/image" Target="../media/image168.jpeg"/><Relationship Id="rId2" Type="http://schemas.openxmlformats.org/officeDocument/2006/relationships/hyperlink" Target="mailto:bertrand.perot@cea.fr" TargetMode="External"/><Relationship Id="rId1" Type="http://schemas.openxmlformats.org/officeDocument/2006/relationships/slideLayout" Target="../slideLayouts/slideLayout36.xml"/><Relationship Id="rId6" Type="http://schemas.openxmlformats.org/officeDocument/2006/relationships/image" Target="../media/image167.jpeg"/><Relationship Id="rId5" Type="http://schemas.openxmlformats.org/officeDocument/2006/relationships/image" Target="../media/image166.jpeg"/><Relationship Id="rId4" Type="http://schemas.microsoft.com/office/2007/relationships/hdphoto" Target="../media/hdphoto22.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9.jpeg"/><Relationship Id="rId12" Type="http://schemas.openxmlformats.org/officeDocument/2006/relationships/image" Target="../media/image23.jpeg"/><Relationship Id="rId2" Type="http://schemas.openxmlformats.org/officeDocument/2006/relationships/image" Target="../media/image15.png"/><Relationship Id="rId1" Type="http://schemas.openxmlformats.org/officeDocument/2006/relationships/slideLayout" Target="../slideLayouts/slideLayout22.xml"/><Relationship Id="rId6" Type="http://schemas.openxmlformats.org/officeDocument/2006/relationships/hyperlink" Target="radios360_colis.avi" TargetMode="External"/><Relationship Id="rId11" Type="http://schemas.openxmlformats.org/officeDocument/2006/relationships/image" Target="../media/image22.jpeg"/><Relationship Id="rId5" Type="http://schemas.openxmlformats.org/officeDocument/2006/relationships/image" Target="../media/image18.jpeg"/><Relationship Id="rId10" Type="http://schemas.openxmlformats.org/officeDocument/2006/relationships/image" Target="../media/image21.jpeg"/><Relationship Id="rId4" Type="http://schemas.openxmlformats.org/officeDocument/2006/relationships/image" Target="../media/image17.emf"/><Relationship Id="rId9" Type="http://schemas.openxmlformats.org/officeDocument/2006/relationships/hyperlink" Target="galette7_logI_I0.av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5" Type="http://schemas.openxmlformats.org/officeDocument/2006/relationships/image" Target="../media/image27.emf"/><Relationship Id="rId4" Type="http://schemas.openxmlformats.org/officeDocument/2006/relationships/image" Target="../media/image26.emf"/></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1.emf"/><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0.emf"/><Relationship Id="rId2" Type="http://schemas.openxmlformats.org/officeDocument/2006/relationships/image" Target="../media/image31.jpeg"/><Relationship Id="rId1" Type="http://schemas.openxmlformats.org/officeDocument/2006/relationships/slideLayout" Target="../slideLayouts/slideLayout22.xml"/><Relationship Id="rId6" Type="http://schemas.openxmlformats.org/officeDocument/2006/relationships/image" Target="../media/image35.png"/><Relationship Id="rId11" Type="http://schemas.microsoft.com/office/2007/relationships/hdphoto" Target="../media/hdphoto1.wdp"/><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8F5523B-07B7-9DEB-2F12-7DEA76B030F6}"/>
              </a:ext>
            </a:extLst>
          </p:cNvPr>
          <p:cNvSpPr>
            <a:spLocks noGrp="1"/>
          </p:cNvSpPr>
          <p:nvPr>
            <p:ph type="ctrTitle"/>
          </p:nvPr>
        </p:nvSpPr>
        <p:spPr>
          <a:xfrm>
            <a:off x="731836" y="2565824"/>
            <a:ext cx="11104564" cy="1587501"/>
          </a:xfrm>
        </p:spPr>
        <p:txBody>
          <a:bodyPr>
            <a:noAutofit/>
          </a:bodyPr>
          <a:lstStyle/>
          <a:p>
            <a:pPr>
              <a:lnSpc>
                <a:spcPct val="100000"/>
              </a:lnSpc>
              <a:spcAft>
                <a:spcPts val="2400"/>
              </a:spcAft>
            </a:pPr>
            <a:r>
              <a:rPr lang="en-US" sz="3600" dirty="0"/>
              <a:t>Non-destructive nuclear measurements, from R&amp;D to applications</a:t>
            </a:r>
            <a:endParaRPr lang="en-US" sz="1000" i="1" dirty="0"/>
          </a:p>
        </p:txBody>
      </p:sp>
      <p:sp>
        <p:nvSpPr>
          <p:cNvPr id="5" name="Sous-titre 4">
            <a:extLst>
              <a:ext uri="{FF2B5EF4-FFF2-40B4-BE49-F238E27FC236}">
                <a16:creationId xmlns:a16="http://schemas.microsoft.com/office/drawing/2014/main" id="{914050DC-D09E-731D-2398-1B9D2E3B427E}"/>
              </a:ext>
            </a:extLst>
          </p:cNvPr>
          <p:cNvSpPr>
            <a:spLocks noGrp="1"/>
          </p:cNvSpPr>
          <p:nvPr>
            <p:ph type="subTitle" idx="1"/>
          </p:nvPr>
        </p:nvSpPr>
        <p:spPr>
          <a:xfrm>
            <a:off x="731836" y="4243169"/>
            <a:ext cx="7436804" cy="1655762"/>
          </a:xfrm>
        </p:spPr>
        <p:txBody>
          <a:bodyPr/>
          <a:lstStyle/>
          <a:p>
            <a:pPr>
              <a:spcBef>
                <a:spcPts val="0"/>
              </a:spcBef>
            </a:pPr>
            <a:r>
              <a:rPr lang="en-US" dirty="0"/>
              <a:t>Bertrand PEROT, </a:t>
            </a:r>
            <a:r>
              <a:rPr lang="fr-FR" dirty="0"/>
              <a:t>Nuclear </a:t>
            </a:r>
            <a:r>
              <a:rPr lang="fr-FR" dirty="0" err="1"/>
              <a:t>Measurement</a:t>
            </a:r>
            <a:r>
              <a:rPr lang="fr-FR" dirty="0"/>
              <a:t> </a:t>
            </a:r>
            <a:r>
              <a:rPr lang="fr-FR" dirty="0" err="1"/>
              <a:t>Laboratory</a:t>
            </a:r>
            <a:endParaRPr lang="fr-FR" dirty="0"/>
          </a:p>
          <a:p>
            <a:pPr>
              <a:spcBef>
                <a:spcPts val="0"/>
              </a:spcBef>
            </a:pPr>
            <a:r>
              <a:rPr lang="fr-FR" dirty="0"/>
              <a:t>CEA DES IRESNE / DTN SMTA LMN</a:t>
            </a:r>
            <a:endParaRPr lang="en-US" dirty="0"/>
          </a:p>
          <a:p>
            <a:pPr>
              <a:spcBef>
                <a:spcPts val="0"/>
              </a:spcBef>
            </a:pPr>
            <a:endParaRPr lang="en-US" dirty="0"/>
          </a:p>
        </p:txBody>
      </p:sp>
      <p:pic>
        <p:nvPicPr>
          <p:cNvPr id="3" name="Imag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45729" y="4092365"/>
            <a:ext cx="2317067" cy="2234992"/>
          </a:xfrm>
          <a:prstGeom prst="rect">
            <a:avLst/>
          </a:prstGeom>
        </p:spPr>
      </p:pic>
      <p:pic>
        <p:nvPicPr>
          <p:cNvPr id="6" name="Image 5"/>
          <p:cNvPicPr>
            <a:picLocks noChangeAspect="1"/>
          </p:cNvPicPr>
          <p:nvPr/>
        </p:nvPicPr>
        <p:blipFill>
          <a:blip r:embed="rId3"/>
          <a:stretch>
            <a:fillRect/>
          </a:stretch>
        </p:blipFill>
        <p:spPr>
          <a:xfrm>
            <a:off x="654319" y="4647441"/>
            <a:ext cx="7876317" cy="2210559"/>
          </a:xfrm>
          <a:prstGeom prst="rect">
            <a:avLst/>
          </a:prstGeom>
        </p:spPr>
      </p:pic>
    </p:spTree>
    <p:extLst>
      <p:ext uri="{BB962C8B-B14F-4D97-AF65-F5344CB8AC3E}">
        <p14:creationId xmlns:p14="http://schemas.microsoft.com/office/powerpoint/2010/main" val="429096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Gamma-ray spectroscopy</a:t>
            </a:r>
          </a:p>
        </p:txBody>
      </p:sp>
      <p:pic>
        <p:nvPicPr>
          <p:cNvPr id="118" name="Picture 3"/>
          <p:cNvPicPr>
            <a:picLocks noChangeAspect="1" noChangeArrowheads="1"/>
          </p:cNvPicPr>
          <p:nvPr/>
        </p:nvPicPr>
        <p:blipFill rotWithShape="1">
          <a:blip r:embed="rId2" cstate="print">
            <a:lum bright="20000" contrast="40000"/>
            <a:extLst>
              <a:ext uri="{28A0092B-C50C-407E-A947-70E740481C1C}">
                <a14:useLocalDpi xmlns:a14="http://schemas.microsoft.com/office/drawing/2010/main"/>
              </a:ext>
            </a:extLst>
          </a:blip>
          <a:srcRect l="8583"/>
          <a:stretch/>
        </p:blipFill>
        <p:spPr bwMode="auto">
          <a:xfrm>
            <a:off x="1848065" y="855599"/>
            <a:ext cx="7438529" cy="5000789"/>
          </a:xfrm>
          <a:prstGeom prst="rect">
            <a:avLst/>
          </a:prstGeom>
          <a:noFill/>
          <a:extLst>
            <a:ext uri="{909E8E84-426E-40DD-AFC4-6F175D3DCCD1}">
              <a14:hiddenFill xmlns:a14="http://schemas.microsoft.com/office/drawing/2010/main">
                <a:solidFill>
                  <a:srgbClr val="FFFFFF"/>
                </a:solidFill>
              </a14:hiddenFill>
            </a:ext>
          </a:extLst>
        </p:spPr>
      </p:pic>
      <p:sp>
        <p:nvSpPr>
          <p:cNvPr id="64" name="Text Box 63"/>
          <p:cNvSpPr txBox="1">
            <a:spLocks noChangeArrowheads="1"/>
          </p:cNvSpPr>
          <p:nvPr/>
        </p:nvSpPr>
        <p:spPr bwMode="auto">
          <a:xfrm>
            <a:off x="1419594" y="5807040"/>
            <a:ext cx="3649751" cy="39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5341" tIns="42671" rIns="85341" bIns="42671">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en-US" altLang="fr-FR" sz="2000" b="1" dirty="0">
                <a:solidFill>
                  <a:srgbClr val="C00000"/>
                </a:solidFill>
                <a:latin typeface="Arial" charset="0"/>
              </a:rPr>
              <a:t>Radionuclide activities:</a:t>
            </a:r>
            <a:endParaRPr lang="en-US" altLang="fr-FR" sz="2000" b="1" dirty="0">
              <a:solidFill>
                <a:srgbClr val="666666"/>
              </a:solidFill>
              <a:effectLst>
                <a:outerShdw blurRad="38100" dist="38100" dir="2700000" algn="tl">
                  <a:srgbClr val="C0C0C0"/>
                </a:outerShdw>
              </a:effectLst>
              <a:latin typeface="Arial" charset="0"/>
            </a:endParaRPr>
          </a:p>
        </p:txBody>
      </p:sp>
      <p:sp>
        <p:nvSpPr>
          <p:cNvPr id="125" name="Oval 75"/>
          <p:cNvSpPr>
            <a:spLocks noChangeAspect="1" noChangeArrowheads="1"/>
          </p:cNvSpPr>
          <p:nvPr/>
        </p:nvSpPr>
        <p:spPr bwMode="auto">
          <a:xfrm>
            <a:off x="4313288" y="2658889"/>
            <a:ext cx="252000" cy="25200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129" name="Text Box 136"/>
          <p:cNvSpPr txBox="1">
            <a:spLocks noChangeArrowheads="1"/>
          </p:cNvSpPr>
          <p:nvPr/>
        </p:nvSpPr>
        <p:spPr bwMode="auto">
          <a:xfrm>
            <a:off x="2549493" y="4733528"/>
            <a:ext cx="1439732" cy="5170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5341" tIns="42671" rIns="85341" bIns="42671">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en-US" altLang="fr-FR" sz="1400" dirty="0">
                <a:solidFill>
                  <a:schemeClr val="accent1">
                    <a:lumMod val="60000"/>
                    <a:lumOff val="40000"/>
                  </a:schemeClr>
                </a:solidFill>
                <a:latin typeface="Arial" charset="0"/>
              </a:rPr>
              <a:t>Compton background</a:t>
            </a:r>
          </a:p>
        </p:txBody>
      </p:sp>
      <p:pic>
        <p:nvPicPr>
          <p:cNvPr id="132" name="Image 131"/>
          <p:cNvPicPr/>
          <p:nvPr/>
        </p:nvPicPr>
        <p:blipFill>
          <a:blip r:embed="rId3">
            <a:extLst>
              <a:ext uri="{28A0092B-C50C-407E-A947-70E740481C1C}">
                <a14:useLocalDpi xmlns:a14="http://schemas.microsoft.com/office/drawing/2010/main"/>
              </a:ext>
            </a:extLst>
          </a:blip>
          <a:srcRect/>
          <a:stretch>
            <a:fillRect/>
          </a:stretch>
        </p:blipFill>
        <p:spPr bwMode="auto">
          <a:xfrm>
            <a:off x="8089923" y="836751"/>
            <a:ext cx="3771653" cy="2258504"/>
          </a:xfrm>
          <a:prstGeom prst="rect">
            <a:avLst/>
          </a:prstGeom>
          <a:noFill/>
          <a:ln>
            <a:noFill/>
          </a:ln>
        </p:spPr>
      </p:pic>
      <p:sp>
        <p:nvSpPr>
          <p:cNvPr id="133" name="Text Box 134"/>
          <p:cNvSpPr txBox="1">
            <a:spLocks noChangeArrowheads="1"/>
          </p:cNvSpPr>
          <p:nvPr/>
        </p:nvSpPr>
        <p:spPr bwMode="auto">
          <a:xfrm>
            <a:off x="2900161" y="2717303"/>
            <a:ext cx="1635217" cy="517063"/>
          </a:xfrm>
          <a:prstGeom prst="rect">
            <a:avLst/>
          </a:prstGeom>
          <a:noFill/>
          <a:ln w="12700">
            <a:noFill/>
            <a:miter lim="800000"/>
            <a:headEnd/>
            <a:tailEnd/>
          </a:ln>
          <a:effectLst/>
        </p:spPr>
        <p:txBody>
          <a:bodyPr wrap="square" lIns="85341" tIns="42671" rIns="85341" bIns="42671">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en-US" altLang="fr-FR" sz="1400" dirty="0">
                <a:latin typeface="Arial" charset="0"/>
              </a:rPr>
              <a:t>Net surface extraction</a:t>
            </a:r>
            <a:endParaRPr lang="en-US" altLang="fr-FR" sz="1400" baseline="-25000" dirty="0">
              <a:latin typeface="Arial" charset="0"/>
            </a:endParaRPr>
          </a:p>
        </p:txBody>
      </p:sp>
      <p:sp>
        <p:nvSpPr>
          <p:cNvPr id="137" name="Text Box 136"/>
          <p:cNvSpPr txBox="1">
            <a:spLocks noChangeArrowheads="1"/>
          </p:cNvSpPr>
          <p:nvPr/>
        </p:nvSpPr>
        <p:spPr bwMode="auto">
          <a:xfrm>
            <a:off x="6065108" y="6408935"/>
            <a:ext cx="1828315" cy="30161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5341" tIns="42671" rIns="85341" bIns="42671">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en-US" altLang="fr-FR" sz="1400" dirty="0">
                <a:latin typeface="Arial" charset="0"/>
                <a:sym typeface="Symbol"/>
              </a:rPr>
              <a:t>Gamma-ray i</a:t>
            </a:r>
            <a:r>
              <a:rPr lang="en-US" altLang="fr-FR" sz="1400" dirty="0">
                <a:latin typeface="Arial" charset="0"/>
              </a:rPr>
              <a:t>ntensity</a:t>
            </a:r>
          </a:p>
        </p:txBody>
      </p:sp>
      <p:sp>
        <p:nvSpPr>
          <p:cNvPr id="138" name="Text Box 136"/>
          <p:cNvSpPr txBox="1">
            <a:spLocks noChangeArrowheads="1"/>
          </p:cNvSpPr>
          <p:nvPr/>
        </p:nvSpPr>
        <p:spPr bwMode="auto">
          <a:xfrm>
            <a:off x="8048629" y="6082068"/>
            <a:ext cx="2349308" cy="30161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5341" tIns="42671" rIns="85341" bIns="42671">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en-US" altLang="fr-FR" sz="1400" dirty="0">
                <a:latin typeface="Arial" charset="0"/>
              </a:rPr>
              <a:t>Measurement time</a:t>
            </a:r>
          </a:p>
        </p:txBody>
      </p:sp>
      <p:sp>
        <p:nvSpPr>
          <p:cNvPr id="10" name="Rectangle 9"/>
          <p:cNvSpPr/>
          <p:nvPr/>
        </p:nvSpPr>
        <p:spPr>
          <a:xfrm rot="16200000">
            <a:off x="4470557" y="1411441"/>
            <a:ext cx="647934" cy="261610"/>
          </a:xfrm>
          <a:prstGeom prst="rect">
            <a:avLst/>
          </a:prstGeom>
        </p:spPr>
        <p:txBody>
          <a:bodyPr wrap="none">
            <a:spAutoFit/>
          </a:bodyPr>
          <a:lstStyle/>
          <a:p>
            <a:r>
              <a:rPr lang="en-US" altLang="fr-FR" sz="1100" b="1" dirty="0">
                <a:solidFill>
                  <a:srgbClr val="FFFF00"/>
                </a:solidFill>
              </a:rPr>
              <a:t>Cs-137</a:t>
            </a:r>
            <a:endParaRPr lang="fr-FR" sz="1100" b="1" dirty="0">
              <a:solidFill>
                <a:srgbClr val="FFFF00"/>
              </a:solidFill>
            </a:endParaRPr>
          </a:p>
        </p:txBody>
      </p:sp>
      <p:pic>
        <p:nvPicPr>
          <p:cNvPr id="144"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0290" r="3888"/>
          <a:stretch/>
        </p:blipFill>
        <p:spPr bwMode="auto">
          <a:xfrm>
            <a:off x="2975851" y="3231315"/>
            <a:ext cx="1501315" cy="1439163"/>
          </a:xfrm>
          <a:prstGeom prst="ellipse">
            <a:avLst/>
          </a:prstGeom>
          <a:ln w="254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46" name="Line 135"/>
          <p:cNvSpPr>
            <a:spLocks noChangeShapeType="1"/>
          </p:cNvSpPr>
          <p:nvPr/>
        </p:nvSpPr>
        <p:spPr bwMode="auto">
          <a:xfrm flipH="1">
            <a:off x="4112269" y="2892784"/>
            <a:ext cx="249643" cy="34158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1" name="Rectangle 10"/>
          <p:cNvSpPr/>
          <p:nvPr/>
        </p:nvSpPr>
        <p:spPr>
          <a:xfrm>
            <a:off x="3197137" y="3548819"/>
            <a:ext cx="523804" cy="261610"/>
          </a:xfrm>
          <a:prstGeom prst="rect">
            <a:avLst/>
          </a:prstGeom>
          <a:solidFill>
            <a:schemeClr val="bg1"/>
          </a:solidFill>
        </p:spPr>
        <p:txBody>
          <a:bodyPr wrap="square">
            <a:spAutoFit/>
          </a:bodyPr>
          <a:lstStyle/>
          <a:p>
            <a:pPr algn="r"/>
            <a:r>
              <a:rPr lang="en-US" altLang="fr-FR" sz="1100" b="1" dirty="0">
                <a:solidFill>
                  <a:srgbClr val="C00000"/>
                </a:solidFill>
              </a:rPr>
              <a:t>S</a:t>
            </a:r>
            <a:r>
              <a:rPr lang="en-US" altLang="fr-FR" sz="1100" b="1" baseline="-25000" dirty="0">
                <a:solidFill>
                  <a:srgbClr val="C00000"/>
                </a:solidFill>
              </a:rPr>
              <a:t>n</a:t>
            </a:r>
            <a:r>
              <a:rPr lang="en-US" altLang="fr-FR" sz="1100" b="1" dirty="0">
                <a:solidFill>
                  <a:srgbClr val="C00000"/>
                </a:solidFill>
              </a:rPr>
              <a:t>(E)</a:t>
            </a:r>
            <a:endParaRPr lang="fr-FR" sz="1100" dirty="0"/>
          </a:p>
        </p:txBody>
      </p:sp>
      <p:sp>
        <p:nvSpPr>
          <p:cNvPr id="149" name="Line 67"/>
          <p:cNvSpPr>
            <a:spLocks noChangeShapeType="1"/>
          </p:cNvSpPr>
          <p:nvPr/>
        </p:nvSpPr>
        <p:spPr bwMode="auto">
          <a:xfrm flipV="1">
            <a:off x="3423175" y="4569900"/>
            <a:ext cx="181847" cy="187429"/>
          </a:xfrm>
          <a:prstGeom prst="line">
            <a:avLst/>
          </a:prstGeom>
          <a:noFill/>
          <a:ln w="19050">
            <a:solidFill>
              <a:schemeClr val="accent1">
                <a:lumMod val="60000"/>
                <a:lumOff val="4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4" name="Groupe 3"/>
          <p:cNvGrpSpPr/>
          <p:nvPr/>
        </p:nvGrpSpPr>
        <p:grpSpPr>
          <a:xfrm>
            <a:off x="4709306" y="5519014"/>
            <a:ext cx="3141295" cy="911229"/>
            <a:chOff x="3124897" y="5363450"/>
            <a:chExt cx="3141295" cy="911228"/>
          </a:xfrm>
        </p:grpSpPr>
        <p:sp>
          <p:nvSpPr>
            <p:cNvPr id="3" name="Rectangle 2"/>
            <p:cNvSpPr/>
            <p:nvPr/>
          </p:nvSpPr>
          <p:spPr>
            <a:xfrm>
              <a:off x="3124897" y="5363450"/>
              <a:ext cx="3141295" cy="9112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oup 39"/>
            <p:cNvGrpSpPr>
              <a:grpSpLocks/>
            </p:cNvGrpSpPr>
            <p:nvPr/>
          </p:nvGrpSpPr>
          <p:grpSpPr bwMode="auto">
            <a:xfrm>
              <a:off x="3256650" y="5411342"/>
              <a:ext cx="2929997" cy="797004"/>
              <a:chOff x="509" y="3177"/>
              <a:chExt cx="1529" cy="411"/>
            </a:xfrm>
          </p:grpSpPr>
          <p:sp>
            <p:nvSpPr>
              <p:cNvPr id="74" name="Line 41"/>
              <p:cNvSpPr>
                <a:spLocks noChangeShapeType="1"/>
              </p:cNvSpPr>
              <p:nvPr/>
            </p:nvSpPr>
            <p:spPr bwMode="auto">
              <a:xfrm>
                <a:off x="992" y="3395"/>
                <a:ext cx="103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wrap="none" lIns="0" tIns="0" rIns="0" bIns="0">
                <a:spAutoFit/>
              </a:bodyPr>
              <a:lstStyle/>
              <a:p>
                <a:endParaRPr lang="fr-FR" b="1">
                  <a:solidFill>
                    <a:srgbClr val="C00000"/>
                  </a:solidFill>
                </a:endParaRPr>
              </a:p>
            </p:txBody>
          </p:sp>
          <p:sp>
            <p:nvSpPr>
              <p:cNvPr id="75" name="Rectangle 42"/>
              <p:cNvSpPr>
                <a:spLocks noChangeArrowheads="1"/>
              </p:cNvSpPr>
              <p:nvPr/>
            </p:nvSpPr>
            <p:spPr bwMode="auto">
              <a:xfrm>
                <a:off x="1956" y="3419"/>
                <a:ext cx="8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dirty="0"/>
                  <a:t>T</a:t>
                </a:r>
                <a:endParaRPr lang="fr-FR" altLang="fr-FR" sz="2600" dirty="0">
                  <a:effectLst>
                    <a:outerShdw blurRad="38100" dist="38100" dir="2700000" algn="tl">
                      <a:srgbClr val="C0C0C0"/>
                    </a:outerShdw>
                  </a:effectLst>
                  <a:latin typeface="Arial" charset="0"/>
                </a:endParaRPr>
              </a:p>
            </p:txBody>
          </p:sp>
          <p:sp>
            <p:nvSpPr>
              <p:cNvPr id="76" name="Rectangle 43"/>
              <p:cNvSpPr>
                <a:spLocks noChangeArrowheads="1"/>
              </p:cNvSpPr>
              <p:nvPr/>
            </p:nvSpPr>
            <p:spPr bwMode="auto">
              <a:xfrm>
                <a:off x="1759" y="3429"/>
                <a:ext cx="4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dirty="0"/>
                  <a:t>)</a:t>
                </a:r>
                <a:endParaRPr lang="fr-FR" altLang="fr-FR" sz="2600" dirty="0">
                  <a:effectLst>
                    <a:outerShdw blurRad="38100" dist="38100" dir="2700000" algn="tl">
                      <a:srgbClr val="C0C0C0"/>
                    </a:outerShdw>
                  </a:effectLst>
                  <a:latin typeface="Arial" charset="0"/>
                </a:endParaRPr>
              </a:p>
            </p:txBody>
          </p:sp>
          <p:sp>
            <p:nvSpPr>
              <p:cNvPr id="77" name="Rectangle 44"/>
              <p:cNvSpPr>
                <a:spLocks noChangeArrowheads="1"/>
              </p:cNvSpPr>
              <p:nvPr/>
            </p:nvSpPr>
            <p:spPr bwMode="auto">
              <a:xfrm>
                <a:off x="1655" y="3419"/>
                <a:ext cx="8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a:t>E</a:t>
                </a:r>
                <a:endParaRPr lang="fr-FR" altLang="fr-FR" sz="2600">
                  <a:effectLst>
                    <a:outerShdw blurRad="38100" dist="38100" dir="2700000" algn="tl">
                      <a:srgbClr val="C0C0C0"/>
                    </a:outerShdw>
                  </a:effectLst>
                  <a:latin typeface="Arial" charset="0"/>
                </a:endParaRPr>
              </a:p>
            </p:txBody>
          </p:sp>
          <p:sp>
            <p:nvSpPr>
              <p:cNvPr id="78" name="Rectangle 45"/>
              <p:cNvSpPr>
                <a:spLocks noChangeArrowheads="1"/>
              </p:cNvSpPr>
              <p:nvPr/>
            </p:nvSpPr>
            <p:spPr bwMode="auto">
              <a:xfrm>
                <a:off x="1587" y="3419"/>
                <a:ext cx="4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dirty="0"/>
                  <a:t>(</a:t>
                </a:r>
                <a:endParaRPr lang="fr-FR" altLang="fr-FR" sz="2600" dirty="0">
                  <a:effectLst>
                    <a:outerShdw blurRad="38100" dist="38100" dir="2700000" algn="tl">
                      <a:srgbClr val="C0C0C0"/>
                    </a:outerShdw>
                  </a:effectLst>
                  <a:latin typeface="Arial" charset="0"/>
                </a:endParaRPr>
              </a:p>
            </p:txBody>
          </p:sp>
          <p:sp>
            <p:nvSpPr>
              <p:cNvPr id="79" name="Rectangle 46"/>
              <p:cNvSpPr>
                <a:spLocks noChangeArrowheads="1"/>
              </p:cNvSpPr>
              <p:nvPr/>
            </p:nvSpPr>
            <p:spPr bwMode="auto">
              <a:xfrm>
                <a:off x="1528" y="3419"/>
                <a:ext cx="4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a:t>I</a:t>
                </a:r>
                <a:endParaRPr lang="fr-FR" altLang="fr-FR" sz="2600">
                  <a:effectLst>
                    <a:outerShdw blurRad="38100" dist="38100" dir="2700000" algn="tl">
                      <a:srgbClr val="C0C0C0"/>
                    </a:outerShdw>
                  </a:effectLst>
                  <a:latin typeface="Arial" charset="0"/>
                </a:endParaRPr>
              </a:p>
            </p:txBody>
          </p:sp>
          <p:sp>
            <p:nvSpPr>
              <p:cNvPr id="80" name="Rectangle 47"/>
              <p:cNvSpPr>
                <a:spLocks noChangeArrowheads="1"/>
              </p:cNvSpPr>
              <p:nvPr/>
            </p:nvSpPr>
            <p:spPr bwMode="auto">
              <a:xfrm>
                <a:off x="1699" y="3177"/>
                <a:ext cx="4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b="1" dirty="0">
                    <a:solidFill>
                      <a:srgbClr val="C00000"/>
                    </a:solidFill>
                  </a:rPr>
                  <a:t>)</a:t>
                </a:r>
                <a:endParaRPr lang="fr-FR" altLang="fr-FR" sz="2600" b="1" dirty="0">
                  <a:solidFill>
                    <a:srgbClr val="C00000"/>
                  </a:solidFill>
                  <a:effectLst>
                    <a:outerShdw blurRad="38100" dist="38100" dir="2700000" algn="tl">
                      <a:srgbClr val="C0C0C0"/>
                    </a:outerShdw>
                  </a:effectLst>
                  <a:latin typeface="Arial" charset="0"/>
                </a:endParaRPr>
              </a:p>
            </p:txBody>
          </p:sp>
          <p:sp>
            <p:nvSpPr>
              <p:cNvPr id="81" name="Rectangle 48"/>
              <p:cNvSpPr>
                <a:spLocks noChangeArrowheads="1"/>
              </p:cNvSpPr>
              <p:nvPr/>
            </p:nvSpPr>
            <p:spPr bwMode="auto">
              <a:xfrm>
                <a:off x="1595" y="3177"/>
                <a:ext cx="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b="1" dirty="0">
                    <a:solidFill>
                      <a:srgbClr val="C00000"/>
                    </a:solidFill>
                  </a:rPr>
                  <a:t>E</a:t>
                </a:r>
                <a:endParaRPr lang="fr-FR" altLang="fr-FR" sz="2600" b="1" dirty="0">
                  <a:solidFill>
                    <a:srgbClr val="C00000"/>
                  </a:solidFill>
                  <a:effectLst>
                    <a:outerShdw blurRad="38100" dist="38100" dir="2700000" algn="tl">
                      <a:srgbClr val="C0C0C0"/>
                    </a:outerShdw>
                  </a:effectLst>
                  <a:latin typeface="Arial" charset="0"/>
                </a:endParaRPr>
              </a:p>
            </p:txBody>
          </p:sp>
          <p:sp>
            <p:nvSpPr>
              <p:cNvPr id="82" name="Rectangle 49"/>
              <p:cNvSpPr>
                <a:spLocks noChangeArrowheads="1"/>
              </p:cNvSpPr>
              <p:nvPr/>
            </p:nvSpPr>
            <p:spPr bwMode="auto">
              <a:xfrm>
                <a:off x="1528" y="3177"/>
                <a:ext cx="4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b="1">
                    <a:solidFill>
                      <a:srgbClr val="C00000"/>
                    </a:solidFill>
                  </a:rPr>
                  <a:t>(</a:t>
                </a:r>
                <a:endParaRPr lang="fr-FR" altLang="fr-FR" sz="2600" b="1">
                  <a:solidFill>
                    <a:srgbClr val="C00000"/>
                  </a:solidFill>
                  <a:effectLst>
                    <a:outerShdw blurRad="38100" dist="38100" dir="2700000" algn="tl">
                      <a:srgbClr val="C0C0C0"/>
                    </a:outerShdw>
                  </a:effectLst>
                  <a:latin typeface="Arial" charset="0"/>
                </a:endParaRPr>
              </a:p>
            </p:txBody>
          </p:sp>
          <p:sp>
            <p:nvSpPr>
              <p:cNvPr id="83" name="Rectangle 50"/>
              <p:cNvSpPr>
                <a:spLocks noChangeArrowheads="1"/>
              </p:cNvSpPr>
              <p:nvPr/>
            </p:nvSpPr>
            <p:spPr bwMode="auto">
              <a:xfrm>
                <a:off x="1349" y="3177"/>
                <a:ext cx="14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b="1">
                    <a:solidFill>
                      <a:srgbClr val="C00000"/>
                    </a:solidFill>
                  </a:rPr>
                  <a:t>Sn</a:t>
                </a:r>
                <a:endParaRPr lang="fr-FR" altLang="fr-FR" sz="2600" b="1">
                  <a:solidFill>
                    <a:srgbClr val="C00000"/>
                  </a:solidFill>
                  <a:effectLst>
                    <a:outerShdw blurRad="38100" dist="38100" dir="2700000" algn="tl">
                      <a:srgbClr val="C0C0C0"/>
                    </a:outerShdw>
                  </a:effectLst>
                  <a:latin typeface="Arial" charset="0"/>
                </a:endParaRPr>
              </a:p>
            </p:txBody>
          </p:sp>
          <p:sp>
            <p:nvSpPr>
              <p:cNvPr id="84" name="Rectangle 51"/>
              <p:cNvSpPr>
                <a:spLocks noChangeArrowheads="1"/>
              </p:cNvSpPr>
              <p:nvPr/>
            </p:nvSpPr>
            <p:spPr bwMode="auto">
              <a:xfrm>
                <a:off x="802" y="3323"/>
                <a:ext cx="4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b="1">
                    <a:solidFill>
                      <a:srgbClr val="C00000"/>
                    </a:solidFill>
                  </a:rPr>
                  <a:t>)</a:t>
                </a:r>
                <a:endParaRPr lang="fr-FR" altLang="fr-FR" sz="2600" b="1">
                  <a:solidFill>
                    <a:srgbClr val="C00000"/>
                  </a:solidFill>
                  <a:effectLst>
                    <a:outerShdw blurRad="38100" dist="38100" dir="2700000" algn="tl">
                      <a:srgbClr val="C0C0C0"/>
                    </a:outerShdw>
                  </a:effectLst>
                  <a:latin typeface="Arial" charset="0"/>
                </a:endParaRPr>
              </a:p>
            </p:txBody>
          </p:sp>
          <p:sp>
            <p:nvSpPr>
              <p:cNvPr id="85" name="Rectangle 52"/>
              <p:cNvSpPr>
                <a:spLocks noChangeArrowheads="1"/>
              </p:cNvSpPr>
              <p:nvPr/>
            </p:nvSpPr>
            <p:spPr bwMode="auto">
              <a:xfrm>
                <a:off x="695" y="3320"/>
                <a:ext cx="9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b="1" dirty="0">
                    <a:solidFill>
                      <a:srgbClr val="C00000"/>
                    </a:solidFill>
                  </a:rPr>
                  <a:t>E</a:t>
                </a:r>
                <a:endParaRPr lang="fr-FR" altLang="fr-FR" sz="2600" b="1" dirty="0">
                  <a:solidFill>
                    <a:srgbClr val="C00000"/>
                  </a:solidFill>
                  <a:effectLst>
                    <a:outerShdw blurRad="38100" dist="38100" dir="2700000" algn="tl">
                      <a:srgbClr val="C0C0C0"/>
                    </a:outerShdw>
                  </a:effectLst>
                  <a:latin typeface="Arial" charset="0"/>
                </a:endParaRPr>
              </a:p>
            </p:txBody>
          </p:sp>
          <p:sp>
            <p:nvSpPr>
              <p:cNvPr id="86" name="Rectangle 53"/>
              <p:cNvSpPr>
                <a:spLocks noChangeArrowheads="1"/>
              </p:cNvSpPr>
              <p:nvPr/>
            </p:nvSpPr>
            <p:spPr bwMode="auto">
              <a:xfrm>
                <a:off x="629" y="3320"/>
                <a:ext cx="4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b="1">
                    <a:solidFill>
                      <a:srgbClr val="C00000"/>
                    </a:solidFill>
                  </a:rPr>
                  <a:t>(</a:t>
                </a:r>
                <a:endParaRPr lang="fr-FR" altLang="fr-FR" sz="2600" b="1">
                  <a:solidFill>
                    <a:srgbClr val="C00000"/>
                  </a:solidFill>
                  <a:effectLst>
                    <a:outerShdw blurRad="38100" dist="38100" dir="2700000" algn="tl">
                      <a:srgbClr val="C0C0C0"/>
                    </a:outerShdw>
                  </a:effectLst>
                  <a:latin typeface="Arial" charset="0"/>
                </a:endParaRPr>
              </a:p>
            </p:txBody>
          </p:sp>
          <p:sp>
            <p:nvSpPr>
              <p:cNvPr id="87" name="Rectangle 54"/>
              <p:cNvSpPr>
                <a:spLocks noChangeArrowheads="1"/>
              </p:cNvSpPr>
              <p:nvPr/>
            </p:nvSpPr>
            <p:spPr bwMode="auto">
              <a:xfrm>
                <a:off x="509" y="3320"/>
                <a:ext cx="9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b="1" dirty="0">
                    <a:solidFill>
                      <a:srgbClr val="C00000"/>
                    </a:solidFill>
                  </a:rPr>
                  <a:t>A</a:t>
                </a:r>
                <a:endParaRPr lang="fr-FR" altLang="fr-FR" sz="2600" b="1" dirty="0">
                  <a:solidFill>
                    <a:srgbClr val="C00000"/>
                  </a:solidFill>
                  <a:effectLst>
                    <a:outerShdw blurRad="38100" dist="38100" dir="2700000" algn="tl">
                      <a:srgbClr val="C0C0C0"/>
                    </a:outerShdw>
                  </a:effectLst>
                  <a:latin typeface="Arial" charset="0"/>
                </a:endParaRPr>
              </a:p>
            </p:txBody>
          </p:sp>
          <p:sp>
            <p:nvSpPr>
              <p:cNvPr id="88" name="Rectangle 55"/>
              <p:cNvSpPr>
                <a:spLocks noChangeArrowheads="1"/>
              </p:cNvSpPr>
              <p:nvPr/>
            </p:nvSpPr>
            <p:spPr bwMode="auto">
              <a:xfrm>
                <a:off x="1330" y="3394"/>
                <a:ext cx="5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300"/>
                  <a:t>)</a:t>
                </a:r>
                <a:endParaRPr lang="fr-FR" altLang="fr-FR" sz="2600">
                  <a:effectLst>
                    <a:outerShdw blurRad="38100" dist="38100" dir="2700000" algn="tl">
                      <a:srgbClr val="C0C0C0"/>
                    </a:outerShdw>
                  </a:effectLst>
                  <a:latin typeface="Arial" charset="0"/>
                </a:endParaRPr>
              </a:p>
            </p:txBody>
          </p:sp>
          <p:sp>
            <p:nvSpPr>
              <p:cNvPr id="89" name="Rectangle 56"/>
              <p:cNvSpPr>
                <a:spLocks noChangeArrowheads="1"/>
              </p:cNvSpPr>
              <p:nvPr/>
            </p:nvSpPr>
            <p:spPr bwMode="auto">
              <a:xfrm>
                <a:off x="1216" y="3394"/>
                <a:ext cx="9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300" dirty="0"/>
                  <a:t>E</a:t>
                </a:r>
                <a:endParaRPr lang="fr-FR" altLang="fr-FR" sz="2600" dirty="0">
                  <a:effectLst>
                    <a:outerShdw blurRad="38100" dist="38100" dir="2700000" algn="tl">
                      <a:srgbClr val="C0C0C0"/>
                    </a:outerShdw>
                  </a:effectLst>
                  <a:latin typeface="Arial" charset="0"/>
                </a:endParaRPr>
              </a:p>
            </p:txBody>
          </p:sp>
          <p:sp>
            <p:nvSpPr>
              <p:cNvPr id="90" name="Rectangle 57"/>
              <p:cNvSpPr>
                <a:spLocks noChangeArrowheads="1"/>
              </p:cNvSpPr>
              <p:nvPr/>
            </p:nvSpPr>
            <p:spPr bwMode="auto">
              <a:xfrm>
                <a:off x="1134" y="3394"/>
                <a:ext cx="5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300" dirty="0"/>
                  <a:t>(</a:t>
                </a:r>
                <a:endParaRPr lang="fr-FR" altLang="fr-FR" sz="2600" dirty="0">
                  <a:effectLst>
                    <a:outerShdw blurRad="38100" dist="38100" dir="2700000" algn="tl">
                      <a:srgbClr val="C0C0C0"/>
                    </a:outerShdw>
                  </a:effectLst>
                  <a:latin typeface="Arial" charset="0"/>
                </a:endParaRPr>
              </a:p>
            </p:txBody>
          </p:sp>
          <p:sp>
            <p:nvSpPr>
              <p:cNvPr id="91" name="Rectangle 58"/>
              <p:cNvSpPr>
                <a:spLocks noChangeArrowheads="1"/>
              </p:cNvSpPr>
              <p:nvPr/>
            </p:nvSpPr>
            <p:spPr bwMode="auto">
              <a:xfrm>
                <a:off x="1856" y="3400"/>
                <a:ext cx="7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dirty="0">
                    <a:latin typeface="Symbol" pitchFamily="18" charset="2"/>
                  </a:rPr>
                  <a:t>´</a:t>
                </a:r>
                <a:endParaRPr lang="fr-FR" altLang="fr-FR" sz="2600" dirty="0">
                  <a:effectLst>
                    <a:outerShdw blurRad="38100" dist="38100" dir="2700000" algn="tl">
                      <a:srgbClr val="C0C0C0"/>
                    </a:outerShdw>
                  </a:effectLst>
                  <a:latin typeface="Arial" charset="0"/>
                </a:endParaRPr>
              </a:p>
            </p:txBody>
          </p:sp>
          <p:sp>
            <p:nvSpPr>
              <p:cNvPr id="92" name="Rectangle 59"/>
              <p:cNvSpPr>
                <a:spLocks noChangeArrowheads="1"/>
              </p:cNvSpPr>
              <p:nvPr/>
            </p:nvSpPr>
            <p:spPr bwMode="auto">
              <a:xfrm>
                <a:off x="1431" y="3400"/>
                <a:ext cx="7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dirty="0">
                    <a:latin typeface="Symbol" pitchFamily="18" charset="2"/>
                  </a:rPr>
                  <a:t>´</a:t>
                </a:r>
                <a:endParaRPr lang="fr-FR" altLang="fr-FR" sz="2600" dirty="0">
                  <a:effectLst>
                    <a:outerShdw blurRad="38100" dist="38100" dir="2700000" algn="tl">
                      <a:srgbClr val="C0C0C0"/>
                    </a:outerShdw>
                  </a:effectLst>
                  <a:latin typeface="Arial" charset="0"/>
                </a:endParaRPr>
              </a:p>
            </p:txBody>
          </p:sp>
          <p:sp>
            <p:nvSpPr>
              <p:cNvPr id="93" name="Rectangle 60"/>
              <p:cNvSpPr>
                <a:spLocks noChangeArrowheads="1"/>
              </p:cNvSpPr>
              <p:nvPr/>
            </p:nvSpPr>
            <p:spPr bwMode="auto">
              <a:xfrm>
                <a:off x="888" y="3304"/>
                <a:ext cx="7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000" dirty="0">
                    <a:latin typeface="Symbol" pitchFamily="18" charset="2"/>
                  </a:rPr>
                  <a:t>=</a:t>
                </a:r>
                <a:endParaRPr lang="fr-FR" altLang="fr-FR" sz="2600" dirty="0">
                  <a:effectLst>
                    <a:outerShdw blurRad="38100" dist="38100" dir="2700000" algn="tl">
                      <a:srgbClr val="C0C0C0"/>
                    </a:outerShdw>
                  </a:effectLst>
                  <a:latin typeface="Arial" charset="0"/>
                </a:endParaRPr>
              </a:p>
            </p:txBody>
          </p:sp>
          <p:sp>
            <p:nvSpPr>
              <p:cNvPr id="94" name="Rectangle 61"/>
              <p:cNvSpPr>
                <a:spLocks noChangeArrowheads="1"/>
              </p:cNvSpPr>
              <p:nvPr/>
            </p:nvSpPr>
            <p:spPr bwMode="auto">
              <a:xfrm>
                <a:off x="1049" y="3370"/>
                <a:ext cx="10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fr-FR" altLang="fr-FR" sz="2300" dirty="0">
                    <a:latin typeface="Symbol" pitchFamily="18" charset="2"/>
                  </a:rPr>
                  <a:t>e </a:t>
                </a:r>
                <a:endParaRPr lang="fr-FR" altLang="fr-FR" sz="2600" dirty="0">
                  <a:effectLst>
                    <a:outerShdw blurRad="38100" dist="38100" dir="2700000" algn="tl">
                      <a:srgbClr val="C0C0C0"/>
                    </a:outerShdw>
                  </a:effectLst>
                  <a:latin typeface="Arial" charset="0"/>
                </a:endParaRPr>
              </a:p>
            </p:txBody>
          </p:sp>
        </p:grpSp>
      </p:grpSp>
      <p:sp>
        <p:nvSpPr>
          <p:cNvPr id="96" name="Line 135"/>
          <p:cNvSpPr>
            <a:spLocks noChangeShapeType="1"/>
          </p:cNvSpPr>
          <p:nvPr/>
        </p:nvSpPr>
        <p:spPr bwMode="auto">
          <a:xfrm flipH="1">
            <a:off x="5455272" y="6264503"/>
            <a:ext cx="262144" cy="14443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98" name="Line 135"/>
          <p:cNvSpPr>
            <a:spLocks noChangeShapeType="1"/>
          </p:cNvSpPr>
          <p:nvPr/>
        </p:nvSpPr>
        <p:spPr bwMode="auto">
          <a:xfrm>
            <a:off x="7910568" y="6238735"/>
            <a:ext cx="471144"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6" name="Rectangle 5"/>
          <p:cNvSpPr/>
          <p:nvPr/>
        </p:nvSpPr>
        <p:spPr>
          <a:xfrm>
            <a:off x="10577922" y="942082"/>
            <a:ext cx="1178529" cy="738664"/>
          </a:xfrm>
          <a:prstGeom prst="rect">
            <a:avLst/>
          </a:prstGeom>
        </p:spPr>
        <p:txBody>
          <a:bodyPr wrap="none">
            <a:spAutoFit/>
          </a:bodyPr>
          <a:lstStyle/>
          <a:p>
            <a:pPr algn="ctr"/>
            <a:r>
              <a:rPr lang="en-US" altLang="fr-FR" sz="1400" b="1" dirty="0">
                <a:latin typeface="Arial "/>
              </a:rPr>
              <a:t>High purity </a:t>
            </a:r>
          </a:p>
          <a:p>
            <a:pPr algn="ctr"/>
            <a:r>
              <a:rPr lang="en-US" altLang="fr-FR" sz="1400" b="1" dirty="0">
                <a:latin typeface="Arial "/>
              </a:rPr>
              <a:t>germanium</a:t>
            </a:r>
          </a:p>
          <a:p>
            <a:pPr algn="ctr"/>
            <a:r>
              <a:rPr lang="en-US" altLang="fr-FR" sz="1400" b="1" dirty="0">
                <a:latin typeface="Arial "/>
              </a:rPr>
              <a:t>detectors</a:t>
            </a:r>
            <a:endParaRPr lang="fr-FR" sz="1400" b="1" dirty="0">
              <a:latin typeface="Arial "/>
            </a:endParaRPr>
          </a:p>
        </p:txBody>
      </p:sp>
      <p:sp>
        <p:nvSpPr>
          <p:cNvPr id="109" name="Line 135"/>
          <p:cNvSpPr>
            <a:spLocks noChangeShapeType="1"/>
          </p:cNvSpPr>
          <p:nvPr/>
        </p:nvSpPr>
        <p:spPr bwMode="auto">
          <a:xfrm flipH="1" flipV="1">
            <a:off x="3557722" y="4242475"/>
            <a:ext cx="2958167" cy="1276533"/>
          </a:xfrm>
          <a:prstGeom prst="line">
            <a:avLst/>
          </a:prstGeom>
          <a:noFill/>
          <a:ln w="127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 name="Accolade ouvrante 14"/>
          <p:cNvSpPr/>
          <p:nvPr/>
        </p:nvSpPr>
        <p:spPr>
          <a:xfrm rot="16200000" flipV="1">
            <a:off x="6941136" y="6236895"/>
            <a:ext cx="72008" cy="292419"/>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n>
                <a:solidFill>
                  <a:schemeClr val="tx1"/>
                </a:solidFill>
              </a:ln>
            </a:endParaRPr>
          </a:p>
        </p:txBody>
      </p:sp>
      <p:sp>
        <p:nvSpPr>
          <p:cNvPr id="111" name="Text Box 136"/>
          <p:cNvSpPr txBox="1">
            <a:spLocks noChangeArrowheads="1"/>
          </p:cNvSpPr>
          <p:nvPr/>
        </p:nvSpPr>
        <p:spPr bwMode="auto">
          <a:xfrm>
            <a:off x="3565607" y="6286387"/>
            <a:ext cx="2039959" cy="30161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5341" tIns="42671" rIns="85341" bIns="42671">
            <a:spAutoFit/>
          </a:bodyPr>
          <a:lstStyle>
            <a:lvl1pPr algn="l" defTabSz="854075">
              <a:defRPr sz="2400">
                <a:solidFill>
                  <a:schemeClr val="tx1"/>
                </a:solidFill>
                <a:latin typeface="Times New Roman" pitchFamily="18" charset="0"/>
              </a:defRPr>
            </a:lvl1pPr>
            <a:lvl2pPr marL="427038" algn="l" defTabSz="854075">
              <a:defRPr sz="2400">
                <a:solidFill>
                  <a:schemeClr val="tx1"/>
                </a:solidFill>
                <a:latin typeface="Times New Roman" pitchFamily="18" charset="0"/>
              </a:defRPr>
            </a:lvl2pPr>
            <a:lvl3pPr marL="854075" algn="l" defTabSz="854075">
              <a:defRPr sz="2400">
                <a:solidFill>
                  <a:schemeClr val="tx1"/>
                </a:solidFill>
                <a:latin typeface="Times New Roman" pitchFamily="18" charset="0"/>
              </a:defRPr>
            </a:lvl3pPr>
            <a:lvl4pPr marL="1279525" algn="l" defTabSz="854075">
              <a:defRPr sz="2400">
                <a:solidFill>
                  <a:schemeClr val="tx1"/>
                </a:solidFill>
                <a:latin typeface="Times New Roman" pitchFamily="18" charset="0"/>
              </a:defRPr>
            </a:lvl4pPr>
            <a:lvl5pPr marL="1706563" algn="l" defTabSz="854075">
              <a:defRPr sz="2400">
                <a:solidFill>
                  <a:schemeClr val="tx1"/>
                </a:solidFill>
                <a:latin typeface="Times New Roman" pitchFamily="18" charset="0"/>
              </a:defRPr>
            </a:lvl5pPr>
            <a:lvl6pPr marL="2163763" defTabSz="854075" eaLnBrk="0" fontAlgn="base" hangingPunct="0">
              <a:spcBef>
                <a:spcPct val="0"/>
              </a:spcBef>
              <a:spcAft>
                <a:spcPct val="0"/>
              </a:spcAft>
              <a:defRPr sz="2400">
                <a:solidFill>
                  <a:schemeClr val="tx1"/>
                </a:solidFill>
                <a:latin typeface="Times New Roman" pitchFamily="18" charset="0"/>
              </a:defRPr>
            </a:lvl6pPr>
            <a:lvl7pPr marL="2620963" defTabSz="854075" eaLnBrk="0" fontAlgn="base" hangingPunct="0">
              <a:spcBef>
                <a:spcPct val="0"/>
              </a:spcBef>
              <a:spcAft>
                <a:spcPct val="0"/>
              </a:spcAft>
              <a:defRPr sz="2400">
                <a:solidFill>
                  <a:schemeClr val="tx1"/>
                </a:solidFill>
                <a:latin typeface="Times New Roman" pitchFamily="18" charset="0"/>
              </a:defRPr>
            </a:lvl7pPr>
            <a:lvl8pPr marL="3078163" defTabSz="854075" eaLnBrk="0" fontAlgn="base" hangingPunct="0">
              <a:spcBef>
                <a:spcPct val="0"/>
              </a:spcBef>
              <a:spcAft>
                <a:spcPct val="0"/>
              </a:spcAft>
              <a:defRPr sz="2400">
                <a:solidFill>
                  <a:schemeClr val="tx1"/>
                </a:solidFill>
                <a:latin typeface="Times New Roman" pitchFamily="18" charset="0"/>
              </a:defRPr>
            </a:lvl8pPr>
            <a:lvl9pPr marL="3535363" defTabSz="854075" eaLnBrk="0" fontAlgn="base" hangingPunct="0">
              <a:spcBef>
                <a:spcPct val="0"/>
              </a:spcBef>
              <a:spcAft>
                <a:spcPct val="0"/>
              </a:spcAft>
              <a:defRPr sz="2400">
                <a:solidFill>
                  <a:schemeClr val="tx1"/>
                </a:solidFill>
                <a:latin typeface="Times New Roman" pitchFamily="18" charset="0"/>
              </a:defRPr>
            </a:lvl9pPr>
          </a:lstStyle>
          <a:p>
            <a:pPr algn="ctr"/>
            <a:r>
              <a:rPr lang="en-US" altLang="fr-FR" sz="1400" dirty="0">
                <a:latin typeface="Arial" charset="0"/>
              </a:rPr>
              <a:t>Detection efficiency</a:t>
            </a:r>
          </a:p>
        </p:txBody>
      </p:sp>
      <p:sp>
        <p:nvSpPr>
          <p:cNvPr id="9" name="Espace réservé du numéro de diapositive 8"/>
          <p:cNvSpPr>
            <a:spLocks noGrp="1"/>
          </p:cNvSpPr>
          <p:nvPr>
            <p:ph type="sldNum" sz="quarter" idx="12"/>
          </p:nvPr>
        </p:nvSpPr>
        <p:spPr/>
        <p:txBody>
          <a:bodyPr/>
          <a:lstStyle/>
          <a:p>
            <a:fld id="{0CBC77A0-1F4E-42FF-9FFC-F45C3A64AF90}" type="slidenum">
              <a:rPr lang="fr-FR" smtClean="0"/>
              <a:t>10</a:t>
            </a:fld>
            <a:endParaRPr lang="fr-FR"/>
          </a:p>
        </p:txBody>
      </p:sp>
    </p:spTree>
    <p:extLst>
      <p:ext uri="{BB962C8B-B14F-4D97-AF65-F5344CB8AC3E}">
        <p14:creationId xmlns:p14="http://schemas.microsoft.com/office/powerpoint/2010/main" val="3057511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6567" y="173116"/>
            <a:ext cx="10728325" cy="871827"/>
          </a:xfrm>
        </p:spPr>
        <p:txBody>
          <a:bodyPr>
            <a:normAutofit/>
          </a:bodyPr>
          <a:lstStyle/>
          <a:p>
            <a:r>
              <a:rPr lang="en-US" dirty="0"/>
              <a:t>Cleaning and dismantling operations</a:t>
            </a:r>
          </a:p>
        </p:txBody>
      </p:sp>
      <p:sp>
        <p:nvSpPr>
          <p:cNvPr id="47" name="Rectangle 46"/>
          <p:cNvSpPr/>
          <p:nvPr/>
        </p:nvSpPr>
        <p:spPr>
          <a:xfrm>
            <a:off x="5164899" y="3022531"/>
            <a:ext cx="835068" cy="626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nvGrpSpPr>
          <p:cNvPr id="48" name="Groupe 47"/>
          <p:cNvGrpSpPr/>
          <p:nvPr/>
        </p:nvGrpSpPr>
        <p:grpSpPr>
          <a:xfrm>
            <a:off x="652467" y="3407363"/>
            <a:ext cx="8784920" cy="3311976"/>
            <a:chOff x="62630" y="2404607"/>
            <a:chExt cx="6588690" cy="2483982"/>
          </a:xfrm>
        </p:grpSpPr>
        <p:grpSp>
          <p:nvGrpSpPr>
            <p:cNvPr id="49" name="Groupe 48"/>
            <p:cNvGrpSpPr/>
            <p:nvPr/>
          </p:nvGrpSpPr>
          <p:grpSpPr>
            <a:xfrm>
              <a:off x="62630" y="2404607"/>
              <a:ext cx="6588690" cy="2483982"/>
              <a:chOff x="-2" y="1954"/>
              <a:chExt cx="7784569" cy="2497350"/>
            </a:xfrm>
          </p:grpSpPr>
          <p:grpSp>
            <p:nvGrpSpPr>
              <p:cNvPr id="52" name="Groupe 51"/>
              <p:cNvGrpSpPr/>
              <p:nvPr/>
            </p:nvGrpSpPr>
            <p:grpSpPr>
              <a:xfrm>
                <a:off x="-2" y="1954"/>
                <a:ext cx="7784569" cy="2497350"/>
                <a:chOff x="-2" y="1954"/>
                <a:chExt cx="7784569" cy="2497350"/>
              </a:xfrm>
            </p:grpSpPr>
            <p:grpSp>
              <p:nvGrpSpPr>
                <p:cNvPr id="54" name="Groupe 53"/>
                <p:cNvGrpSpPr/>
                <p:nvPr/>
              </p:nvGrpSpPr>
              <p:grpSpPr>
                <a:xfrm>
                  <a:off x="-2" y="1954"/>
                  <a:ext cx="7784569" cy="2497350"/>
                  <a:chOff x="-1442343" y="-182443"/>
                  <a:chExt cx="6988013" cy="2206114"/>
                </a:xfrm>
              </p:grpSpPr>
              <p:pic>
                <p:nvPicPr>
                  <p:cNvPr id="56" name="Image 55"/>
                  <p:cNvPicPr>
                    <a:picLocks noChangeAspect="1"/>
                  </p:cNvPicPr>
                  <p:nvPr/>
                </p:nvPicPr>
                <p:blipFill rotWithShape="1">
                  <a:blip r:embed="rId2" cstate="hqprint">
                    <a:extLst>
                      <a:ext uri="{28A0092B-C50C-407E-A947-70E740481C1C}">
                        <a14:useLocalDpi xmlns:a14="http://schemas.microsoft.com/office/drawing/2010/main"/>
                      </a:ext>
                    </a:extLst>
                  </a:blip>
                  <a:srcRect l="4301" t="10046" r="8643" b="2988"/>
                  <a:stretch/>
                </p:blipFill>
                <p:spPr>
                  <a:xfrm>
                    <a:off x="-1442343" y="-169839"/>
                    <a:ext cx="3510850" cy="2193510"/>
                  </a:xfrm>
                  <a:prstGeom prst="rect">
                    <a:avLst/>
                  </a:prstGeom>
                </p:spPr>
              </p:pic>
              <p:pic>
                <p:nvPicPr>
                  <p:cNvPr id="57" name="Image 5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35238" y="-182443"/>
                    <a:ext cx="3510432" cy="2102210"/>
                  </a:xfrm>
                  <a:prstGeom prst="rect">
                    <a:avLst/>
                  </a:prstGeom>
                </p:spPr>
              </p:pic>
            </p:grpSp>
            <p:sp>
              <p:nvSpPr>
                <p:cNvPr id="55" name="Rectangle 54"/>
                <p:cNvSpPr/>
                <p:nvPr/>
              </p:nvSpPr>
              <p:spPr>
                <a:xfrm>
                  <a:off x="381000" y="95250"/>
                  <a:ext cx="361950" cy="7239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fr-FR" sz="2400"/>
                </a:p>
              </p:txBody>
            </p:sp>
          </p:grpSp>
          <p:cxnSp>
            <p:nvCxnSpPr>
              <p:cNvPr id="53" name="Connecteur droit avec flèche 52"/>
              <p:cNvCxnSpPr/>
              <p:nvPr/>
            </p:nvCxnSpPr>
            <p:spPr>
              <a:xfrm>
                <a:off x="742951" y="530989"/>
                <a:ext cx="3260446" cy="44118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Rectangle 49"/>
            <p:cNvSpPr/>
            <p:nvPr/>
          </p:nvSpPr>
          <p:spPr>
            <a:xfrm>
              <a:off x="5987964" y="2533060"/>
              <a:ext cx="582053" cy="60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grpSp>
      <p:sp>
        <p:nvSpPr>
          <p:cNvPr id="58" name="Rectangle 57"/>
          <p:cNvSpPr/>
          <p:nvPr/>
        </p:nvSpPr>
        <p:spPr>
          <a:xfrm>
            <a:off x="2659817" y="951663"/>
            <a:ext cx="7409567" cy="2662267"/>
          </a:xfrm>
          <a:prstGeom prst="rect">
            <a:avLst/>
          </a:prstGeom>
        </p:spPr>
        <p:txBody>
          <a:bodyPr wrap="square">
            <a:spAutoFit/>
          </a:bodyPr>
          <a:lstStyle/>
          <a:p>
            <a:pPr marL="380990" indent="-380990">
              <a:buFont typeface="Wingdings" panose="05000000000000000000" pitchFamily="2" charset="2"/>
              <a:buChar char="q"/>
            </a:pPr>
            <a:r>
              <a:rPr lang="en-US" sz="2000" b="1" dirty="0">
                <a:solidFill>
                  <a:schemeClr val="tx2"/>
                </a:solidFill>
              </a:rPr>
              <a:t>Fast detection of low-level contamination</a:t>
            </a:r>
            <a:br>
              <a:rPr lang="en-US" sz="2000" b="1" dirty="0">
                <a:solidFill>
                  <a:schemeClr val="tx2"/>
                </a:solidFill>
              </a:rPr>
            </a:br>
            <a:r>
              <a:rPr lang="en-US" sz="2000" dirty="0"/>
              <a:t>for instance </a:t>
            </a:r>
            <a:r>
              <a:rPr lang="en-GB" sz="2000" dirty="0"/>
              <a:t>&lt; 1 Bq.cm</a:t>
            </a:r>
            <a:r>
              <a:rPr lang="en-GB" sz="2000" baseline="30000" dirty="0"/>
              <a:t>-2</a:t>
            </a:r>
            <a:r>
              <a:rPr lang="en-GB" sz="2000" dirty="0"/>
              <a:t> of uranium on concrete soils</a:t>
            </a:r>
          </a:p>
          <a:p>
            <a:pPr marL="380990" indent="-380990">
              <a:buFont typeface="Wingdings" panose="05000000000000000000" pitchFamily="2" charset="2"/>
              <a:buChar char="q"/>
            </a:pPr>
            <a:endParaRPr lang="en-GB" sz="1000" dirty="0"/>
          </a:p>
          <a:p>
            <a:pPr marL="380990" indent="-380990">
              <a:buFont typeface="Wingdings" panose="05000000000000000000" pitchFamily="2" charset="2"/>
              <a:buChar char="q"/>
            </a:pPr>
            <a:r>
              <a:rPr lang="en-GB" sz="2000" b="1" dirty="0">
                <a:solidFill>
                  <a:schemeClr val="tx2"/>
                </a:solidFill>
              </a:rPr>
              <a:t>Large </a:t>
            </a:r>
            <a:r>
              <a:rPr lang="en-GB" sz="2000" b="1" dirty="0" err="1">
                <a:solidFill>
                  <a:schemeClr val="tx2"/>
                </a:solidFill>
              </a:rPr>
              <a:t>ZnS</a:t>
            </a:r>
            <a:r>
              <a:rPr lang="en-GB" sz="2000" b="1" dirty="0">
                <a:solidFill>
                  <a:schemeClr val="tx2"/>
                </a:solidFill>
              </a:rPr>
              <a:t>(Ag) and plastic PVT scintillators </a:t>
            </a:r>
            <a:br>
              <a:rPr lang="en-GB" sz="2000" b="1" dirty="0">
                <a:solidFill>
                  <a:srgbClr val="C00000"/>
                </a:solidFill>
              </a:rPr>
            </a:br>
            <a:r>
              <a:rPr lang="en-GB" dirty="0">
                <a:solidFill>
                  <a:srgbClr val="000000"/>
                </a:solidFill>
                <a:sym typeface="Wingdings" panose="05000000000000000000" pitchFamily="2" charset="2"/>
              </a:rPr>
              <a:t> Fast </a:t>
            </a:r>
            <a:r>
              <a:rPr lang="en-GB" dirty="0">
                <a:solidFill>
                  <a:srgbClr val="000000"/>
                </a:solidFill>
              </a:rPr>
              <a:t>alpha and beta detection (within a few min)</a:t>
            </a:r>
          </a:p>
          <a:p>
            <a:pPr marL="380990" indent="-380990">
              <a:buFont typeface="Wingdings" panose="05000000000000000000" pitchFamily="2" charset="2"/>
              <a:buChar char="q"/>
            </a:pPr>
            <a:endParaRPr lang="en-GB" sz="1100" dirty="0">
              <a:solidFill>
                <a:srgbClr val="000000"/>
              </a:solidFill>
            </a:endParaRPr>
          </a:p>
          <a:p>
            <a:pPr marL="380990" indent="-380990">
              <a:buFont typeface="Wingdings" panose="05000000000000000000" pitchFamily="2" charset="2"/>
              <a:buChar char="q"/>
            </a:pPr>
            <a:r>
              <a:rPr lang="en-GB" sz="2000" b="1" dirty="0">
                <a:solidFill>
                  <a:schemeClr val="tx2"/>
                </a:solidFill>
              </a:rPr>
              <a:t>Large</a:t>
            </a:r>
            <a:r>
              <a:rPr lang="en-GB" sz="2000" dirty="0">
                <a:solidFill>
                  <a:schemeClr val="tx2"/>
                </a:solidFill>
              </a:rPr>
              <a:t> </a:t>
            </a:r>
            <a:r>
              <a:rPr lang="en-GB" sz="2000" b="1" dirty="0" err="1">
                <a:solidFill>
                  <a:schemeClr val="tx2"/>
                </a:solidFill>
              </a:rPr>
              <a:t>NaI</a:t>
            </a:r>
            <a:r>
              <a:rPr lang="en-GB" sz="2000" b="1" dirty="0">
                <a:solidFill>
                  <a:schemeClr val="tx2"/>
                </a:solidFill>
              </a:rPr>
              <a:t>(Tl) scintillators </a:t>
            </a:r>
            <a:br>
              <a:rPr lang="en-GB" sz="2000" b="1" dirty="0">
                <a:solidFill>
                  <a:srgbClr val="C00000"/>
                </a:solidFill>
              </a:rPr>
            </a:br>
            <a:r>
              <a:rPr lang="en-GB" dirty="0">
                <a:solidFill>
                  <a:srgbClr val="000000"/>
                </a:solidFill>
                <a:sym typeface="Wingdings" panose="05000000000000000000" pitchFamily="2" charset="2"/>
              </a:rPr>
              <a:t></a:t>
            </a:r>
            <a:r>
              <a:rPr lang="en-GB" dirty="0">
                <a:solidFill>
                  <a:srgbClr val="000000"/>
                </a:solidFill>
              </a:rPr>
              <a:t> More precise activity confirmation (within </a:t>
            </a:r>
            <a:r>
              <a:rPr lang="en-GB" dirty="0">
                <a:solidFill>
                  <a:srgbClr val="000000"/>
                </a:solidFill>
                <a:sym typeface="Symbol" panose="05050102010706020507" pitchFamily="18" charset="2"/>
              </a:rPr>
              <a:t></a:t>
            </a:r>
            <a:r>
              <a:rPr lang="en-GB" dirty="0">
                <a:solidFill>
                  <a:srgbClr val="000000"/>
                </a:solidFill>
              </a:rPr>
              <a:t> 15 min)</a:t>
            </a:r>
          </a:p>
          <a:p>
            <a:pPr marL="380990" indent="-380990">
              <a:lnSpc>
                <a:spcPct val="150000"/>
              </a:lnSpc>
              <a:buFont typeface="Wingdings" panose="05000000000000000000" pitchFamily="2" charset="2"/>
              <a:buChar char="q"/>
            </a:pPr>
            <a:endParaRPr lang="en-GB" sz="2000" dirty="0">
              <a:solidFill>
                <a:srgbClr val="000000"/>
              </a:solidFill>
            </a:endParaRPr>
          </a:p>
        </p:txBody>
      </p:sp>
      <p:sp>
        <p:nvSpPr>
          <p:cNvPr id="63" name="ZoneTexte 62"/>
          <p:cNvSpPr txBox="1"/>
          <p:nvPr/>
        </p:nvSpPr>
        <p:spPr>
          <a:xfrm>
            <a:off x="6898358" y="3718510"/>
            <a:ext cx="1310359" cy="318100"/>
          </a:xfrm>
          <a:prstGeom prst="rect">
            <a:avLst/>
          </a:prstGeom>
          <a:noFill/>
        </p:spPr>
        <p:txBody>
          <a:bodyPr wrap="none" rtlCol="0">
            <a:spAutoFit/>
          </a:bodyPr>
          <a:lstStyle/>
          <a:p>
            <a:r>
              <a:rPr lang="en-GB" sz="1467" dirty="0"/>
              <a:t>185 keV, </a:t>
            </a:r>
            <a:r>
              <a:rPr lang="en-GB" sz="1467" baseline="30000" dirty="0"/>
              <a:t>235</a:t>
            </a:r>
            <a:r>
              <a:rPr lang="en-GB" sz="1467" dirty="0"/>
              <a:t>U</a:t>
            </a:r>
          </a:p>
        </p:txBody>
      </p:sp>
      <p:sp>
        <p:nvSpPr>
          <p:cNvPr id="64" name="ZoneTexte 63"/>
          <p:cNvSpPr txBox="1"/>
          <p:nvPr/>
        </p:nvSpPr>
        <p:spPr>
          <a:xfrm>
            <a:off x="4970534" y="3092845"/>
            <a:ext cx="2918413" cy="318100"/>
          </a:xfrm>
          <a:prstGeom prst="rect">
            <a:avLst/>
          </a:prstGeom>
          <a:noFill/>
        </p:spPr>
        <p:txBody>
          <a:bodyPr wrap="square" rtlCol="0">
            <a:spAutoFit/>
          </a:bodyPr>
          <a:lstStyle/>
          <a:p>
            <a:r>
              <a:rPr lang="en-GB" sz="1467" dirty="0"/>
              <a:t>63 + 92 keV, </a:t>
            </a:r>
            <a:r>
              <a:rPr lang="en-GB" sz="1467" baseline="30000" dirty="0"/>
              <a:t>234</a:t>
            </a:r>
            <a:r>
              <a:rPr lang="en-GB" sz="1467" dirty="0"/>
              <a:t>Th (</a:t>
            </a:r>
            <a:r>
              <a:rPr lang="en-GB" sz="1467" baseline="30000" dirty="0"/>
              <a:t>238</a:t>
            </a:r>
            <a:r>
              <a:rPr lang="en-GB" sz="1467" dirty="0"/>
              <a:t>U chain)</a:t>
            </a:r>
          </a:p>
        </p:txBody>
      </p:sp>
      <p:cxnSp>
        <p:nvCxnSpPr>
          <p:cNvPr id="65" name="Connecteur droit avec flèche 64"/>
          <p:cNvCxnSpPr/>
          <p:nvPr/>
        </p:nvCxnSpPr>
        <p:spPr>
          <a:xfrm>
            <a:off x="5303139" y="3357454"/>
            <a:ext cx="518541" cy="461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necteur droit avec flèche 65"/>
          <p:cNvCxnSpPr/>
          <p:nvPr/>
        </p:nvCxnSpPr>
        <p:spPr>
          <a:xfrm>
            <a:off x="5799226" y="3413595"/>
            <a:ext cx="316273" cy="2875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necteur droit avec flèche 66"/>
          <p:cNvCxnSpPr/>
          <p:nvPr/>
        </p:nvCxnSpPr>
        <p:spPr>
          <a:xfrm>
            <a:off x="7157849" y="4035647"/>
            <a:ext cx="0" cy="265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546084" y="3536222"/>
            <a:ext cx="3429164" cy="543867"/>
          </a:xfrm>
          <a:prstGeom prst="rect">
            <a:avLst/>
          </a:prstGeom>
          <a:solidFill>
            <a:schemeClr val="bg1"/>
          </a:solidFill>
        </p:spPr>
        <p:txBody>
          <a:bodyPr wrap="square">
            <a:spAutoFit/>
          </a:bodyPr>
          <a:lstStyle/>
          <a:p>
            <a:r>
              <a:rPr lang="en-GB" sz="1467" dirty="0">
                <a:solidFill>
                  <a:srgbClr val="000000"/>
                </a:solidFill>
              </a:rPr>
              <a:t>U contamination on a concrete soil </a:t>
            </a:r>
            <a:br>
              <a:rPr lang="en-GB" sz="1467" dirty="0">
                <a:solidFill>
                  <a:srgbClr val="000000"/>
                </a:solidFill>
              </a:rPr>
            </a:br>
            <a:r>
              <a:rPr lang="en-GB" sz="1467" dirty="0">
                <a:solidFill>
                  <a:srgbClr val="000000"/>
                </a:solidFill>
              </a:rPr>
              <a:t>(natural U, K, </a:t>
            </a:r>
            <a:r>
              <a:rPr lang="en-GB" sz="1467" dirty="0" err="1">
                <a:solidFill>
                  <a:srgbClr val="000000"/>
                </a:solidFill>
              </a:rPr>
              <a:t>Th</a:t>
            </a:r>
            <a:r>
              <a:rPr lang="en-GB" sz="1467" dirty="0">
                <a:solidFill>
                  <a:srgbClr val="000000"/>
                </a:solidFill>
              </a:rPr>
              <a:t> background in blue)</a:t>
            </a:r>
            <a:endParaRPr lang="en-GB" sz="1467" dirty="0"/>
          </a:p>
        </p:txBody>
      </p:sp>
      <p:sp>
        <p:nvSpPr>
          <p:cNvPr id="72" name="Rectangle 71"/>
          <p:cNvSpPr/>
          <p:nvPr/>
        </p:nvSpPr>
        <p:spPr>
          <a:xfrm>
            <a:off x="1082428" y="5196078"/>
            <a:ext cx="1613253" cy="1015663"/>
          </a:xfrm>
          <a:prstGeom prst="rect">
            <a:avLst/>
          </a:prstGeom>
        </p:spPr>
        <p:txBody>
          <a:bodyPr wrap="square">
            <a:spAutoFit/>
          </a:bodyPr>
          <a:lstStyle/>
          <a:p>
            <a:pPr algn="ctr"/>
            <a:r>
              <a:rPr lang="en-GB" sz="2000" b="1" dirty="0" err="1">
                <a:solidFill>
                  <a:srgbClr val="C00000"/>
                </a:solidFill>
              </a:rPr>
              <a:t>NaI</a:t>
            </a:r>
            <a:r>
              <a:rPr lang="en-GB" sz="2000" b="1" dirty="0">
                <a:solidFill>
                  <a:srgbClr val="C00000"/>
                </a:solidFill>
              </a:rPr>
              <a:t>(Tl) </a:t>
            </a:r>
          </a:p>
          <a:p>
            <a:pPr algn="ctr"/>
            <a:r>
              <a:rPr lang="en-GB" sz="2000" b="1" dirty="0">
                <a:solidFill>
                  <a:srgbClr val="C00000"/>
                </a:solidFill>
              </a:rPr>
              <a:t>gamma</a:t>
            </a:r>
          </a:p>
          <a:p>
            <a:pPr algn="ctr"/>
            <a:r>
              <a:rPr lang="en-GB" sz="2000" b="1" dirty="0">
                <a:solidFill>
                  <a:srgbClr val="C00000"/>
                </a:solidFill>
              </a:rPr>
              <a:t>spectra</a:t>
            </a:r>
            <a:endParaRPr lang="fr-FR" sz="2000" b="1" dirty="0"/>
          </a:p>
        </p:txBody>
      </p:sp>
      <p:grpSp>
        <p:nvGrpSpPr>
          <p:cNvPr id="73" name="Groupe 72"/>
          <p:cNvGrpSpPr/>
          <p:nvPr/>
        </p:nvGrpSpPr>
        <p:grpSpPr>
          <a:xfrm>
            <a:off x="8247375" y="3533632"/>
            <a:ext cx="1793597" cy="889068"/>
            <a:chOff x="5758813" y="2558364"/>
            <a:chExt cx="1391047" cy="666801"/>
          </a:xfrm>
        </p:grpSpPr>
        <p:sp>
          <p:nvSpPr>
            <p:cNvPr id="74" name="Rectangle 73"/>
            <p:cNvSpPr/>
            <p:nvPr/>
          </p:nvSpPr>
          <p:spPr>
            <a:xfrm>
              <a:off x="5758813" y="2558364"/>
              <a:ext cx="1391047" cy="6668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6" name="Accolade fermante 75"/>
            <p:cNvSpPr/>
            <p:nvPr/>
          </p:nvSpPr>
          <p:spPr>
            <a:xfrm>
              <a:off x="6010194" y="2608533"/>
              <a:ext cx="111215" cy="44239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a:p>
          </p:txBody>
        </p:sp>
        <p:sp>
          <p:nvSpPr>
            <p:cNvPr id="77" name="Rectangle à coins arrondis 76"/>
            <p:cNvSpPr/>
            <p:nvPr/>
          </p:nvSpPr>
          <p:spPr>
            <a:xfrm>
              <a:off x="6528435" y="2571750"/>
              <a:ext cx="122885" cy="886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7" name="Espace réservé du numéro de diapositive 6"/>
          <p:cNvSpPr>
            <a:spLocks noGrp="1"/>
          </p:cNvSpPr>
          <p:nvPr>
            <p:ph type="sldNum" sz="quarter" idx="12"/>
          </p:nvPr>
        </p:nvSpPr>
        <p:spPr/>
        <p:txBody>
          <a:bodyPr/>
          <a:lstStyle/>
          <a:p>
            <a:fld id="{0CBC77A0-1F4E-42FF-9FFC-F45C3A64AF90}" type="slidenum">
              <a:rPr lang="fr-FR" smtClean="0"/>
              <a:t>11</a:t>
            </a:fld>
            <a:endParaRPr lang="fr-FR"/>
          </a:p>
        </p:txBody>
      </p:sp>
      <p:sp>
        <p:nvSpPr>
          <p:cNvPr id="3" name="Rectangle 2"/>
          <p:cNvSpPr/>
          <p:nvPr/>
        </p:nvSpPr>
        <p:spPr>
          <a:xfrm>
            <a:off x="9239716" y="3600524"/>
            <a:ext cx="280204" cy="700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grpSp>
        <p:nvGrpSpPr>
          <p:cNvPr id="36" name="Groupe 35"/>
          <p:cNvGrpSpPr/>
          <p:nvPr/>
        </p:nvGrpSpPr>
        <p:grpSpPr>
          <a:xfrm>
            <a:off x="8582555" y="3551482"/>
            <a:ext cx="854835" cy="638907"/>
            <a:chOff x="6010194" y="2571750"/>
            <a:chExt cx="641126" cy="479180"/>
          </a:xfrm>
        </p:grpSpPr>
        <p:sp>
          <p:nvSpPr>
            <p:cNvPr id="39" name="Accolade fermante 38"/>
            <p:cNvSpPr/>
            <p:nvPr/>
          </p:nvSpPr>
          <p:spPr>
            <a:xfrm>
              <a:off x="6010194" y="2608533"/>
              <a:ext cx="111215" cy="44239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a:p>
          </p:txBody>
        </p:sp>
        <p:sp>
          <p:nvSpPr>
            <p:cNvPr id="40" name="Rectangle à coins arrondis 39"/>
            <p:cNvSpPr/>
            <p:nvPr/>
          </p:nvSpPr>
          <p:spPr>
            <a:xfrm>
              <a:off x="6528435" y="2571750"/>
              <a:ext cx="122885" cy="886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41" name="ZoneTexte 40"/>
          <p:cNvSpPr txBox="1"/>
          <p:nvPr/>
        </p:nvSpPr>
        <p:spPr>
          <a:xfrm>
            <a:off x="8742020" y="3768555"/>
            <a:ext cx="1298954" cy="256545"/>
          </a:xfrm>
          <a:prstGeom prst="rect">
            <a:avLst/>
          </a:prstGeom>
          <a:solidFill>
            <a:schemeClr val="bg1"/>
          </a:solidFill>
        </p:spPr>
        <p:txBody>
          <a:bodyPr wrap="square" rtlCol="0">
            <a:spAutoFit/>
          </a:bodyPr>
          <a:lstStyle/>
          <a:p>
            <a:pPr>
              <a:spcAft>
                <a:spcPts val="400"/>
              </a:spcAft>
            </a:pPr>
            <a:r>
              <a:rPr lang="en-US" sz="1067" dirty="0">
                <a:sym typeface="Symbol" panose="05050102010706020507" pitchFamily="18" charset="2"/>
              </a:rPr>
              <a:t>U contamination</a:t>
            </a:r>
          </a:p>
        </p:txBody>
      </p:sp>
      <p:sp>
        <p:nvSpPr>
          <p:cNvPr id="42" name="ZoneTexte 41"/>
          <p:cNvSpPr txBox="1"/>
          <p:nvPr/>
        </p:nvSpPr>
        <p:spPr>
          <a:xfrm>
            <a:off x="8727759" y="4156616"/>
            <a:ext cx="1083903" cy="256545"/>
          </a:xfrm>
          <a:prstGeom prst="rect">
            <a:avLst/>
          </a:prstGeom>
          <a:solidFill>
            <a:schemeClr val="bg1"/>
          </a:solidFill>
        </p:spPr>
        <p:txBody>
          <a:bodyPr wrap="square" rtlCol="0">
            <a:spAutoFit/>
          </a:bodyPr>
          <a:lstStyle/>
          <a:p>
            <a:pPr>
              <a:spcAft>
                <a:spcPts val="400"/>
              </a:spcAft>
            </a:pPr>
            <a:r>
              <a:rPr lang="en-US" sz="1067" dirty="0"/>
              <a:t>Background</a:t>
            </a:r>
          </a:p>
        </p:txBody>
      </p:sp>
      <p:pic>
        <p:nvPicPr>
          <p:cNvPr id="4" name="Image 3"/>
          <p:cNvPicPr>
            <a:picLocks noChangeAspect="1"/>
          </p:cNvPicPr>
          <p:nvPr/>
        </p:nvPicPr>
        <p:blipFill>
          <a:blip r:embed="rId4"/>
          <a:stretch>
            <a:fillRect/>
          </a:stretch>
        </p:blipFill>
        <p:spPr>
          <a:xfrm>
            <a:off x="9943889" y="556129"/>
            <a:ext cx="1563533" cy="2744460"/>
          </a:xfrm>
          <a:prstGeom prst="rect">
            <a:avLst/>
          </a:prstGeom>
        </p:spPr>
      </p:pic>
      <p:pic>
        <p:nvPicPr>
          <p:cNvPr id="5" name="Image 4"/>
          <p:cNvPicPr>
            <a:picLocks noChangeAspect="1"/>
          </p:cNvPicPr>
          <p:nvPr/>
        </p:nvPicPr>
        <p:blipFill>
          <a:blip r:embed="rId5"/>
          <a:stretch>
            <a:fillRect/>
          </a:stretch>
        </p:blipFill>
        <p:spPr>
          <a:xfrm>
            <a:off x="396567" y="1045481"/>
            <a:ext cx="1701379" cy="1911813"/>
          </a:xfrm>
          <a:prstGeom prst="rect">
            <a:avLst/>
          </a:prstGeom>
        </p:spPr>
      </p:pic>
      <p:sp>
        <p:nvSpPr>
          <p:cNvPr id="6" name="Accolade fermante 5"/>
          <p:cNvSpPr/>
          <p:nvPr/>
        </p:nvSpPr>
        <p:spPr>
          <a:xfrm>
            <a:off x="8656698" y="2362859"/>
            <a:ext cx="335180" cy="834457"/>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ccolade fermante 36"/>
          <p:cNvSpPr/>
          <p:nvPr/>
        </p:nvSpPr>
        <p:spPr>
          <a:xfrm flipH="1">
            <a:off x="2385680" y="1727625"/>
            <a:ext cx="310001" cy="577875"/>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Explosion 2 37"/>
          <p:cNvSpPr/>
          <p:nvPr/>
        </p:nvSpPr>
        <p:spPr>
          <a:xfrm>
            <a:off x="9465789" y="4373664"/>
            <a:ext cx="2624899" cy="1817078"/>
          </a:xfrm>
          <a:prstGeom prst="irregularSeal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r>
              <a:rPr lang="en-US" sz="1200" b="1" dirty="0"/>
              <a:t>Francisco Salvador #07-130</a:t>
            </a:r>
          </a:p>
        </p:txBody>
      </p:sp>
    </p:spTree>
    <p:extLst>
      <p:ext uri="{BB962C8B-B14F-4D97-AF65-F5344CB8AC3E}">
        <p14:creationId xmlns:p14="http://schemas.microsoft.com/office/powerpoint/2010/main" val="411913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CBC77A0-1F4E-42FF-9FFC-F45C3A64AF90}" type="slidenum">
              <a:rPr lang="fr-FR" smtClean="0"/>
              <a:t>12</a:t>
            </a:fld>
            <a:endParaRPr lang="fr-FR"/>
          </a:p>
        </p:txBody>
      </p:sp>
      <p:sp>
        <p:nvSpPr>
          <p:cNvPr id="3" name="Titre 2"/>
          <p:cNvSpPr>
            <a:spLocks noGrp="1"/>
          </p:cNvSpPr>
          <p:nvPr>
            <p:ph type="title"/>
          </p:nvPr>
        </p:nvSpPr>
        <p:spPr>
          <a:xfrm>
            <a:off x="265433" y="159840"/>
            <a:ext cx="10728325" cy="871827"/>
          </a:xfrm>
        </p:spPr>
        <p:txBody>
          <a:bodyPr>
            <a:normAutofit fontScale="90000"/>
          </a:bodyPr>
          <a:lstStyle/>
          <a:p>
            <a:r>
              <a:rPr lang="en-US" dirty="0" err="1"/>
              <a:t>NaI</a:t>
            </a:r>
            <a:r>
              <a:rPr lang="en-US" dirty="0"/>
              <a:t>(Tl) spectrum analysis based on energy bands</a:t>
            </a:r>
          </a:p>
        </p:txBody>
      </p:sp>
      <p:pic>
        <p:nvPicPr>
          <p:cNvPr id="4" name="Image 3"/>
          <p:cNvPicPr/>
          <p:nvPr/>
        </p:nvPicPr>
        <p:blipFill>
          <a:blip r:embed="rId2" cstate="print">
            <a:extLst>
              <a:ext uri="{28A0092B-C50C-407E-A947-70E740481C1C}">
                <a14:useLocalDpi xmlns:a14="http://schemas.microsoft.com/office/drawing/2010/main"/>
              </a:ext>
            </a:extLst>
          </a:blip>
          <a:stretch>
            <a:fillRect/>
          </a:stretch>
        </p:blipFill>
        <p:spPr>
          <a:xfrm>
            <a:off x="163833" y="1599074"/>
            <a:ext cx="7781287" cy="3728913"/>
          </a:xfrm>
          <a:prstGeom prst="rect">
            <a:avLst/>
          </a:prstGeom>
        </p:spPr>
      </p:pic>
      <p:pic>
        <p:nvPicPr>
          <p:cNvPr id="6" name="Image 5"/>
          <p:cNvPicPr>
            <a:picLocks noChangeAspect="1"/>
          </p:cNvPicPr>
          <p:nvPr/>
        </p:nvPicPr>
        <p:blipFill>
          <a:blip r:embed="rId3"/>
          <a:stretch>
            <a:fillRect/>
          </a:stretch>
        </p:blipFill>
        <p:spPr>
          <a:xfrm>
            <a:off x="265433" y="815498"/>
            <a:ext cx="3847021" cy="543769"/>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872381339"/>
              </p:ext>
            </p:extLst>
          </p:nvPr>
        </p:nvGraphicFramePr>
        <p:xfrm>
          <a:off x="1408433" y="5296534"/>
          <a:ext cx="6776720" cy="1412240"/>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534355345"/>
                    </a:ext>
                  </a:extLst>
                </a:gridCol>
                <a:gridCol w="2286000">
                  <a:extLst>
                    <a:ext uri="{9D8B030D-6E8A-4147-A177-3AD203B41FA5}">
                      <a16:colId xmlns:a16="http://schemas.microsoft.com/office/drawing/2014/main" val="654595092"/>
                    </a:ext>
                  </a:extLst>
                </a:gridCol>
                <a:gridCol w="2296160">
                  <a:extLst>
                    <a:ext uri="{9D8B030D-6E8A-4147-A177-3AD203B41FA5}">
                      <a16:colId xmlns:a16="http://schemas.microsoft.com/office/drawing/2014/main" val="3861085830"/>
                    </a:ext>
                  </a:extLst>
                </a:gridCol>
              </a:tblGrid>
              <a:tr h="370840">
                <a:tc>
                  <a:txBody>
                    <a:bodyPr/>
                    <a:lstStyle/>
                    <a:p>
                      <a:pPr algn="ctr"/>
                      <a:r>
                        <a:rPr lang="en-US" sz="1600" dirty="0" err="1"/>
                        <a:t>NaI</a:t>
                      </a:r>
                      <a:r>
                        <a:rPr lang="en-US" sz="1600" dirty="0"/>
                        <a:t> vs. </a:t>
                      </a:r>
                      <a:r>
                        <a:rPr lang="en-US" sz="1600" dirty="0" err="1"/>
                        <a:t>HPGe</a:t>
                      </a:r>
                      <a:endParaRPr lang="en-US" sz="1600" dirty="0"/>
                    </a:p>
                  </a:txBody>
                  <a:tcPr/>
                </a:tc>
                <a:tc>
                  <a:txBody>
                    <a:bodyPr/>
                    <a:lstStyle/>
                    <a:p>
                      <a:pPr algn="ctr"/>
                      <a:r>
                        <a:rPr lang="en-US" sz="1600" dirty="0" err="1"/>
                        <a:t>HPGe</a:t>
                      </a:r>
                      <a:endParaRPr lang="en-US" sz="1600" dirty="0"/>
                    </a:p>
                  </a:txBody>
                  <a:tcPr/>
                </a:tc>
                <a:tc>
                  <a:txBody>
                    <a:bodyPr/>
                    <a:lstStyle/>
                    <a:p>
                      <a:pPr algn="ctr"/>
                      <a:r>
                        <a:rPr lang="en-US" sz="1600" dirty="0" err="1"/>
                        <a:t>NaI</a:t>
                      </a:r>
                      <a:r>
                        <a:rPr lang="en-US" sz="1600" dirty="0"/>
                        <a:t>(Tl)</a:t>
                      </a:r>
                    </a:p>
                  </a:txBody>
                  <a:tcPr/>
                </a:tc>
                <a:extLst>
                  <a:ext uri="{0D108BD9-81ED-4DB2-BD59-A6C34878D82A}">
                    <a16:rowId xmlns:a16="http://schemas.microsoft.com/office/drawing/2014/main" val="848426867"/>
                  </a:ext>
                </a:extLst>
              </a:tr>
              <a:tr h="370840">
                <a:tc>
                  <a:txBody>
                    <a:bodyPr/>
                    <a:lstStyle/>
                    <a:p>
                      <a:pPr algn="ctr"/>
                      <a:r>
                        <a:rPr lang="en-US" sz="1600" dirty="0"/>
                        <a:t>Acquisition time</a:t>
                      </a:r>
                    </a:p>
                  </a:txBody>
                  <a:tcPr/>
                </a:tc>
                <a:tc>
                  <a:txBody>
                    <a:bodyPr/>
                    <a:lstStyle/>
                    <a:p>
                      <a:pPr algn="ctr"/>
                      <a:r>
                        <a:rPr lang="en-US" sz="1600" dirty="0"/>
                        <a:t>64 h</a:t>
                      </a:r>
                    </a:p>
                  </a:txBody>
                  <a:tcPr/>
                </a:tc>
                <a:tc>
                  <a:txBody>
                    <a:bodyPr/>
                    <a:lstStyle/>
                    <a:p>
                      <a:pPr algn="ctr"/>
                      <a:r>
                        <a:rPr lang="en-US" sz="1600" dirty="0"/>
                        <a:t>15 min</a:t>
                      </a:r>
                    </a:p>
                  </a:txBody>
                  <a:tcPr/>
                </a:tc>
                <a:extLst>
                  <a:ext uri="{0D108BD9-81ED-4DB2-BD59-A6C34878D82A}">
                    <a16:rowId xmlns:a16="http://schemas.microsoft.com/office/drawing/2014/main" val="1680398513"/>
                  </a:ext>
                </a:extLst>
              </a:tr>
              <a:tr h="185420">
                <a:tc>
                  <a:txBody>
                    <a:bodyPr/>
                    <a:lstStyle/>
                    <a:p>
                      <a:pPr algn="ctr"/>
                      <a:r>
                        <a:rPr lang="en-US" sz="1600" dirty="0"/>
                        <a:t>U surface activity</a:t>
                      </a:r>
                    </a:p>
                  </a:txBody>
                  <a:tcPr/>
                </a:tc>
                <a:tc>
                  <a:txBody>
                    <a:bodyPr/>
                    <a:lstStyle/>
                    <a:p>
                      <a:pPr algn="ctr"/>
                      <a:r>
                        <a:rPr lang="en-US" sz="1600" dirty="0"/>
                        <a:t>(8.0 ± 0.6) Bq.cm</a:t>
                      </a:r>
                      <a:r>
                        <a:rPr lang="en-US" sz="1600" baseline="30000" dirty="0"/>
                        <a:t>-2</a:t>
                      </a:r>
                    </a:p>
                  </a:txBody>
                  <a:tcPr/>
                </a:tc>
                <a:tc>
                  <a:txBody>
                    <a:bodyPr/>
                    <a:lstStyle/>
                    <a:p>
                      <a:pPr algn="ctr"/>
                      <a:r>
                        <a:rPr lang="en-US" sz="1600" dirty="0"/>
                        <a:t>(8.5 ± 1.2) Bq.cm</a:t>
                      </a:r>
                      <a:r>
                        <a:rPr lang="en-US" sz="1600" baseline="30000" dirty="0"/>
                        <a:t>-2</a:t>
                      </a:r>
                    </a:p>
                  </a:txBody>
                  <a:tcPr/>
                </a:tc>
                <a:extLst>
                  <a:ext uri="{0D108BD9-81ED-4DB2-BD59-A6C34878D82A}">
                    <a16:rowId xmlns:a16="http://schemas.microsoft.com/office/drawing/2014/main" val="2703052766"/>
                  </a:ext>
                </a:extLst>
              </a:tr>
              <a:tr h="185420">
                <a:tc>
                  <a:txBody>
                    <a:bodyPr/>
                    <a:lstStyle/>
                    <a:p>
                      <a:pPr algn="ctr"/>
                      <a:r>
                        <a:rPr lang="en-US" sz="1600" dirty="0"/>
                        <a:t>U enrichment</a:t>
                      </a:r>
                    </a:p>
                  </a:txBody>
                  <a:tcPr/>
                </a:tc>
                <a:tc>
                  <a:txBody>
                    <a:bodyPr/>
                    <a:lstStyle/>
                    <a:p>
                      <a:pPr algn="ctr"/>
                      <a:r>
                        <a:rPr lang="en-US" sz="1600" dirty="0"/>
                        <a:t>(0.8 ± 0.1) %</a:t>
                      </a:r>
                    </a:p>
                  </a:txBody>
                  <a:tcPr/>
                </a:tc>
                <a:tc>
                  <a:txBody>
                    <a:bodyPr/>
                    <a:lstStyle/>
                    <a:p>
                      <a:pPr algn="ctr"/>
                      <a:r>
                        <a:rPr lang="en-US" sz="1600" dirty="0"/>
                        <a:t>(0.8 ± 0.2) %</a:t>
                      </a:r>
                    </a:p>
                  </a:txBody>
                  <a:tcPr/>
                </a:tc>
                <a:extLst>
                  <a:ext uri="{0D108BD9-81ED-4DB2-BD59-A6C34878D82A}">
                    <a16:rowId xmlns:a16="http://schemas.microsoft.com/office/drawing/2014/main" val="3844231697"/>
                  </a:ext>
                </a:extLst>
              </a:tr>
            </a:tbl>
          </a:graphicData>
        </a:graphic>
      </p:graphicFrame>
      <p:sp>
        <p:nvSpPr>
          <p:cNvPr id="11" name="Rectangle 10"/>
          <p:cNvSpPr/>
          <p:nvPr/>
        </p:nvSpPr>
        <p:spPr>
          <a:xfrm>
            <a:off x="4605394" y="1749379"/>
            <a:ext cx="258332" cy="384964"/>
          </a:xfrm>
          <a:prstGeom prst="rect">
            <a:avLst/>
          </a:prstGeom>
          <a:solidFill>
            <a:srgbClr val="E5F2E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cxnSp>
        <p:nvCxnSpPr>
          <p:cNvPr id="13" name="Connecteur droit avec flèche 12"/>
          <p:cNvCxnSpPr/>
          <p:nvPr/>
        </p:nvCxnSpPr>
        <p:spPr>
          <a:xfrm flipV="1">
            <a:off x="1553801" y="1373095"/>
            <a:ext cx="3142627" cy="761248"/>
          </a:xfrm>
          <a:prstGeom prst="straightConnector1">
            <a:avLst/>
          </a:prstGeom>
          <a:ln w="28575">
            <a:tailEnd type="triangle" w="lg" len="lg"/>
          </a:ln>
        </p:spPr>
        <p:style>
          <a:lnRef idx="1">
            <a:schemeClr val="accent1"/>
          </a:lnRef>
          <a:fillRef idx="0">
            <a:schemeClr val="accent1"/>
          </a:fillRef>
          <a:effectRef idx="0">
            <a:schemeClr val="accent1"/>
          </a:effectRef>
          <a:fontRef idx="minor">
            <a:schemeClr val="tx1"/>
          </a:fontRef>
        </p:style>
      </p:cxnSp>
      <p:pic>
        <p:nvPicPr>
          <p:cNvPr id="14" name="Image 13"/>
          <p:cNvPicPr/>
          <p:nvPr/>
        </p:nvPicPr>
        <p:blipFill rotWithShape="1">
          <a:blip r:embed="rId4" cstate="hqprint">
            <a:extLst>
              <a:ext uri="{28A0092B-C50C-407E-A947-70E740481C1C}">
                <a14:useLocalDpi xmlns:a14="http://schemas.microsoft.com/office/drawing/2010/main"/>
              </a:ext>
            </a:extLst>
          </a:blip>
          <a:srcRect/>
          <a:stretch/>
        </p:blipFill>
        <p:spPr>
          <a:xfrm>
            <a:off x="4945006" y="652925"/>
            <a:ext cx="2997159" cy="2192907"/>
          </a:xfrm>
          <a:prstGeom prst="rect">
            <a:avLst/>
          </a:prstGeom>
          <a:ln w="19050">
            <a:solidFill>
              <a:schemeClr val="accent1"/>
            </a:solidFill>
          </a:ln>
        </p:spPr>
      </p:pic>
      <p:sp>
        <p:nvSpPr>
          <p:cNvPr id="17" name="Rectangle 16"/>
          <p:cNvSpPr/>
          <p:nvPr/>
        </p:nvSpPr>
        <p:spPr>
          <a:xfrm>
            <a:off x="8383393" y="5955564"/>
            <a:ext cx="3692174" cy="646331"/>
          </a:xfrm>
          <a:prstGeom prst="rect">
            <a:avLst/>
          </a:prstGeom>
        </p:spPr>
        <p:txBody>
          <a:bodyPr wrap="square">
            <a:spAutoFit/>
          </a:bodyPr>
          <a:lstStyle/>
          <a:p>
            <a:r>
              <a:rPr lang="en-US" sz="1200" i="1" dirty="0">
                <a:solidFill>
                  <a:srgbClr val="666666"/>
                </a:solidFill>
              </a:rPr>
              <a:t>F. Salvador et al., Low and high resolution gamma-ray spectroscopy for the characterization of uranium contamination, NIM A 1065 (2024) 169549 </a:t>
            </a:r>
          </a:p>
        </p:txBody>
      </p:sp>
      <p:sp>
        <p:nvSpPr>
          <p:cNvPr id="12" name="Rectangle 11"/>
          <p:cNvSpPr/>
          <p:nvPr/>
        </p:nvSpPr>
        <p:spPr>
          <a:xfrm>
            <a:off x="8156685" y="896004"/>
            <a:ext cx="3918882" cy="3416320"/>
          </a:xfrm>
          <a:prstGeom prst="rect">
            <a:avLst/>
          </a:prstGeom>
        </p:spPr>
        <p:txBody>
          <a:bodyPr wrap="square">
            <a:spAutoFit/>
          </a:bodyPr>
          <a:lstStyle/>
          <a:p>
            <a:pPr marL="380990" indent="-380990">
              <a:buFont typeface="Wingdings" panose="05000000000000000000" pitchFamily="2" charset="2"/>
              <a:buChar char="q"/>
            </a:pPr>
            <a:r>
              <a:rPr lang="en-GB" sz="2000" b="1" dirty="0">
                <a:solidFill>
                  <a:schemeClr val="tx2"/>
                </a:solidFill>
              </a:rPr>
              <a:t>Large natural background</a:t>
            </a:r>
            <a:br>
              <a:rPr lang="en-GB" sz="2000" b="1" dirty="0">
                <a:solidFill>
                  <a:schemeClr val="tx2"/>
                </a:solidFill>
              </a:rPr>
            </a:br>
            <a:r>
              <a:rPr lang="en-GB" dirty="0"/>
              <a:t>with significant fluctuations</a:t>
            </a:r>
            <a:br>
              <a:rPr lang="en-GB" dirty="0"/>
            </a:br>
            <a:r>
              <a:rPr lang="en-GB" dirty="0">
                <a:sym typeface="Wingdings" panose="05000000000000000000" pitchFamily="2" charset="2"/>
              </a:rPr>
              <a:t> estimation by multi-linear regression with </a:t>
            </a:r>
            <a:r>
              <a:rPr lang="en-GB" dirty="0"/>
              <a:t>U, K, </a:t>
            </a:r>
            <a:r>
              <a:rPr lang="en-GB" dirty="0" err="1"/>
              <a:t>Th</a:t>
            </a:r>
            <a:r>
              <a:rPr lang="en-GB" dirty="0">
                <a:sym typeface="Wingdings" panose="05000000000000000000" pitchFamily="2" charset="2"/>
              </a:rPr>
              <a:t> bands</a:t>
            </a:r>
          </a:p>
          <a:p>
            <a:pPr marL="380990" indent="-380990">
              <a:buFont typeface="Wingdings" panose="05000000000000000000" pitchFamily="2" charset="2"/>
              <a:buChar char="q"/>
            </a:pPr>
            <a:endParaRPr lang="en-GB" sz="1400" dirty="0"/>
          </a:p>
          <a:p>
            <a:pPr marL="380990" indent="-380990">
              <a:buFont typeface="Wingdings" panose="05000000000000000000" pitchFamily="2" charset="2"/>
              <a:buChar char="q"/>
            </a:pPr>
            <a:r>
              <a:rPr lang="en-GB" sz="2000" b="1" dirty="0">
                <a:solidFill>
                  <a:schemeClr val="tx2"/>
                </a:solidFill>
              </a:rPr>
              <a:t>Two main U bands </a:t>
            </a:r>
            <a:br>
              <a:rPr lang="en-GB" sz="2000" b="1" dirty="0">
                <a:solidFill>
                  <a:schemeClr val="tx2"/>
                </a:solidFill>
              </a:rPr>
            </a:br>
            <a:r>
              <a:rPr lang="en-GB" baseline="30000" dirty="0"/>
              <a:t>235</a:t>
            </a:r>
            <a:r>
              <a:rPr lang="en-GB" dirty="0"/>
              <a:t>U with 185 </a:t>
            </a:r>
            <a:r>
              <a:rPr lang="en-GB" dirty="0" err="1"/>
              <a:t>keV</a:t>
            </a:r>
            <a:r>
              <a:rPr lang="en-GB" dirty="0"/>
              <a:t> </a:t>
            </a:r>
            <a:r>
              <a:rPr lang="en-GB" dirty="0">
                <a:sym typeface="Symbol" panose="05050102010706020507" pitchFamily="18" charset="2"/>
              </a:rPr>
              <a:t></a:t>
            </a:r>
            <a:r>
              <a:rPr lang="en-GB" dirty="0"/>
              <a:t> ray</a:t>
            </a:r>
            <a:br>
              <a:rPr lang="en-GB" dirty="0"/>
            </a:br>
            <a:r>
              <a:rPr lang="en-GB" baseline="30000" dirty="0"/>
              <a:t>238</a:t>
            </a:r>
            <a:r>
              <a:rPr lang="en-GB" dirty="0"/>
              <a:t>U with 63+92 </a:t>
            </a:r>
            <a:r>
              <a:rPr lang="en-GB" dirty="0" err="1"/>
              <a:t>keV</a:t>
            </a:r>
            <a:r>
              <a:rPr lang="en-GB" dirty="0"/>
              <a:t> </a:t>
            </a:r>
            <a:r>
              <a:rPr lang="en-GB" sz="1600" dirty="0">
                <a:sym typeface="Symbol" panose="05050102010706020507" pitchFamily="18" charset="2"/>
              </a:rPr>
              <a:t></a:t>
            </a:r>
            <a:r>
              <a:rPr lang="en-GB" sz="1600" dirty="0"/>
              <a:t> rays (</a:t>
            </a:r>
            <a:r>
              <a:rPr lang="en-GB" sz="1600" baseline="30000" dirty="0"/>
              <a:t>234</a:t>
            </a:r>
            <a:r>
              <a:rPr lang="en-GB" sz="1600" dirty="0"/>
              <a:t>Th)</a:t>
            </a:r>
          </a:p>
          <a:p>
            <a:pPr marL="380990" indent="-380990">
              <a:buFont typeface="Wingdings" panose="05000000000000000000" pitchFamily="2" charset="2"/>
              <a:buChar char="q"/>
            </a:pPr>
            <a:endParaRPr lang="en-GB" sz="1200" dirty="0"/>
          </a:p>
          <a:p>
            <a:pPr marL="342900" indent="-342900">
              <a:buFont typeface="Wingdings" panose="05000000000000000000" pitchFamily="2" charset="2"/>
              <a:buChar char="ð"/>
            </a:pPr>
            <a:r>
              <a:rPr lang="en-GB" sz="2000" b="1" dirty="0">
                <a:solidFill>
                  <a:schemeClr val="tx2"/>
                </a:solidFill>
              </a:rPr>
              <a:t>Uranium activity </a:t>
            </a:r>
            <a:r>
              <a:rPr lang="en-GB" dirty="0"/>
              <a:t>(</a:t>
            </a:r>
            <a:r>
              <a:rPr lang="en-GB" dirty="0" err="1"/>
              <a:t>Bq</a:t>
            </a:r>
            <a:r>
              <a:rPr lang="en-GB" dirty="0"/>
              <a:t>/cm²)</a:t>
            </a:r>
          </a:p>
          <a:p>
            <a:pPr marL="342900" indent="-342900">
              <a:buFont typeface="Wingdings" panose="05000000000000000000" pitchFamily="2" charset="2"/>
              <a:buChar char="ð"/>
            </a:pPr>
            <a:r>
              <a:rPr lang="en-GB" sz="2000" b="1" dirty="0">
                <a:solidFill>
                  <a:schemeClr val="tx2"/>
                </a:solidFill>
              </a:rPr>
              <a:t>U enrichment </a:t>
            </a:r>
            <a:r>
              <a:rPr lang="en-GB" dirty="0"/>
              <a:t>(</a:t>
            </a:r>
            <a:r>
              <a:rPr lang="en-GB" baseline="30000" dirty="0"/>
              <a:t>235</a:t>
            </a:r>
            <a:r>
              <a:rPr lang="en-GB" dirty="0"/>
              <a:t>U %</a:t>
            </a:r>
            <a:r>
              <a:rPr lang="en-GB" dirty="0" err="1"/>
              <a:t>wgt</a:t>
            </a:r>
            <a:r>
              <a:rPr lang="en-GB" sz="2000" dirty="0"/>
              <a:t>)</a:t>
            </a:r>
            <a:br>
              <a:rPr lang="en-GB" sz="2000" dirty="0"/>
            </a:br>
            <a:endParaRPr lang="en-GB" sz="2000" dirty="0"/>
          </a:p>
        </p:txBody>
      </p:sp>
      <p:sp>
        <p:nvSpPr>
          <p:cNvPr id="10" name="Rectangle 9"/>
          <p:cNvSpPr/>
          <p:nvPr/>
        </p:nvSpPr>
        <p:spPr>
          <a:xfrm>
            <a:off x="8789802" y="4056637"/>
            <a:ext cx="2159566" cy="369332"/>
          </a:xfrm>
          <a:prstGeom prst="rect">
            <a:avLst/>
          </a:prstGeom>
        </p:spPr>
        <p:txBody>
          <a:bodyPr wrap="none">
            <a:spAutoFit/>
          </a:bodyPr>
          <a:lstStyle/>
          <a:p>
            <a:r>
              <a:rPr lang="en-US" b="1" dirty="0">
                <a:solidFill>
                  <a:schemeClr val="tx2"/>
                </a:solidFill>
              </a:rPr>
              <a:t>Patent FR2210553</a:t>
            </a:r>
          </a:p>
        </p:txBody>
      </p:sp>
      <p:sp>
        <p:nvSpPr>
          <p:cNvPr id="15" name="Explosion 2 14"/>
          <p:cNvSpPr/>
          <p:nvPr/>
        </p:nvSpPr>
        <p:spPr>
          <a:xfrm rot="450260">
            <a:off x="8917030" y="4282227"/>
            <a:ext cx="2624899" cy="1817078"/>
          </a:xfrm>
          <a:prstGeom prst="irregularSeal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r>
              <a:rPr lang="en-US" sz="1200" b="1" dirty="0"/>
              <a:t>Francisco</a:t>
            </a:r>
          </a:p>
          <a:p>
            <a:pPr algn="ctr"/>
            <a:r>
              <a:rPr lang="en-US" sz="1200" b="1" dirty="0"/>
              <a:t>Salvador #07-130</a:t>
            </a:r>
          </a:p>
        </p:txBody>
      </p:sp>
    </p:spTree>
    <p:extLst>
      <p:ext uri="{BB962C8B-B14F-4D97-AF65-F5344CB8AC3E}">
        <p14:creationId xmlns:p14="http://schemas.microsoft.com/office/powerpoint/2010/main" val="3343265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130" y="128010"/>
            <a:ext cx="10836275" cy="673090"/>
          </a:xfrm>
        </p:spPr>
        <p:txBody>
          <a:bodyPr/>
          <a:lstStyle/>
          <a:p>
            <a:r>
              <a:rPr lang="en-US" dirty="0"/>
              <a:t>Gamma</a:t>
            </a:r>
            <a:r>
              <a:rPr lang="en-US" baseline="-25000" dirty="0"/>
              <a:t> </a:t>
            </a:r>
            <a:r>
              <a:rPr lang="en-US" dirty="0"/>
              <a:t>logging probes for uranium mining</a:t>
            </a:r>
          </a:p>
        </p:txBody>
      </p:sp>
      <p:pic>
        <p:nvPicPr>
          <p:cNvPr id="14" name="Image 13"/>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a:off x="7570063" y="3222776"/>
            <a:ext cx="3870434" cy="1574770"/>
          </a:xfrm>
          <a:prstGeom prst="rect">
            <a:avLst/>
          </a:prstGeom>
        </p:spPr>
      </p:pic>
      <p:cxnSp>
        <p:nvCxnSpPr>
          <p:cNvPr id="15" name="Connecteur droit 14"/>
          <p:cNvCxnSpPr/>
          <p:nvPr/>
        </p:nvCxnSpPr>
        <p:spPr>
          <a:xfrm>
            <a:off x="134887" y="1508523"/>
            <a:ext cx="11916215" cy="8626"/>
          </a:xfrm>
          <a:prstGeom prst="line">
            <a:avLst/>
          </a:prstGeom>
          <a:ln w="19050"/>
        </p:spPr>
        <p:style>
          <a:lnRef idx="1">
            <a:schemeClr val="dk1"/>
          </a:lnRef>
          <a:fillRef idx="0">
            <a:schemeClr val="dk1"/>
          </a:fillRef>
          <a:effectRef idx="0">
            <a:schemeClr val="dk1"/>
          </a:effectRef>
          <a:fontRef idx="minor">
            <a:schemeClr val="tx1"/>
          </a:fontRef>
        </p:style>
      </p:cxnSp>
      <p:sp>
        <p:nvSpPr>
          <p:cNvPr id="16" name="ZoneTexte 15"/>
          <p:cNvSpPr txBox="1"/>
          <p:nvPr/>
        </p:nvSpPr>
        <p:spPr>
          <a:xfrm>
            <a:off x="1343011" y="923748"/>
            <a:ext cx="1531188" cy="584775"/>
          </a:xfrm>
          <a:prstGeom prst="rect">
            <a:avLst/>
          </a:prstGeom>
          <a:noFill/>
        </p:spPr>
        <p:txBody>
          <a:bodyPr wrap="none" rtlCol="0">
            <a:spAutoFit/>
          </a:bodyPr>
          <a:lstStyle/>
          <a:p>
            <a:r>
              <a:rPr lang="fr-FR" dirty="0"/>
              <a:t>NGRS Probe</a:t>
            </a:r>
          </a:p>
          <a:p>
            <a:pPr algn="ctr"/>
            <a:r>
              <a:rPr lang="fr-FR" sz="1400" b="1" i="1" dirty="0">
                <a:solidFill>
                  <a:srgbClr val="C00000"/>
                </a:solidFill>
              </a:rPr>
              <a:t>Total </a:t>
            </a:r>
            <a:r>
              <a:rPr lang="fr-FR" sz="1400" b="1" i="1" dirty="0" err="1">
                <a:solidFill>
                  <a:srgbClr val="C00000"/>
                </a:solidFill>
              </a:rPr>
              <a:t>couting</a:t>
            </a:r>
            <a:endParaRPr lang="fr-FR" sz="1400" b="1" i="1" dirty="0">
              <a:solidFill>
                <a:srgbClr val="C00000"/>
              </a:solidFill>
            </a:endParaRPr>
          </a:p>
        </p:txBody>
      </p:sp>
      <p:sp>
        <p:nvSpPr>
          <p:cNvPr id="19" name="ZoneTexte 18"/>
          <p:cNvSpPr txBox="1"/>
          <p:nvPr/>
        </p:nvSpPr>
        <p:spPr>
          <a:xfrm>
            <a:off x="9604118" y="882463"/>
            <a:ext cx="1936749" cy="584775"/>
          </a:xfrm>
          <a:prstGeom prst="rect">
            <a:avLst/>
          </a:prstGeom>
          <a:noFill/>
        </p:spPr>
        <p:txBody>
          <a:bodyPr wrap="none" rtlCol="0">
            <a:spAutoFit/>
          </a:bodyPr>
          <a:lstStyle/>
          <a:p>
            <a:pPr algn="ctr"/>
            <a:r>
              <a:rPr lang="fr-FR" dirty="0"/>
              <a:t>CeBr</a:t>
            </a:r>
            <a:r>
              <a:rPr lang="fr-FR" baseline="-25000" dirty="0"/>
              <a:t>3</a:t>
            </a:r>
            <a:r>
              <a:rPr lang="fr-FR" dirty="0"/>
              <a:t> Probe</a:t>
            </a:r>
          </a:p>
          <a:p>
            <a:pPr algn="ctr"/>
            <a:r>
              <a:rPr lang="fr-FR" sz="1400" b="1" i="1" dirty="0">
                <a:solidFill>
                  <a:srgbClr val="C00000"/>
                </a:solidFill>
              </a:rPr>
              <a:t>Spectrometric probe</a:t>
            </a:r>
          </a:p>
        </p:txBody>
      </p:sp>
      <p:grpSp>
        <p:nvGrpSpPr>
          <p:cNvPr id="20" name="Groupe 19"/>
          <p:cNvGrpSpPr/>
          <p:nvPr/>
        </p:nvGrpSpPr>
        <p:grpSpPr>
          <a:xfrm>
            <a:off x="684465" y="2034710"/>
            <a:ext cx="684642" cy="3914970"/>
            <a:chOff x="655092" y="6813550"/>
            <a:chExt cx="2491948" cy="17969986"/>
          </a:xfrm>
        </p:grpSpPr>
        <p:pic>
          <p:nvPicPr>
            <p:cNvPr id="21" name="Imag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27188" y="6813550"/>
              <a:ext cx="1084262" cy="171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Connecteur droit avec flèche 30"/>
            <p:cNvCxnSpPr>
              <a:cxnSpLocks noChangeShapeType="1"/>
            </p:cNvCxnSpPr>
            <p:nvPr/>
          </p:nvCxnSpPr>
          <p:spPr bwMode="auto">
            <a:xfrm>
              <a:off x="1545845" y="6888164"/>
              <a:ext cx="0" cy="17029111"/>
            </a:xfrm>
            <a:prstGeom prst="straightConnector1">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ZoneTexte 63"/>
            <p:cNvSpPr txBox="1">
              <a:spLocks noChangeArrowheads="1"/>
            </p:cNvSpPr>
            <p:nvPr/>
          </p:nvSpPr>
          <p:spPr bwMode="auto">
            <a:xfrm rot="16200000">
              <a:off x="7287" y="14985459"/>
              <a:ext cx="1893583" cy="59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200">
                  <a:solidFill>
                    <a:schemeClr val="tx1"/>
                  </a:solidFill>
                  <a:latin typeface="Times" panose="02020603050405020304" pitchFamily="18" charset="0"/>
                </a:defRPr>
              </a:lvl1pPr>
              <a:lvl2pPr marL="742950" indent="-285750">
                <a:defRPr sz="8200">
                  <a:solidFill>
                    <a:schemeClr val="tx1"/>
                  </a:solidFill>
                  <a:latin typeface="Times" panose="02020603050405020304" pitchFamily="18" charset="0"/>
                </a:defRPr>
              </a:lvl2pPr>
              <a:lvl3pPr marL="1143000" indent="-228600">
                <a:defRPr sz="8200">
                  <a:solidFill>
                    <a:schemeClr val="tx1"/>
                  </a:solidFill>
                  <a:latin typeface="Times" panose="02020603050405020304" pitchFamily="18" charset="0"/>
                </a:defRPr>
              </a:lvl3pPr>
              <a:lvl4pPr marL="1600200" indent="-228600">
                <a:defRPr sz="8200">
                  <a:solidFill>
                    <a:schemeClr val="tx1"/>
                  </a:solidFill>
                  <a:latin typeface="Times" panose="02020603050405020304" pitchFamily="18" charset="0"/>
                </a:defRPr>
              </a:lvl4pPr>
              <a:lvl5pPr marL="2057400" indent="-228600">
                <a:defRPr sz="8200">
                  <a:solidFill>
                    <a:schemeClr val="tx1"/>
                  </a:solidFill>
                  <a:latin typeface="Times" panose="02020603050405020304" pitchFamily="18" charset="0"/>
                </a:defRPr>
              </a:lvl5pPr>
              <a:lvl6pPr marL="2514600" indent="-228600" eaLnBrk="0" fontAlgn="base" hangingPunct="0">
                <a:spcBef>
                  <a:spcPct val="0"/>
                </a:spcBef>
                <a:spcAft>
                  <a:spcPct val="0"/>
                </a:spcAft>
                <a:defRPr sz="8200">
                  <a:solidFill>
                    <a:schemeClr val="tx1"/>
                  </a:solidFill>
                  <a:latin typeface="Times" panose="02020603050405020304" pitchFamily="18" charset="0"/>
                </a:defRPr>
              </a:lvl6pPr>
              <a:lvl7pPr marL="2971800" indent="-228600" eaLnBrk="0" fontAlgn="base" hangingPunct="0">
                <a:spcBef>
                  <a:spcPct val="0"/>
                </a:spcBef>
                <a:spcAft>
                  <a:spcPct val="0"/>
                </a:spcAft>
                <a:defRPr sz="8200">
                  <a:solidFill>
                    <a:schemeClr val="tx1"/>
                  </a:solidFill>
                  <a:latin typeface="Times" panose="02020603050405020304" pitchFamily="18" charset="0"/>
                </a:defRPr>
              </a:lvl7pPr>
              <a:lvl8pPr marL="3429000" indent="-228600" eaLnBrk="0" fontAlgn="base" hangingPunct="0">
                <a:spcBef>
                  <a:spcPct val="0"/>
                </a:spcBef>
                <a:spcAft>
                  <a:spcPct val="0"/>
                </a:spcAft>
                <a:defRPr sz="8200">
                  <a:solidFill>
                    <a:schemeClr val="tx1"/>
                  </a:solidFill>
                  <a:latin typeface="Times" panose="02020603050405020304" pitchFamily="18" charset="0"/>
                </a:defRPr>
              </a:lvl8pPr>
              <a:lvl9pPr marL="3886200" indent="-228600" eaLnBrk="0" fontAlgn="base" hangingPunct="0">
                <a:spcBef>
                  <a:spcPct val="0"/>
                </a:spcBef>
                <a:spcAft>
                  <a:spcPct val="0"/>
                </a:spcAft>
                <a:defRPr sz="8200">
                  <a:solidFill>
                    <a:schemeClr val="tx1"/>
                  </a:solidFill>
                  <a:latin typeface="Times" panose="02020603050405020304" pitchFamily="18" charset="0"/>
                </a:defRPr>
              </a:lvl9pPr>
            </a:lstStyle>
            <a:p>
              <a:r>
                <a:rPr lang="fr-FR" altLang="en-US" sz="700"/>
                <a:t>L = 697 mm</a:t>
              </a:r>
              <a:endParaRPr lang="en-GB" altLang="en-US" sz="700"/>
            </a:p>
          </p:txBody>
        </p:sp>
        <p:cxnSp>
          <p:nvCxnSpPr>
            <p:cNvPr id="24" name="Connecteur droit avec flèche 145"/>
            <p:cNvCxnSpPr>
              <a:cxnSpLocks noChangeShapeType="1"/>
            </p:cNvCxnSpPr>
            <p:nvPr/>
          </p:nvCxnSpPr>
          <p:spPr bwMode="auto">
            <a:xfrm>
              <a:off x="1635125" y="24168100"/>
              <a:ext cx="1025525" cy="0"/>
            </a:xfrm>
            <a:prstGeom prst="straightConnector1">
              <a:avLst/>
            </a:prstGeom>
            <a:noFill/>
            <a:ln w="9525"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ZoneTexte 149"/>
            <p:cNvSpPr txBox="1">
              <a:spLocks noChangeArrowheads="1"/>
            </p:cNvSpPr>
            <p:nvPr/>
          </p:nvSpPr>
          <p:spPr bwMode="auto">
            <a:xfrm>
              <a:off x="1627190" y="24185562"/>
              <a:ext cx="1519850" cy="59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200">
                  <a:solidFill>
                    <a:schemeClr val="tx1"/>
                  </a:solidFill>
                  <a:latin typeface="Times" panose="02020603050405020304" pitchFamily="18" charset="0"/>
                </a:defRPr>
              </a:lvl1pPr>
              <a:lvl2pPr marL="742950" indent="-285750">
                <a:defRPr sz="8200">
                  <a:solidFill>
                    <a:schemeClr val="tx1"/>
                  </a:solidFill>
                  <a:latin typeface="Times" panose="02020603050405020304" pitchFamily="18" charset="0"/>
                </a:defRPr>
              </a:lvl2pPr>
              <a:lvl3pPr marL="1143000" indent="-228600">
                <a:defRPr sz="8200">
                  <a:solidFill>
                    <a:schemeClr val="tx1"/>
                  </a:solidFill>
                  <a:latin typeface="Times" panose="02020603050405020304" pitchFamily="18" charset="0"/>
                </a:defRPr>
              </a:lvl3pPr>
              <a:lvl4pPr marL="1600200" indent="-228600">
                <a:defRPr sz="8200">
                  <a:solidFill>
                    <a:schemeClr val="tx1"/>
                  </a:solidFill>
                  <a:latin typeface="Times" panose="02020603050405020304" pitchFamily="18" charset="0"/>
                </a:defRPr>
              </a:lvl4pPr>
              <a:lvl5pPr marL="2057400" indent="-228600">
                <a:defRPr sz="8200">
                  <a:solidFill>
                    <a:schemeClr val="tx1"/>
                  </a:solidFill>
                  <a:latin typeface="Times" panose="02020603050405020304" pitchFamily="18" charset="0"/>
                </a:defRPr>
              </a:lvl5pPr>
              <a:lvl6pPr marL="2514600" indent="-228600" eaLnBrk="0" fontAlgn="base" hangingPunct="0">
                <a:spcBef>
                  <a:spcPct val="0"/>
                </a:spcBef>
                <a:spcAft>
                  <a:spcPct val="0"/>
                </a:spcAft>
                <a:defRPr sz="8200">
                  <a:solidFill>
                    <a:schemeClr val="tx1"/>
                  </a:solidFill>
                  <a:latin typeface="Times" panose="02020603050405020304" pitchFamily="18" charset="0"/>
                </a:defRPr>
              </a:lvl6pPr>
              <a:lvl7pPr marL="2971800" indent="-228600" eaLnBrk="0" fontAlgn="base" hangingPunct="0">
                <a:spcBef>
                  <a:spcPct val="0"/>
                </a:spcBef>
                <a:spcAft>
                  <a:spcPct val="0"/>
                </a:spcAft>
                <a:defRPr sz="8200">
                  <a:solidFill>
                    <a:schemeClr val="tx1"/>
                  </a:solidFill>
                  <a:latin typeface="Times" panose="02020603050405020304" pitchFamily="18" charset="0"/>
                </a:defRPr>
              </a:lvl7pPr>
              <a:lvl8pPr marL="3429000" indent="-228600" eaLnBrk="0" fontAlgn="base" hangingPunct="0">
                <a:spcBef>
                  <a:spcPct val="0"/>
                </a:spcBef>
                <a:spcAft>
                  <a:spcPct val="0"/>
                </a:spcAft>
                <a:defRPr sz="8200">
                  <a:solidFill>
                    <a:schemeClr val="tx1"/>
                  </a:solidFill>
                  <a:latin typeface="Times" panose="02020603050405020304" pitchFamily="18" charset="0"/>
                </a:defRPr>
              </a:lvl8pPr>
              <a:lvl9pPr marL="3886200" indent="-228600" eaLnBrk="0" fontAlgn="base" hangingPunct="0">
                <a:spcBef>
                  <a:spcPct val="0"/>
                </a:spcBef>
                <a:spcAft>
                  <a:spcPct val="0"/>
                </a:spcAft>
                <a:defRPr sz="8200">
                  <a:solidFill>
                    <a:schemeClr val="tx1"/>
                  </a:solidFill>
                  <a:latin typeface="Times" panose="02020603050405020304" pitchFamily="18" charset="0"/>
                </a:defRPr>
              </a:lvl9pPr>
            </a:lstStyle>
            <a:p>
              <a:r>
                <a:rPr lang="en-GB" altLang="en-US" sz="700"/>
                <a:t>⌀ </a:t>
              </a:r>
              <a:r>
                <a:rPr lang="fr-FR" altLang="en-US" sz="700"/>
                <a:t>38 mm</a:t>
              </a:r>
              <a:endParaRPr lang="en-GB" altLang="en-US" sz="700"/>
            </a:p>
          </p:txBody>
        </p:sp>
        <p:sp>
          <p:nvSpPr>
            <p:cNvPr id="27" name="ZoneTexte 27"/>
            <p:cNvSpPr txBox="1">
              <a:spLocks noChangeArrowheads="1"/>
            </p:cNvSpPr>
            <p:nvPr/>
          </p:nvSpPr>
          <p:spPr bwMode="auto">
            <a:xfrm>
              <a:off x="1545844" y="10914066"/>
              <a:ext cx="1069450" cy="68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200">
                  <a:solidFill>
                    <a:schemeClr val="tx1"/>
                  </a:solidFill>
                  <a:latin typeface="Times" panose="02020603050405020304" pitchFamily="18" charset="0"/>
                </a:defRPr>
              </a:lvl1pPr>
              <a:lvl2pPr marL="742950" indent="-285750">
                <a:defRPr sz="8200">
                  <a:solidFill>
                    <a:schemeClr val="tx1"/>
                  </a:solidFill>
                  <a:latin typeface="Times" panose="02020603050405020304" pitchFamily="18" charset="0"/>
                </a:defRPr>
              </a:lvl2pPr>
              <a:lvl3pPr marL="1143000" indent="-228600">
                <a:defRPr sz="8200">
                  <a:solidFill>
                    <a:schemeClr val="tx1"/>
                  </a:solidFill>
                  <a:latin typeface="Times" panose="02020603050405020304" pitchFamily="18" charset="0"/>
                </a:defRPr>
              </a:lvl3pPr>
              <a:lvl4pPr marL="1600200" indent="-228600">
                <a:defRPr sz="8200">
                  <a:solidFill>
                    <a:schemeClr val="tx1"/>
                  </a:solidFill>
                  <a:latin typeface="Times" panose="02020603050405020304" pitchFamily="18" charset="0"/>
                </a:defRPr>
              </a:lvl4pPr>
              <a:lvl5pPr marL="2057400" indent="-228600">
                <a:defRPr sz="8200">
                  <a:solidFill>
                    <a:schemeClr val="tx1"/>
                  </a:solidFill>
                  <a:latin typeface="Times" panose="02020603050405020304" pitchFamily="18" charset="0"/>
                </a:defRPr>
              </a:lvl5pPr>
              <a:lvl6pPr marL="2514600" indent="-228600" eaLnBrk="0" fontAlgn="base" hangingPunct="0">
                <a:spcBef>
                  <a:spcPct val="0"/>
                </a:spcBef>
                <a:spcAft>
                  <a:spcPct val="0"/>
                </a:spcAft>
                <a:defRPr sz="8200">
                  <a:solidFill>
                    <a:schemeClr val="tx1"/>
                  </a:solidFill>
                  <a:latin typeface="Times" panose="02020603050405020304" pitchFamily="18" charset="0"/>
                </a:defRPr>
              </a:lvl6pPr>
              <a:lvl7pPr marL="2971800" indent="-228600" eaLnBrk="0" fontAlgn="base" hangingPunct="0">
                <a:spcBef>
                  <a:spcPct val="0"/>
                </a:spcBef>
                <a:spcAft>
                  <a:spcPct val="0"/>
                </a:spcAft>
                <a:defRPr sz="8200">
                  <a:solidFill>
                    <a:schemeClr val="tx1"/>
                  </a:solidFill>
                  <a:latin typeface="Times" panose="02020603050405020304" pitchFamily="18" charset="0"/>
                </a:defRPr>
              </a:lvl7pPr>
              <a:lvl8pPr marL="3429000" indent="-228600" eaLnBrk="0" fontAlgn="base" hangingPunct="0">
                <a:spcBef>
                  <a:spcPct val="0"/>
                </a:spcBef>
                <a:spcAft>
                  <a:spcPct val="0"/>
                </a:spcAft>
                <a:defRPr sz="8200">
                  <a:solidFill>
                    <a:schemeClr val="tx1"/>
                  </a:solidFill>
                  <a:latin typeface="Times" panose="02020603050405020304" pitchFamily="18" charset="0"/>
                </a:defRPr>
              </a:lvl8pPr>
              <a:lvl9pPr marL="3886200" indent="-228600" eaLnBrk="0" fontAlgn="base" hangingPunct="0">
                <a:spcBef>
                  <a:spcPct val="0"/>
                </a:spcBef>
                <a:spcAft>
                  <a:spcPct val="0"/>
                </a:spcAft>
                <a:defRPr sz="8200">
                  <a:solidFill>
                    <a:schemeClr val="tx1"/>
                  </a:solidFill>
                  <a:latin typeface="Times" panose="02020603050405020304" pitchFamily="18" charset="0"/>
                </a:defRPr>
              </a:lvl9pPr>
            </a:lstStyle>
            <a:p>
              <a:r>
                <a:rPr lang="fr-FR" altLang="en-US" sz="900" dirty="0"/>
                <a:t>NaI</a:t>
              </a:r>
              <a:endParaRPr lang="en-GB" altLang="en-US" sz="900" dirty="0"/>
            </a:p>
          </p:txBody>
        </p:sp>
        <p:sp>
          <p:nvSpPr>
            <p:cNvPr id="28" name="ZoneTexte 175"/>
            <p:cNvSpPr txBox="1">
              <a:spLocks noChangeArrowheads="1"/>
            </p:cNvSpPr>
            <p:nvPr/>
          </p:nvSpPr>
          <p:spPr bwMode="auto">
            <a:xfrm>
              <a:off x="1583810" y="12738100"/>
              <a:ext cx="1050285" cy="68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8200">
                  <a:solidFill>
                    <a:schemeClr val="tx1"/>
                  </a:solidFill>
                  <a:latin typeface="Times" panose="02020603050405020304" pitchFamily="18" charset="0"/>
                </a:defRPr>
              </a:lvl1pPr>
              <a:lvl2pPr marL="742950" indent="-285750">
                <a:defRPr sz="8200">
                  <a:solidFill>
                    <a:schemeClr val="tx1"/>
                  </a:solidFill>
                  <a:latin typeface="Times" panose="02020603050405020304" pitchFamily="18" charset="0"/>
                </a:defRPr>
              </a:lvl2pPr>
              <a:lvl3pPr marL="1143000" indent="-228600">
                <a:defRPr sz="8200">
                  <a:solidFill>
                    <a:schemeClr val="tx1"/>
                  </a:solidFill>
                  <a:latin typeface="Times" panose="02020603050405020304" pitchFamily="18" charset="0"/>
                </a:defRPr>
              </a:lvl3pPr>
              <a:lvl4pPr marL="1600200" indent="-228600">
                <a:defRPr sz="8200">
                  <a:solidFill>
                    <a:schemeClr val="tx1"/>
                  </a:solidFill>
                  <a:latin typeface="Times" panose="02020603050405020304" pitchFamily="18" charset="0"/>
                </a:defRPr>
              </a:lvl4pPr>
              <a:lvl5pPr marL="2057400" indent="-228600">
                <a:defRPr sz="8200">
                  <a:solidFill>
                    <a:schemeClr val="tx1"/>
                  </a:solidFill>
                  <a:latin typeface="Times" panose="02020603050405020304" pitchFamily="18" charset="0"/>
                </a:defRPr>
              </a:lvl5pPr>
              <a:lvl6pPr marL="2514600" indent="-228600" eaLnBrk="0" fontAlgn="base" hangingPunct="0">
                <a:spcBef>
                  <a:spcPct val="0"/>
                </a:spcBef>
                <a:spcAft>
                  <a:spcPct val="0"/>
                </a:spcAft>
                <a:defRPr sz="8200">
                  <a:solidFill>
                    <a:schemeClr val="tx1"/>
                  </a:solidFill>
                  <a:latin typeface="Times" panose="02020603050405020304" pitchFamily="18" charset="0"/>
                </a:defRPr>
              </a:lvl6pPr>
              <a:lvl7pPr marL="2971800" indent="-228600" eaLnBrk="0" fontAlgn="base" hangingPunct="0">
                <a:spcBef>
                  <a:spcPct val="0"/>
                </a:spcBef>
                <a:spcAft>
                  <a:spcPct val="0"/>
                </a:spcAft>
                <a:defRPr sz="8200">
                  <a:solidFill>
                    <a:schemeClr val="tx1"/>
                  </a:solidFill>
                  <a:latin typeface="Times" panose="02020603050405020304" pitchFamily="18" charset="0"/>
                </a:defRPr>
              </a:lvl7pPr>
              <a:lvl8pPr marL="3429000" indent="-228600" eaLnBrk="0" fontAlgn="base" hangingPunct="0">
                <a:spcBef>
                  <a:spcPct val="0"/>
                </a:spcBef>
                <a:spcAft>
                  <a:spcPct val="0"/>
                </a:spcAft>
                <a:defRPr sz="8200">
                  <a:solidFill>
                    <a:schemeClr val="tx1"/>
                  </a:solidFill>
                  <a:latin typeface="Times" panose="02020603050405020304" pitchFamily="18" charset="0"/>
                </a:defRPr>
              </a:lvl8pPr>
              <a:lvl9pPr marL="3886200" indent="-228600" eaLnBrk="0" fontAlgn="base" hangingPunct="0">
                <a:spcBef>
                  <a:spcPct val="0"/>
                </a:spcBef>
                <a:spcAft>
                  <a:spcPct val="0"/>
                </a:spcAft>
                <a:defRPr sz="8200">
                  <a:solidFill>
                    <a:schemeClr val="tx1"/>
                  </a:solidFill>
                  <a:latin typeface="Times" panose="02020603050405020304" pitchFamily="18" charset="0"/>
                </a:defRPr>
              </a:lvl9pPr>
            </a:lstStyle>
            <a:p>
              <a:r>
                <a:rPr lang="fr-FR" altLang="en-US" sz="900"/>
                <a:t>PM</a:t>
              </a:r>
              <a:endParaRPr lang="en-GB" altLang="en-US" sz="900"/>
            </a:p>
          </p:txBody>
        </p:sp>
      </p:grpSp>
      <p:sp>
        <p:nvSpPr>
          <p:cNvPr id="29" name="ZoneTexte 28"/>
          <p:cNvSpPr txBox="1"/>
          <p:nvPr/>
        </p:nvSpPr>
        <p:spPr>
          <a:xfrm>
            <a:off x="810960" y="1582083"/>
            <a:ext cx="1834156" cy="276999"/>
          </a:xfrm>
          <a:prstGeom prst="rect">
            <a:avLst/>
          </a:prstGeom>
          <a:noFill/>
        </p:spPr>
        <p:txBody>
          <a:bodyPr wrap="none" rtlCol="0">
            <a:spAutoFit/>
          </a:bodyPr>
          <a:lstStyle/>
          <a:p>
            <a:r>
              <a:rPr lang="fr-FR" sz="1200" b="1" dirty="0"/>
              <a:t>NaI(Tl) 2.4 cm x 3.9 cm</a:t>
            </a:r>
          </a:p>
        </p:txBody>
      </p:sp>
      <p:pic>
        <p:nvPicPr>
          <p:cNvPr id="33" name="Image 32"/>
          <p:cNvPicPr/>
          <p:nvPr/>
        </p:nvPicPr>
        <p:blipFill>
          <a:blip r:embed="rId4">
            <a:extLst>
              <a:ext uri="{28A0092B-C50C-407E-A947-70E740481C1C}">
                <a14:useLocalDpi xmlns:a14="http://schemas.microsoft.com/office/drawing/2010/main"/>
              </a:ext>
            </a:extLst>
          </a:blip>
          <a:srcRect/>
          <a:stretch>
            <a:fillRect/>
          </a:stretch>
        </p:blipFill>
        <p:spPr bwMode="auto">
          <a:xfrm>
            <a:off x="1756222" y="2050966"/>
            <a:ext cx="731421" cy="3764634"/>
          </a:xfrm>
          <a:prstGeom prst="rect">
            <a:avLst/>
          </a:prstGeom>
          <a:noFill/>
          <a:ln>
            <a:noFill/>
          </a:ln>
        </p:spPr>
      </p:pic>
      <p:cxnSp>
        <p:nvCxnSpPr>
          <p:cNvPr id="50" name="Connecteur droit 49"/>
          <p:cNvCxnSpPr/>
          <p:nvPr/>
        </p:nvCxnSpPr>
        <p:spPr>
          <a:xfrm flipH="1">
            <a:off x="2874199" y="950286"/>
            <a:ext cx="0" cy="5222216"/>
          </a:xfrm>
          <a:prstGeom prst="line">
            <a:avLst/>
          </a:prstGeom>
          <a:ln w="19050"/>
        </p:spPr>
        <p:style>
          <a:lnRef idx="1">
            <a:schemeClr val="dk1"/>
          </a:lnRef>
          <a:fillRef idx="0">
            <a:schemeClr val="dk1"/>
          </a:fillRef>
          <a:effectRef idx="0">
            <a:schemeClr val="dk1"/>
          </a:effectRef>
          <a:fontRef idx="minor">
            <a:schemeClr val="tx1"/>
          </a:fontRef>
        </p:style>
      </p:cxnSp>
      <p:sp>
        <p:nvSpPr>
          <p:cNvPr id="54" name="ZoneTexte 53"/>
          <p:cNvSpPr txBox="1"/>
          <p:nvPr/>
        </p:nvSpPr>
        <p:spPr>
          <a:xfrm>
            <a:off x="9405178" y="1589640"/>
            <a:ext cx="1778051" cy="276999"/>
          </a:xfrm>
          <a:prstGeom prst="rect">
            <a:avLst/>
          </a:prstGeom>
          <a:noFill/>
        </p:spPr>
        <p:txBody>
          <a:bodyPr wrap="none" rtlCol="0">
            <a:spAutoFit/>
          </a:bodyPr>
          <a:lstStyle/>
          <a:p>
            <a:r>
              <a:rPr lang="fr-FR" sz="1200" b="1"/>
              <a:t>CeBr</a:t>
            </a:r>
            <a:r>
              <a:rPr lang="fr-FR" sz="1200" b="1" baseline="-25000"/>
              <a:t>3</a:t>
            </a:r>
            <a:r>
              <a:rPr lang="fr-FR" sz="1200" b="1"/>
              <a:t> 2.0 </a:t>
            </a:r>
            <a:r>
              <a:rPr lang="fr-FR" sz="1200" b="1" dirty="0"/>
              <a:t>cm x </a:t>
            </a:r>
            <a:r>
              <a:rPr lang="fr-FR" sz="1200" b="1"/>
              <a:t>9.6 cm</a:t>
            </a:r>
            <a:endParaRPr lang="fr-FR" sz="1200" b="1" dirty="0"/>
          </a:p>
        </p:txBody>
      </p:sp>
      <p:grpSp>
        <p:nvGrpSpPr>
          <p:cNvPr id="78" name="Groupe 77"/>
          <p:cNvGrpSpPr/>
          <p:nvPr/>
        </p:nvGrpSpPr>
        <p:grpSpPr>
          <a:xfrm>
            <a:off x="10451267" y="2977032"/>
            <a:ext cx="1048687" cy="2066258"/>
            <a:chOff x="10593942" y="2947832"/>
            <a:chExt cx="1048687" cy="2066258"/>
          </a:xfrm>
        </p:grpSpPr>
        <p:pic>
          <p:nvPicPr>
            <p:cNvPr id="35" name="Image 34"/>
            <p:cNvPicPr>
              <a:picLocks noChangeAspect="1"/>
            </p:cNvPicPr>
            <p:nvPr/>
          </p:nvPicPr>
          <p:blipFill>
            <a:blip r:embed="rId5"/>
            <a:stretch>
              <a:fillRect/>
            </a:stretch>
          </p:blipFill>
          <p:spPr>
            <a:xfrm>
              <a:off x="10593942" y="2947832"/>
              <a:ext cx="471002" cy="2066258"/>
            </a:xfrm>
            <a:prstGeom prst="rect">
              <a:avLst/>
            </a:prstGeom>
          </p:spPr>
        </p:pic>
        <p:sp>
          <p:nvSpPr>
            <p:cNvPr id="65" name="ZoneTexte 64"/>
            <p:cNvSpPr txBox="1"/>
            <p:nvPr/>
          </p:nvSpPr>
          <p:spPr>
            <a:xfrm>
              <a:off x="11318180" y="2947832"/>
              <a:ext cx="314510" cy="200055"/>
            </a:xfrm>
            <a:prstGeom prst="rect">
              <a:avLst/>
            </a:prstGeom>
            <a:noFill/>
          </p:spPr>
          <p:txBody>
            <a:bodyPr wrap="none" rtlCol="0">
              <a:spAutoFit/>
            </a:bodyPr>
            <a:lstStyle/>
            <a:p>
              <a:r>
                <a:rPr lang="fr-FR" sz="700" b="1" dirty="0"/>
                <a:t>m1</a:t>
              </a:r>
            </a:p>
          </p:txBody>
        </p:sp>
        <p:sp>
          <p:nvSpPr>
            <p:cNvPr id="66" name="ZoneTexte 65"/>
            <p:cNvSpPr txBox="1"/>
            <p:nvPr/>
          </p:nvSpPr>
          <p:spPr>
            <a:xfrm>
              <a:off x="11318180" y="3432167"/>
              <a:ext cx="314510" cy="200055"/>
            </a:xfrm>
            <a:prstGeom prst="rect">
              <a:avLst/>
            </a:prstGeom>
            <a:noFill/>
          </p:spPr>
          <p:txBody>
            <a:bodyPr wrap="none" rtlCol="0">
              <a:spAutoFit/>
            </a:bodyPr>
            <a:lstStyle/>
            <a:p>
              <a:r>
                <a:rPr lang="fr-FR" sz="700" b="1" dirty="0"/>
                <a:t>m2</a:t>
              </a:r>
            </a:p>
          </p:txBody>
        </p:sp>
        <p:sp>
          <p:nvSpPr>
            <p:cNvPr id="67" name="ZoneTexte 66"/>
            <p:cNvSpPr txBox="1"/>
            <p:nvPr/>
          </p:nvSpPr>
          <p:spPr>
            <a:xfrm>
              <a:off x="11323395" y="3871628"/>
              <a:ext cx="314510" cy="200055"/>
            </a:xfrm>
            <a:prstGeom prst="rect">
              <a:avLst/>
            </a:prstGeom>
            <a:noFill/>
          </p:spPr>
          <p:txBody>
            <a:bodyPr wrap="none" rtlCol="0">
              <a:spAutoFit/>
            </a:bodyPr>
            <a:lstStyle/>
            <a:p>
              <a:r>
                <a:rPr lang="fr-FR" sz="700" b="1" dirty="0"/>
                <a:t>m3</a:t>
              </a:r>
            </a:p>
          </p:txBody>
        </p:sp>
        <p:cxnSp>
          <p:nvCxnSpPr>
            <p:cNvPr id="69" name="Connecteur droit avec flèche 68"/>
            <p:cNvCxnSpPr/>
            <p:nvPr/>
          </p:nvCxnSpPr>
          <p:spPr>
            <a:xfrm flipH="1">
              <a:off x="11061637" y="3057776"/>
              <a:ext cx="3052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ZoneTexte 70"/>
            <p:cNvSpPr txBox="1"/>
            <p:nvPr/>
          </p:nvSpPr>
          <p:spPr>
            <a:xfrm>
              <a:off x="11328119" y="4375038"/>
              <a:ext cx="314510" cy="200055"/>
            </a:xfrm>
            <a:prstGeom prst="rect">
              <a:avLst/>
            </a:prstGeom>
            <a:noFill/>
          </p:spPr>
          <p:txBody>
            <a:bodyPr wrap="none" rtlCol="0">
              <a:spAutoFit/>
            </a:bodyPr>
            <a:lstStyle/>
            <a:p>
              <a:r>
                <a:rPr lang="fr-FR" sz="700" b="1" dirty="0"/>
                <a:t>m4</a:t>
              </a:r>
            </a:p>
          </p:txBody>
        </p:sp>
        <p:cxnSp>
          <p:nvCxnSpPr>
            <p:cNvPr id="72" name="Connecteur droit avec flèche 71"/>
            <p:cNvCxnSpPr/>
            <p:nvPr/>
          </p:nvCxnSpPr>
          <p:spPr>
            <a:xfrm flipH="1">
              <a:off x="10866887" y="3532194"/>
              <a:ext cx="4999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Connecteur droit avec flèche 73"/>
            <p:cNvCxnSpPr/>
            <p:nvPr/>
          </p:nvCxnSpPr>
          <p:spPr>
            <a:xfrm flipH="1" flipV="1">
              <a:off x="10999334" y="3980961"/>
              <a:ext cx="36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flipH="1" flipV="1">
              <a:off x="11020130" y="4477446"/>
              <a:ext cx="360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79" name="ZoneTexte 78"/>
          <p:cNvSpPr txBox="1"/>
          <p:nvPr/>
        </p:nvSpPr>
        <p:spPr>
          <a:xfrm rot="16200000">
            <a:off x="10377105" y="3693513"/>
            <a:ext cx="583814" cy="246221"/>
          </a:xfrm>
          <a:prstGeom prst="rect">
            <a:avLst/>
          </a:prstGeom>
          <a:noFill/>
        </p:spPr>
        <p:txBody>
          <a:bodyPr wrap="none" rtlCol="0">
            <a:spAutoFit/>
          </a:bodyPr>
          <a:lstStyle/>
          <a:p>
            <a:r>
              <a:rPr lang="fr-FR" sz="1000" dirty="0"/>
              <a:t>Crystal</a:t>
            </a:r>
          </a:p>
        </p:txBody>
      </p:sp>
      <p:sp>
        <p:nvSpPr>
          <p:cNvPr id="80" name="ZoneTexte 79"/>
          <p:cNvSpPr txBox="1"/>
          <p:nvPr/>
        </p:nvSpPr>
        <p:spPr>
          <a:xfrm rot="16200000">
            <a:off x="10386935" y="4369727"/>
            <a:ext cx="594300" cy="246221"/>
          </a:xfrm>
          <a:prstGeom prst="rect">
            <a:avLst/>
          </a:prstGeom>
          <a:noFill/>
        </p:spPr>
        <p:txBody>
          <a:bodyPr wrap="square" rtlCol="0">
            <a:spAutoFit/>
          </a:bodyPr>
          <a:lstStyle/>
          <a:p>
            <a:r>
              <a:rPr lang="fr-FR" sz="1000" dirty="0"/>
              <a:t>PM</a:t>
            </a:r>
          </a:p>
        </p:txBody>
      </p:sp>
      <p:pic>
        <p:nvPicPr>
          <p:cNvPr id="81" name="Image 80"/>
          <p:cNvPicPr>
            <a:picLocks noChangeAspect="1"/>
          </p:cNvPicPr>
          <p:nvPr/>
        </p:nvPicPr>
        <p:blipFill>
          <a:blip r:embed="rId6"/>
          <a:stretch>
            <a:fillRect/>
          </a:stretch>
        </p:blipFill>
        <p:spPr>
          <a:xfrm>
            <a:off x="8641622" y="976045"/>
            <a:ext cx="994176" cy="506527"/>
          </a:xfrm>
          <a:prstGeom prst="rect">
            <a:avLst/>
          </a:prstGeom>
        </p:spPr>
      </p:pic>
      <p:pic>
        <p:nvPicPr>
          <p:cNvPr id="83" name="Picture 2" descr="Logo de GeoVista"/>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34887" y="978809"/>
            <a:ext cx="1118311" cy="46523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2"/>
          <p:cNvSpPr>
            <a:spLocks noGrp="1"/>
          </p:cNvSpPr>
          <p:nvPr>
            <p:ph type="sldNum" sz="quarter" idx="12"/>
          </p:nvPr>
        </p:nvSpPr>
        <p:spPr>
          <a:xfrm>
            <a:off x="11233014" y="6343650"/>
            <a:ext cx="693738" cy="365125"/>
          </a:xfrm>
        </p:spPr>
        <p:txBody>
          <a:bodyPr/>
          <a:lstStyle/>
          <a:p>
            <a:fld id="{0CBC77A0-1F4E-42FF-9FFC-F45C3A64AF90}" type="slidenum">
              <a:rPr lang="fr-FR" smtClean="0"/>
              <a:t>13</a:t>
            </a:fld>
            <a:endParaRPr lang="fr-FR"/>
          </a:p>
        </p:txBody>
      </p:sp>
      <p:cxnSp>
        <p:nvCxnSpPr>
          <p:cNvPr id="68" name="Connecteur droit 67"/>
          <p:cNvCxnSpPr/>
          <p:nvPr/>
        </p:nvCxnSpPr>
        <p:spPr>
          <a:xfrm flipH="1">
            <a:off x="8622453" y="988963"/>
            <a:ext cx="0" cy="5222216"/>
          </a:xfrm>
          <a:prstGeom prst="line">
            <a:avLst/>
          </a:prstGeom>
          <a:ln w="19050"/>
        </p:spPr>
        <p:style>
          <a:lnRef idx="1">
            <a:schemeClr val="dk1"/>
          </a:lnRef>
          <a:fillRef idx="0">
            <a:schemeClr val="dk1"/>
          </a:fillRef>
          <a:effectRef idx="0">
            <a:schemeClr val="dk1"/>
          </a:effectRef>
          <a:fontRef idx="minor">
            <a:schemeClr val="tx1"/>
          </a:fontRef>
        </p:style>
      </p:cxnSp>
      <p:grpSp>
        <p:nvGrpSpPr>
          <p:cNvPr id="70" name="Groupe 69"/>
          <p:cNvGrpSpPr/>
          <p:nvPr/>
        </p:nvGrpSpPr>
        <p:grpSpPr>
          <a:xfrm>
            <a:off x="3994381" y="2884912"/>
            <a:ext cx="1025615" cy="2045718"/>
            <a:chOff x="0" y="0"/>
            <a:chExt cx="1890395" cy="3770630"/>
          </a:xfrm>
        </p:grpSpPr>
        <p:pic>
          <p:nvPicPr>
            <p:cNvPr id="73" name="Image 72"/>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0" y="0"/>
              <a:ext cx="1890395" cy="3770630"/>
            </a:xfrm>
            <a:prstGeom prst="rect">
              <a:avLst/>
            </a:prstGeom>
            <a:noFill/>
          </p:spPr>
        </p:pic>
        <p:cxnSp>
          <p:nvCxnSpPr>
            <p:cNvPr id="75" name="AutoShape 21"/>
            <p:cNvCxnSpPr>
              <a:cxnSpLocks noChangeShapeType="1"/>
            </p:cNvCxnSpPr>
            <p:nvPr/>
          </p:nvCxnSpPr>
          <p:spPr bwMode="auto">
            <a:xfrm flipH="1">
              <a:off x="1068308" y="1625097"/>
              <a:ext cx="70231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76" name="AutoShape 22"/>
            <p:cNvCxnSpPr>
              <a:cxnSpLocks noChangeShapeType="1"/>
            </p:cNvCxnSpPr>
            <p:nvPr/>
          </p:nvCxnSpPr>
          <p:spPr bwMode="auto">
            <a:xfrm flipH="1">
              <a:off x="1059255" y="1824273"/>
              <a:ext cx="721360" cy="63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2" name="AutoShape 23"/>
            <p:cNvCxnSpPr>
              <a:cxnSpLocks noChangeShapeType="1"/>
            </p:cNvCxnSpPr>
            <p:nvPr/>
          </p:nvCxnSpPr>
          <p:spPr bwMode="auto">
            <a:xfrm flipH="1">
              <a:off x="1068308" y="2014396"/>
              <a:ext cx="72136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4" name="AutoShape 24"/>
            <p:cNvCxnSpPr>
              <a:cxnSpLocks noChangeShapeType="1"/>
            </p:cNvCxnSpPr>
            <p:nvPr/>
          </p:nvCxnSpPr>
          <p:spPr bwMode="auto">
            <a:xfrm flipH="1">
              <a:off x="1086415" y="2353901"/>
              <a:ext cx="72009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5" name="AutoShape 25"/>
            <p:cNvCxnSpPr>
              <a:cxnSpLocks noChangeShapeType="1"/>
            </p:cNvCxnSpPr>
            <p:nvPr/>
          </p:nvCxnSpPr>
          <p:spPr bwMode="auto">
            <a:xfrm flipH="1">
              <a:off x="1326332" y="2562130"/>
              <a:ext cx="46799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6" name="AutoShape 26"/>
            <p:cNvCxnSpPr>
              <a:cxnSpLocks noChangeShapeType="1"/>
            </p:cNvCxnSpPr>
            <p:nvPr/>
          </p:nvCxnSpPr>
          <p:spPr bwMode="auto">
            <a:xfrm flipH="1">
              <a:off x="1353493" y="2747726"/>
              <a:ext cx="424815" cy="63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7" name="AutoShape 27"/>
            <p:cNvCxnSpPr>
              <a:cxnSpLocks noChangeShapeType="1"/>
            </p:cNvCxnSpPr>
            <p:nvPr/>
          </p:nvCxnSpPr>
          <p:spPr bwMode="auto">
            <a:xfrm flipH="1">
              <a:off x="1489295" y="3055544"/>
              <a:ext cx="288290"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88" name="AutoShape 28"/>
            <p:cNvCxnSpPr>
              <a:cxnSpLocks noChangeShapeType="1"/>
            </p:cNvCxnSpPr>
            <p:nvPr/>
          </p:nvCxnSpPr>
          <p:spPr bwMode="auto">
            <a:xfrm flipH="1">
              <a:off x="1643203" y="3345255"/>
              <a:ext cx="144145"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89" name="ZoneTexte 88"/>
          <p:cNvSpPr txBox="1"/>
          <p:nvPr/>
        </p:nvSpPr>
        <p:spPr>
          <a:xfrm>
            <a:off x="4938960" y="3674598"/>
            <a:ext cx="314510" cy="200055"/>
          </a:xfrm>
          <a:prstGeom prst="rect">
            <a:avLst/>
          </a:prstGeom>
          <a:noFill/>
        </p:spPr>
        <p:txBody>
          <a:bodyPr wrap="none" rtlCol="0">
            <a:spAutoFit/>
          </a:bodyPr>
          <a:lstStyle/>
          <a:p>
            <a:r>
              <a:rPr lang="fr-FR" sz="700" b="1" dirty="0"/>
              <a:t>m1</a:t>
            </a:r>
          </a:p>
        </p:txBody>
      </p:sp>
      <p:sp>
        <p:nvSpPr>
          <p:cNvPr id="90" name="ZoneTexte 89"/>
          <p:cNvSpPr txBox="1"/>
          <p:nvPr/>
        </p:nvSpPr>
        <p:spPr>
          <a:xfrm>
            <a:off x="4938073" y="3768551"/>
            <a:ext cx="314510" cy="200055"/>
          </a:xfrm>
          <a:prstGeom prst="rect">
            <a:avLst/>
          </a:prstGeom>
          <a:noFill/>
        </p:spPr>
        <p:txBody>
          <a:bodyPr wrap="none" rtlCol="0">
            <a:spAutoFit/>
          </a:bodyPr>
          <a:lstStyle/>
          <a:p>
            <a:r>
              <a:rPr lang="fr-FR" sz="700" b="1" dirty="0"/>
              <a:t>m2</a:t>
            </a:r>
          </a:p>
        </p:txBody>
      </p:sp>
      <p:sp>
        <p:nvSpPr>
          <p:cNvPr id="91" name="ZoneTexte 90"/>
          <p:cNvSpPr txBox="1"/>
          <p:nvPr/>
        </p:nvSpPr>
        <p:spPr>
          <a:xfrm>
            <a:off x="4938073" y="3868578"/>
            <a:ext cx="314510" cy="200055"/>
          </a:xfrm>
          <a:prstGeom prst="rect">
            <a:avLst/>
          </a:prstGeom>
          <a:noFill/>
        </p:spPr>
        <p:txBody>
          <a:bodyPr wrap="none" rtlCol="0">
            <a:spAutoFit/>
          </a:bodyPr>
          <a:lstStyle/>
          <a:p>
            <a:r>
              <a:rPr lang="fr-FR" sz="700" b="1" dirty="0"/>
              <a:t>m3</a:t>
            </a:r>
          </a:p>
        </p:txBody>
      </p:sp>
      <p:sp>
        <p:nvSpPr>
          <p:cNvPr id="92" name="ZoneTexte 91"/>
          <p:cNvSpPr txBox="1"/>
          <p:nvPr/>
        </p:nvSpPr>
        <p:spPr>
          <a:xfrm>
            <a:off x="4931247" y="4054677"/>
            <a:ext cx="314510" cy="200055"/>
          </a:xfrm>
          <a:prstGeom prst="rect">
            <a:avLst/>
          </a:prstGeom>
          <a:noFill/>
        </p:spPr>
        <p:txBody>
          <a:bodyPr wrap="none" rtlCol="0">
            <a:spAutoFit/>
          </a:bodyPr>
          <a:lstStyle/>
          <a:p>
            <a:r>
              <a:rPr lang="fr-FR" sz="700" b="1" dirty="0"/>
              <a:t>m4</a:t>
            </a:r>
          </a:p>
        </p:txBody>
      </p:sp>
      <p:sp>
        <p:nvSpPr>
          <p:cNvPr id="93" name="ZoneTexte 92"/>
          <p:cNvSpPr txBox="1"/>
          <p:nvPr/>
        </p:nvSpPr>
        <p:spPr>
          <a:xfrm>
            <a:off x="4931247" y="4169292"/>
            <a:ext cx="314510" cy="200055"/>
          </a:xfrm>
          <a:prstGeom prst="rect">
            <a:avLst/>
          </a:prstGeom>
          <a:noFill/>
        </p:spPr>
        <p:txBody>
          <a:bodyPr wrap="none" rtlCol="0">
            <a:spAutoFit/>
          </a:bodyPr>
          <a:lstStyle/>
          <a:p>
            <a:r>
              <a:rPr lang="fr-FR" sz="700" b="1" dirty="0"/>
              <a:t>m5</a:t>
            </a:r>
          </a:p>
        </p:txBody>
      </p:sp>
      <p:sp>
        <p:nvSpPr>
          <p:cNvPr id="94" name="ZoneTexte 93"/>
          <p:cNvSpPr txBox="1"/>
          <p:nvPr/>
        </p:nvSpPr>
        <p:spPr>
          <a:xfrm>
            <a:off x="4931247" y="4272737"/>
            <a:ext cx="314510" cy="200055"/>
          </a:xfrm>
          <a:prstGeom prst="rect">
            <a:avLst/>
          </a:prstGeom>
          <a:noFill/>
        </p:spPr>
        <p:txBody>
          <a:bodyPr wrap="none" rtlCol="0">
            <a:spAutoFit/>
          </a:bodyPr>
          <a:lstStyle/>
          <a:p>
            <a:r>
              <a:rPr lang="fr-FR" sz="700" b="1" dirty="0"/>
              <a:t>m6</a:t>
            </a:r>
          </a:p>
        </p:txBody>
      </p:sp>
      <p:sp>
        <p:nvSpPr>
          <p:cNvPr id="95" name="ZoneTexte 94"/>
          <p:cNvSpPr txBox="1"/>
          <p:nvPr/>
        </p:nvSpPr>
        <p:spPr>
          <a:xfrm>
            <a:off x="4931247" y="4429916"/>
            <a:ext cx="314510" cy="200055"/>
          </a:xfrm>
          <a:prstGeom prst="rect">
            <a:avLst/>
          </a:prstGeom>
          <a:noFill/>
        </p:spPr>
        <p:txBody>
          <a:bodyPr wrap="none" rtlCol="0">
            <a:spAutoFit/>
          </a:bodyPr>
          <a:lstStyle/>
          <a:p>
            <a:r>
              <a:rPr lang="fr-FR" sz="700" b="1" dirty="0"/>
              <a:t>m7</a:t>
            </a:r>
          </a:p>
        </p:txBody>
      </p:sp>
      <p:sp>
        <p:nvSpPr>
          <p:cNvPr id="96" name="ZoneTexte 95"/>
          <p:cNvSpPr txBox="1"/>
          <p:nvPr/>
        </p:nvSpPr>
        <p:spPr>
          <a:xfrm>
            <a:off x="4931247" y="4590021"/>
            <a:ext cx="314510" cy="200055"/>
          </a:xfrm>
          <a:prstGeom prst="rect">
            <a:avLst/>
          </a:prstGeom>
          <a:noFill/>
        </p:spPr>
        <p:txBody>
          <a:bodyPr wrap="none" rtlCol="0">
            <a:spAutoFit/>
          </a:bodyPr>
          <a:lstStyle/>
          <a:p>
            <a:r>
              <a:rPr lang="fr-FR" sz="700" b="1" dirty="0"/>
              <a:t>m8</a:t>
            </a:r>
          </a:p>
        </p:txBody>
      </p:sp>
      <p:pic>
        <p:nvPicPr>
          <p:cNvPr id="97" name="Image 96"/>
          <p:cNvPicPr/>
          <p:nvPr/>
        </p:nvPicPr>
        <p:blipFill>
          <a:blip r:embed="rId9" cstate="print">
            <a:extLst>
              <a:ext uri="{28A0092B-C50C-407E-A947-70E740481C1C}">
                <a14:useLocalDpi xmlns:a14="http://schemas.microsoft.com/office/drawing/2010/main"/>
              </a:ext>
            </a:extLst>
          </a:blip>
          <a:srcRect/>
          <a:stretch>
            <a:fillRect/>
          </a:stretch>
        </p:blipFill>
        <p:spPr bwMode="auto">
          <a:xfrm rot="16200000">
            <a:off x="2291420" y="3637333"/>
            <a:ext cx="2403859" cy="693490"/>
          </a:xfrm>
          <a:prstGeom prst="rect">
            <a:avLst/>
          </a:prstGeom>
          <a:noFill/>
          <a:ln>
            <a:noFill/>
          </a:ln>
        </p:spPr>
      </p:pic>
      <p:sp>
        <p:nvSpPr>
          <p:cNvPr id="8" name="Rectangle 7"/>
          <p:cNvSpPr/>
          <p:nvPr/>
        </p:nvSpPr>
        <p:spPr>
          <a:xfrm>
            <a:off x="3536281" y="3830524"/>
            <a:ext cx="389850" cy="369332"/>
          </a:xfrm>
          <a:prstGeom prst="rect">
            <a:avLst/>
          </a:prstGeom>
        </p:spPr>
        <p:txBody>
          <a:bodyPr wrap="none">
            <a:spAutoFit/>
          </a:bodyPr>
          <a:lstStyle/>
          <a:p>
            <a:r>
              <a:rPr lang="fr-FR" dirty="0">
                <a:latin typeface="Arial" panose="020B0604020202020204" pitchFamily="34" charset="0"/>
                <a:ea typeface="Times New Roman" panose="02020603050405020304" pitchFamily="18" charset="0"/>
                <a:cs typeface="Times New Roman" panose="02020603050405020304" pitchFamily="18" charset="0"/>
                <a:sym typeface="Wingdings" panose="05000000000000000000" pitchFamily="2" charset="2"/>
              </a:rPr>
              <a:t></a:t>
            </a:r>
            <a:endParaRPr lang="en-GB" dirty="0"/>
          </a:p>
        </p:txBody>
      </p:sp>
      <p:sp>
        <p:nvSpPr>
          <p:cNvPr id="9" name="Rectangle 8"/>
          <p:cNvSpPr/>
          <p:nvPr/>
        </p:nvSpPr>
        <p:spPr>
          <a:xfrm>
            <a:off x="3827498" y="931277"/>
            <a:ext cx="1321837" cy="861774"/>
          </a:xfrm>
          <a:prstGeom prst="rect">
            <a:avLst/>
          </a:prstGeom>
        </p:spPr>
        <p:txBody>
          <a:bodyPr wrap="none">
            <a:spAutoFit/>
          </a:bodyPr>
          <a:lstStyle/>
          <a:p>
            <a:pPr algn="ctr"/>
            <a:r>
              <a:rPr lang="fr-FR" dirty="0"/>
              <a:t>KSP Probe</a:t>
            </a:r>
          </a:p>
          <a:p>
            <a:pPr algn="ctr"/>
            <a:r>
              <a:rPr lang="fr-FR" sz="1400" b="1" i="1" dirty="0">
                <a:solidFill>
                  <a:srgbClr val="C00000"/>
                </a:solidFill>
              </a:rPr>
              <a:t>Total </a:t>
            </a:r>
            <a:r>
              <a:rPr lang="fr-FR" sz="1400" b="1" i="1" dirty="0" err="1">
                <a:solidFill>
                  <a:srgbClr val="C00000"/>
                </a:solidFill>
              </a:rPr>
              <a:t>couting</a:t>
            </a:r>
            <a:endParaRPr lang="fr-FR" sz="1400" b="1" i="1" dirty="0">
              <a:solidFill>
                <a:srgbClr val="C00000"/>
              </a:solidFill>
            </a:endParaRPr>
          </a:p>
          <a:p>
            <a:pPr algn="ctr"/>
            <a:endParaRPr lang="fr-FR" dirty="0"/>
          </a:p>
        </p:txBody>
      </p:sp>
      <p:sp>
        <p:nvSpPr>
          <p:cNvPr id="99" name="ZoneTexte 98"/>
          <p:cNvSpPr txBox="1"/>
          <p:nvPr/>
        </p:nvSpPr>
        <p:spPr>
          <a:xfrm>
            <a:off x="3091604" y="1593561"/>
            <a:ext cx="1834156" cy="276999"/>
          </a:xfrm>
          <a:prstGeom prst="rect">
            <a:avLst/>
          </a:prstGeom>
          <a:noFill/>
        </p:spPr>
        <p:txBody>
          <a:bodyPr wrap="none" rtlCol="0">
            <a:spAutoFit/>
          </a:bodyPr>
          <a:lstStyle/>
          <a:p>
            <a:r>
              <a:rPr lang="fr-FR" sz="1200" b="1" dirty="0"/>
              <a:t>NaI(Tl) 3.0 cm x 7.0 cm</a:t>
            </a:r>
          </a:p>
        </p:txBody>
      </p:sp>
      <p:sp>
        <p:nvSpPr>
          <p:cNvPr id="101" name="ZoneTexte 100"/>
          <p:cNvSpPr txBox="1"/>
          <p:nvPr/>
        </p:nvSpPr>
        <p:spPr>
          <a:xfrm>
            <a:off x="6629121" y="935602"/>
            <a:ext cx="1936749" cy="861774"/>
          </a:xfrm>
          <a:prstGeom prst="rect">
            <a:avLst/>
          </a:prstGeom>
          <a:noFill/>
        </p:spPr>
        <p:txBody>
          <a:bodyPr wrap="none" rtlCol="0">
            <a:spAutoFit/>
          </a:bodyPr>
          <a:lstStyle/>
          <a:p>
            <a:pPr algn="ctr"/>
            <a:r>
              <a:rPr lang="fr-FR" dirty="0"/>
              <a:t>LaBr</a:t>
            </a:r>
            <a:r>
              <a:rPr lang="fr-FR" baseline="-25000" dirty="0"/>
              <a:t>3</a:t>
            </a:r>
            <a:r>
              <a:rPr lang="fr-FR" dirty="0"/>
              <a:t>(Ce) Probe</a:t>
            </a:r>
          </a:p>
          <a:p>
            <a:pPr algn="ctr"/>
            <a:r>
              <a:rPr lang="fr-FR" sz="1400" b="1" i="1" dirty="0">
                <a:solidFill>
                  <a:srgbClr val="C00000"/>
                </a:solidFill>
              </a:rPr>
              <a:t>Spectrometric probe</a:t>
            </a:r>
          </a:p>
          <a:p>
            <a:pPr algn="ctr"/>
            <a:endParaRPr lang="fr-FR" dirty="0"/>
          </a:p>
        </p:txBody>
      </p:sp>
      <p:pic>
        <p:nvPicPr>
          <p:cNvPr id="102" name="Image 101"/>
          <p:cNvPicPr/>
          <p:nvPr/>
        </p:nvPicPr>
        <p:blipFill>
          <a:blip r:embed="rId10" cstate="print">
            <a:extLst>
              <a:ext uri="{28A0092B-C50C-407E-A947-70E740481C1C}">
                <a14:useLocalDpi xmlns:a14="http://schemas.microsoft.com/office/drawing/2010/main"/>
              </a:ext>
            </a:extLst>
          </a:blip>
          <a:stretch>
            <a:fillRect/>
          </a:stretch>
        </p:blipFill>
        <p:spPr>
          <a:xfrm rot="16200000">
            <a:off x="4242492" y="3404810"/>
            <a:ext cx="3869493" cy="1235675"/>
          </a:xfrm>
          <a:prstGeom prst="rect">
            <a:avLst/>
          </a:prstGeom>
        </p:spPr>
      </p:pic>
      <p:cxnSp>
        <p:nvCxnSpPr>
          <p:cNvPr id="103" name="Connecteur droit 102"/>
          <p:cNvCxnSpPr/>
          <p:nvPr/>
        </p:nvCxnSpPr>
        <p:spPr>
          <a:xfrm flipH="1">
            <a:off x="5245757" y="976045"/>
            <a:ext cx="0" cy="5222216"/>
          </a:xfrm>
          <a:prstGeom prst="line">
            <a:avLst/>
          </a:prstGeom>
          <a:ln w="19050"/>
        </p:spPr>
        <p:style>
          <a:lnRef idx="1">
            <a:schemeClr val="dk1"/>
          </a:lnRef>
          <a:fillRef idx="0">
            <a:schemeClr val="dk1"/>
          </a:fillRef>
          <a:effectRef idx="0">
            <a:schemeClr val="dk1"/>
          </a:effectRef>
          <a:fontRef idx="minor">
            <a:schemeClr val="tx1"/>
          </a:fontRef>
        </p:style>
      </p:cxnSp>
      <p:sp>
        <p:nvSpPr>
          <p:cNvPr id="104" name="ZoneTexte 103"/>
          <p:cNvSpPr txBox="1"/>
          <p:nvPr/>
        </p:nvSpPr>
        <p:spPr>
          <a:xfrm>
            <a:off x="5959446" y="1589640"/>
            <a:ext cx="2230098" cy="276999"/>
          </a:xfrm>
          <a:prstGeom prst="rect">
            <a:avLst/>
          </a:prstGeom>
          <a:noFill/>
        </p:spPr>
        <p:txBody>
          <a:bodyPr wrap="none" rtlCol="0">
            <a:spAutoFit/>
          </a:bodyPr>
          <a:lstStyle/>
          <a:p>
            <a:r>
              <a:rPr lang="fr-FR" sz="1200" b="1" dirty="0"/>
              <a:t>LaBr</a:t>
            </a:r>
            <a:r>
              <a:rPr lang="fr-FR" sz="1200" b="1" baseline="-25000" dirty="0"/>
              <a:t>3</a:t>
            </a:r>
            <a:r>
              <a:rPr lang="fr-FR" sz="1200" b="1" dirty="0"/>
              <a:t>(Ce) 3.81 cm x 7.62 cm</a:t>
            </a:r>
          </a:p>
        </p:txBody>
      </p:sp>
      <p:grpSp>
        <p:nvGrpSpPr>
          <p:cNvPr id="105" name="Groupe 104"/>
          <p:cNvGrpSpPr/>
          <p:nvPr/>
        </p:nvGrpSpPr>
        <p:grpSpPr>
          <a:xfrm>
            <a:off x="7162607" y="2040127"/>
            <a:ext cx="1197785" cy="3903307"/>
            <a:chOff x="5994343" y="2020002"/>
            <a:chExt cx="1222140" cy="3903307"/>
          </a:xfrm>
        </p:grpSpPr>
        <p:pic>
          <p:nvPicPr>
            <p:cNvPr id="106" name="Image 105"/>
            <p:cNvPicPr/>
            <p:nvPr/>
          </p:nvPicPr>
          <p:blipFill rotWithShape="1">
            <a:blip r:embed="rId11" cstate="hqprint">
              <a:extLst>
                <a:ext uri="{28A0092B-C50C-407E-A947-70E740481C1C}">
                  <a14:useLocalDpi xmlns:a14="http://schemas.microsoft.com/office/drawing/2010/main"/>
                </a:ext>
              </a:extLst>
            </a:blip>
            <a:srcRect/>
            <a:stretch/>
          </p:blipFill>
          <p:spPr bwMode="auto">
            <a:xfrm rot="16200000">
              <a:off x="4656183" y="3617973"/>
              <a:ext cx="3903307" cy="707366"/>
            </a:xfrm>
            <a:prstGeom prst="rect">
              <a:avLst/>
            </a:prstGeom>
            <a:noFill/>
            <a:ln>
              <a:noFill/>
            </a:ln>
          </p:spPr>
        </p:pic>
        <p:sp>
          <p:nvSpPr>
            <p:cNvPr id="107" name="ZoneTexte 106"/>
            <p:cNvSpPr txBox="1"/>
            <p:nvPr/>
          </p:nvSpPr>
          <p:spPr>
            <a:xfrm>
              <a:off x="6005951" y="2208307"/>
              <a:ext cx="320905" cy="200055"/>
            </a:xfrm>
            <a:prstGeom prst="rect">
              <a:avLst/>
            </a:prstGeom>
            <a:noFill/>
          </p:spPr>
          <p:txBody>
            <a:bodyPr wrap="none" rtlCol="0">
              <a:spAutoFit/>
            </a:bodyPr>
            <a:lstStyle/>
            <a:p>
              <a:r>
                <a:rPr lang="fr-FR" sz="700" b="1" dirty="0"/>
                <a:t>m1</a:t>
              </a:r>
            </a:p>
          </p:txBody>
        </p:sp>
        <p:sp>
          <p:nvSpPr>
            <p:cNvPr id="108" name="ZoneTexte 107"/>
            <p:cNvSpPr txBox="1"/>
            <p:nvPr/>
          </p:nvSpPr>
          <p:spPr>
            <a:xfrm>
              <a:off x="5994343" y="2693191"/>
              <a:ext cx="320905" cy="200055"/>
            </a:xfrm>
            <a:prstGeom prst="rect">
              <a:avLst/>
            </a:prstGeom>
            <a:noFill/>
          </p:spPr>
          <p:txBody>
            <a:bodyPr wrap="none" rtlCol="0">
              <a:spAutoFit/>
            </a:bodyPr>
            <a:lstStyle/>
            <a:p>
              <a:r>
                <a:rPr lang="fr-FR" sz="700" b="1" dirty="0"/>
                <a:t>m2</a:t>
              </a:r>
            </a:p>
          </p:txBody>
        </p:sp>
        <p:sp>
          <p:nvSpPr>
            <p:cNvPr id="109" name="ZoneTexte 108"/>
            <p:cNvSpPr txBox="1"/>
            <p:nvPr/>
          </p:nvSpPr>
          <p:spPr>
            <a:xfrm>
              <a:off x="5998417" y="3204100"/>
              <a:ext cx="320905" cy="200055"/>
            </a:xfrm>
            <a:prstGeom prst="rect">
              <a:avLst/>
            </a:prstGeom>
            <a:noFill/>
          </p:spPr>
          <p:txBody>
            <a:bodyPr wrap="none" rtlCol="0">
              <a:spAutoFit/>
            </a:bodyPr>
            <a:lstStyle/>
            <a:p>
              <a:r>
                <a:rPr lang="fr-FR" sz="700" b="1" dirty="0"/>
                <a:t>m3</a:t>
              </a:r>
            </a:p>
          </p:txBody>
        </p:sp>
        <p:sp>
          <p:nvSpPr>
            <p:cNvPr id="110" name="ZoneTexte 109"/>
            <p:cNvSpPr txBox="1"/>
            <p:nvPr/>
          </p:nvSpPr>
          <p:spPr>
            <a:xfrm>
              <a:off x="5994343" y="4024639"/>
              <a:ext cx="320905" cy="200055"/>
            </a:xfrm>
            <a:prstGeom prst="rect">
              <a:avLst/>
            </a:prstGeom>
            <a:noFill/>
          </p:spPr>
          <p:txBody>
            <a:bodyPr wrap="none" rtlCol="0">
              <a:spAutoFit/>
            </a:bodyPr>
            <a:lstStyle/>
            <a:p>
              <a:r>
                <a:rPr lang="fr-FR" sz="700" b="1" dirty="0"/>
                <a:t>m4</a:t>
              </a:r>
            </a:p>
          </p:txBody>
        </p:sp>
        <p:sp>
          <p:nvSpPr>
            <p:cNvPr id="111" name="ZoneTexte 110"/>
            <p:cNvSpPr txBox="1"/>
            <p:nvPr/>
          </p:nvSpPr>
          <p:spPr>
            <a:xfrm>
              <a:off x="6867799" y="2270701"/>
              <a:ext cx="320905" cy="200055"/>
            </a:xfrm>
            <a:prstGeom prst="rect">
              <a:avLst/>
            </a:prstGeom>
            <a:noFill/>
          </p:spPr>
          <p:txBody>
            <a:bodyPr wrap="none" rtlCol="0">
              <a:spAutoFit/>
            </a:bodyPr>
            <a:lstStyle/>
            <a:p>
              <a:r>
                <a:rPr lang="fr-FR" sz="700" b="1" dirty="0"/>
                <a:t>m5</a:t>
              </a:r>
            </a:p>
          </p:txBody>
        </p:sp>
        <p:sp>
          <p:nvSpPr>
            <p:cNvPr id="112" name="ZoneTexte 111"/>
            <p:cNvSpPr txBox="1"/>
            <p:nvPr/>
          </p:nvSpPr>
          <p:spPr>
            <a:xfrm>
              <a:off x="6891223" y="2920509"/>
              <a:ext cx="320905" cy="200055"/>
            </a:xfrm>
            <a:prstGeom prst="rect">
              <a:avLst/>
            </a:prstGeom>
            <a:noFill/>
          </p:spPr>
          <p:txBody>
            <a:bodyPr wrap="none" rtlCol="0">
              <a:spAutoFit/>
            </a:bodyPr>
            <a:lstStyle/>
            <a:p>
              <a:r>
                <a:rPr lang="fr-FR" sz="700" b="1" dirty="0"/>
                <a:t>m6</a:t>
              </a:r>
            </a:p>
          </p:txBody>
        </p:sp>
        <p:sp>
          <p:nvSpPr>
            <p:cNvPr id="113" name="ZoneTexte 112"/>
            <p:cNvSpPr txBox="1"/>
            <p:nvPr/>
          </p:nvSpPr>
          <p:spPr>
            <a:xfrm>
              <a:off x="6893346" y="3632221"/>
              <a:ext cx="320905" cy="200055"/>
            </a:xfrm>
            <a:prstGeom prst="rect">
              <a:avLst/>
            </a:prstGeom>
            <a:noFill/>
          </p:spPr>
          <p:txBody>
            <a:bodyPr wrap="none" rtlCol="0">
              <a:spAutoFit/>
            </a:bodyPr>
            <a:lstStyle/>
            <a:p>
              <a:r>
                <a:rPr lang="fr-FR" sz="700" b="1" dirty="0"/>
                <a:t>m7</a:t>
              </a:r>
            </a:p>
          </p:txBody>
        </p:sp>
        <p:sp>
          <p:nvSpPr>
            <p:cNvPr id="114" name="ZoneTexte 113"/>
            <p:cNvSpPr txBox="1"/>
            <p:nvPr/>
          </p:nvSpPr>
          <p:spPr>
            <a:xfrm>
              <a:off x="6885402" y="4249348"/>
              <a:ext cx="320905" cy="200055"/>
            </a:xfrm>
            <a:prstGeom prst="rect">
              <a:avLst/>
            </a:prstGeom>
            <a:noFill/>
          </p:spPr>
          <p:txBody>
            <a:bodyPr wrap="none" rtlCol="0">
              <a:spAutoFit/>
            </a:bodyPr>
            <a:lstStyle/>
            <a:p>
              <a:r>
                <a:rPr lang="fr-FR" sz="700" b="1" dirty="0"/>
                <a:t>m8</a:t>
              </a:r>
            </a:p>
          </p:txBody>
        </p:sp>
        <p:sp>
          <p:nvSpPr>
            <p:cNvPr id="115" name="ZoneTexte 114"/>
            <p:cNvSpPr txBox="1"/>
            <p:nvPr/>
          </p:nvSpPr>
          <p:spPr>
            <a:xfrm>
              <a:off x="6895578" y="5132718"/>
              <a:ext cx="320905" cy="200055"/>
            </a:xfrm>
            <a:prstGeom prst="rect">
              <a:avLst/>
            </a:prstGeom>
            <a:noFill/>
          </p:spPr>
          <p:txBody>
            <a:bodyPr wrap="none" rtlCol="0">
              <a:spAutoFit/>
            </a:bodyPr>
            <a:lstStyle/>
            <a:p>
              <a:r>
                <a:rPr lang="fr-FR" sz="700" b="1" dirty="0"/>
                <a:t>m9</a:t>
              </a:r>
            </a:p>
          </p:txBody>
        </p:sp>
      </p:grpSp>
      <p:pic>
        <p:nvPicPr>
          <p:cNvPr id="116" name="Picture 2" descr="Logo de GeoVista"/>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5366167" y="996788"/>
            <a:ext cx="1118311" cy="46523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2819703" y="1048076"/>
            <a:ext cx="1031051" cy="369332"/>
          </a:xfrm>
          <a:prstGeom prst="rect">
            <a:avLst/>
          </a:prstGeom>
          <a:noFill/>
        </p:spPr>
        <p:txBody>
          <a:bodyPr wrap="none" rtlCol="0">
            <a:spAutoFit/>
          </a:bodyPr>
          <a:lstStyle/>
          <a:p>
            <a:r>
              <a:rPr lang="fr-FR" b="1" dirty="0"/>
              <a:t>KOBRA</a:t>
            </a:r>
            <a:endParaRPr lang="en-GB" b="1" dirty="0"/>
          </a:p>
        </p:txBody>
      </p:sp>
      <p:pic>
        <p:nvPicPr>
          <p:cNvPr id="98" name="Image 9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1839" y="6343649"/>
            <a:ext cx="415412" cy="365125"/>
          </a:xfrm>
          <a:prstGeom prst="rect">
            <a:avLst/>
          </a:prstGeom>
        </p:spPr>
      </p:pic>
      <p:sp>
        <p:nvSpPr>
          <p:cNvPr id="100" name="Explosion 2 99"/>
          <p:cNvSpPr/>
          <p:nvPr/>
        </p:nvSpPr>
        <p:spPr>
          <a:xfrm>
            <a:off x="9435124" y="4689182"/>
            <a:ext cx="2274736" cy="1817078"/>
          </a:xfrm>
          <a:prstGeom prst="irregularSeal2">
            <a:avLst/>
          </a:prstGeom>
          <a:solidFill>
            <a:schemeClr val="tx2"/>
          </a:solidFill>
          <a:ln>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r>
              <a:rPr lang="en-US" sz="1200" b="1" dirty="0"/>
              <a:t>Thomas </a:t>
            </a:r>
            <a:r>
              <a:rPr lang="en-US" sz="1200" b="1" dirty="0" err="1"/>
              <a:t>Marchais</a:t>
            </a:r>
            <a:r>
              <a:rPr lang="en-US" sz="1200" b="1" dirty="0"/>
              <a:t> #05-34</a:t>
            </a:r>
          </a:p>
        </p:txBody>
      </p:sp>
      <p:sp>
        <p:nvSpPr>
          <p:cNvPr id="117" name="Explosion 2 116"/>
          <p:cNvSpPr/>
          <p:nvPr/>
        </p:nvSpPr>
        <p:spPr>
          <a:xfrm>
            <a:off x="6881272" y="4515438"/>
            <a:ext cx="2458474" cy="2232129"/>
          </a:xfrm>
          <a:prstGeom prst="irregularSeal2">
            <a:avLst/>
          </a:prstGeom>
          <a:solidFill>
            <a:schemeClr val="tx2"/>
          </a:solidFill>
          <a:ln>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r>
              <a:rPr lang="en-US" sz="1200" b="1" dirty="0"/>
              <a:t>Arthur Pellet-Rostaing</a:t>
            </a:r>
          </a:p>
          <a:p>
            <a:pPr algn="ctr"/>
            <a:r>
              <a:rPr lang="en-US" sz="1200" b="1" dirty="0"/>
              <a:t>#10-139 </a:t>
            </a:r>
          </a:p>
        </p:txBody>
      </p:sp>
      <p:sp>
        <p:nvSpPr>
          <p:cNvPr id="118" name="Rectangle 117"/>
          <p:cNvSpPr/>
          <p:nvPr/>
        </p:nvSpPr>
        <p:spPr>
          <a:xfrm>
            <a:off x="3236993" y="6339442"/>
            <a:ext cx="8342890" cy="369332"/>
          </a:xfrm>
          <a:prstGeom prst="rect">
            <a:avLst/>
          </a:prstGeom>
          <a:solidFill>
            <a:schemeClr val="bg1"/>
          </a:solidFill>
          <a:ln>
            <a:solidFill>
              <a:schemeClr val="tx2"/>
            </a:solidFill>
          </a:ln>
        </p:spPr>
        <p:txBody>
          <a:bodyPr wrap="square">
            <a:spAutoFit/>
          </a:bodyPr>
          <a:lstStyle/>
          <a:p>
            <a:pPr algn="ctr"/>
            <a:r>
              <a:rPr lang="en-GB" b="1" dirty="0">
                <a:solidFill>
                  <a:srgbClr val="FF0000"/>
                </a:solidFill>
              </a:rPr>
              <a:t>Patents for spectroscopic probes WO2021/122772 A1 + WO2023/031465 A1</a:t>
            </a:r>
            <a:endParaRPr lang="fr-FR" b="1" dirty="0">
              <a:solidFill>
                <a:srgbClr val="FF0000"/>
              </a:solidFill>
            </a:endParaRPr>
          </a:p>
        </p:txBody>
      </p:sp>
    </p:spTree>
    <p:extLst>
      <p:ext uri="{BB962C8B-B14F-4D97-AF65-F5344CB8AC3E}">
        <p14:creationId xmlns:p14="http://schemas.microsoft.com/office/powerpoint/2010/main" val="396554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2151" y="222172"/>
            <a:ext cx="11740578" cy="871827"/>
          </a:xfrm>
        </p:spPr>
        <p:txBody>
          <a:bodyPr>
            <a:normAutofit/>
          </a:bodyPr>
          <a:lstStyle/>
          <a:p>
            <a:r>
              <a:rPr lang="en-US" sz="2800" dirty="0"/>
              <a:t>In Situ Leaching Mines </a:t>
            </a:r>
            <a:r>
              <a:rPr lang="en-US" sz="2800" dirty="0">
                <a:sym typeface="Wingdings" panose="05000000000000000000" pitchFamily="2" charset="2"/>
              </a:rPr>
              <a:t></a:t>
            </a:r>
            <a:r>
              <a:rPr lang="en-US" sz="2800" dirty="0"/>
              <a:t> imbalances in </a:t>
            </a:r>
            <a:r>
              <a:rPr lang="en-US" sz="2800" baseline="30000" dirty="0"/>
              <a:t>238</a:t>
            </a:r>
            <a:r>
              <a:rPr lang="en-US" sz="2800" dirty="0"/>
              <a:t>U</a:t>
            </a:r>
            <a:r>
              <a:rPr lang="en-US" sz="2800" baseline="-25000" dirty="0"/>
              <a:t>nat</a:t>
            </a:r>
            <a:r>
              <a:rPr lang="en-US" sz="2800" dirty="0"/>
              <a:t> chain</a:t>
            </a:r>
          </a:p>
        </p:txBody>
      </p:sp>
      <p:sp>
        <p:nvSpPr>
          <p:cNvPr id="26" name="Rectangle 25"/>
          <p:cNvSpPr/>
          <p:nvPr/>
        </p:nvSpPr>
        <p:spPr>
          <a:xfrm>
            <a:off x="-43831" y="4747380"/>
            <a:ext cx="6747004" cy="1077218"/>
          </a:xfrm>
          <a:prstGeom prst="rect">
            <a:avLst/>
          </a:prstGeom>
        </p:spPr>
        <p:txBody>
          <a:bodyPr wrap="square">
            <a:spAutoFit/>
          </a:bodyPr>
          <a:lstStyle/>
          <a:p>
            <a:r>
              <a:rPr lang="en-US" altLang="fr-FR" sz="2000" b="1" dirty="0">
                <a:solidFill>
                  <a:srgbClr val="FF0000"/>
                </a:solidFill>
              </a:rPr>
              <a:t>       </a:t>
            </a:r>
            <a:r>
              <a:rPr lang="en-US" altLang="fr-FR" sz="2200" b="1" dirty="0">
                <a:solidFill>
                  <a:srgbClr val="FF0000"/>
                </a:solidFill>
              </a:rPr>
              <a:t>Secular equilibrium in U chain is broken</a:t>
            </a:r>
          </a:p>
          <a:p>
            <a:pPr marL="800100" lvl="1" indent="-342900">
              <a:buFont typeface="Wingdings" panose="05000000000000000000" pitchFamily="2" charset="2"/>
              <a:buChar char="q"/>
            </a:pPr>
            <a:r>
              <a:rPr lang="en-US" altLang="fr-FR" sz="2000" dirty="0">
                <a:solidFill>
                  <a:srgbClr val="666666"/>
                </a:solidFill>
              </a:rPr>
              <a:t>U / Ra </a:t>
            </a:r>
            <a:r>
              <a:rPr lang="en-US" altLang="fr-FR" sz="2000" dirty="0">
                <a:solidFill>
                  <a:srgbClr val="666666"/>
                </a:solidFill>
                <a:sym typeface="Symbol" panose="05050102010706020507" pitchFamily="18" charset="2"/>
              </a:rPr>
              <a:t> 1 due to</a:t>
            </a:r>
            <a:r>
              <a:rPr lang="en-US" altLang="fr-FR" sz="2000" dirty="0">
                <a:solidFill>
                  <a:srgbClr val="666666"/>
                </a:solidFill>
              </a:rPr>
              <a:t> differential leaching in roll fronts</a:t>
            </a:r>
          </a:p>
          <a:p>
            <a:pPr marL="800100" lvl="1" indent="-342900">
              <a:buFont typeface="Wingdings" panose="05000000000000000000" pitchFamily="2" charset="2"/>
              <a:buChar char="q"/>
            </a:pPr>
            <a:r>
              <a:rPr lang="en-US" altLang="fr-FR" sz="2000" dirty="0">
                <a:solidFill>
                  <a:srgbClr val="666666"/>
                </a:solidFill>
              </a:rPr>
              <a:t>Ra / Rn </a:t>
            </a:r>
            <a:r>
              <a:rPr lang="en-US" altLang="fr-FR" sz="2000" dirty="0">
                <a:solidFill>
                  <a:srgbClr val="666666"/>
                </a:solidFill>
                <a:sym typeface="Symbol" panose="05050102010706020507" pitchFamily="18" charset="2"/>
              </a:rPr>
              <a:t> 1 due to radon</a:t>
            </a:r>
            <a:r>
              <a:rPr lang="en-US" altLang="fr-FR" sz="2000" dirty="0">
                <a:solidFill>
                  <a:srgbClr val="666666"/>
                </a:solidFill>
              </a:rPr>
              <a:t> escape after drilling</a:t>
            </a:r>
            <a:endParaRPr lang="en-US" sz="2000" b="1" dirty="0">
              <a:solidFill>
                <a:srgbClr val="666666"/>
              </a:solidFill>
            </a:endParaRPr>
          </a:p>
        </p:txBody>
      </p:sp>
      <p:pic>
        <p:nvPicPr>
          <p:cNvPr id="24" name="Imag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839" y="6343649"/>
            <a:ext cx="415412" cy="365125"/>
          </a:xfrm>
          <a:prstGeom prst="rect">
            <a:avLst/>
          </a:prstGeom>
        </p:spPr>
      </p:pic>
      <p:sp>
        <p:nvSpPr>
          <p:cNvPr id="25" name="Espace réservé du numéro de diapositive 24"/>
          <p:cNvSpPr>
            <a:spLocks noGrp="1"/>
          </p:cNvSpPr>
          <p:nvPr>
            <p:ph type="sldNum" sz="quarter" idx="12"/>
          </p:nvPr>
        </p:nvSpPr>
        <p:spPr/>
        <p:txBody>
          <a:bodyPr/>
          <a:lstStyle/>
          <a:p>
            <a:fld id="{0CBC77A0-1F4E-42FF-9FFC-F45C3A64AF90}" type="slidenum">
              <a:rPr lang="fr-FR" smtClean="0"/>
              <a:t>14</a:t>
            </a:fld>
            <a:endParaRPr lang="fr-FR"/>
          </a:p>
        </p:txBody>
      </p:sp>
      <p:sp>
        <p:nvSpPr>
          <p:cNvPr id="3" name="Rectangle 2"/>
          <p:cNvSpPr/>
          <p:nvPr/>
        </p:nvSpPr>
        <p:spPr>
          <a:xfrm>
            <a:off x="6256532" y="5905296"/>
            <a:ext cx="5240694" cy="769441"/>
          </a:xfrm>
          <a:prstGeom prst="rect">
            <a:avLst/>
          </a:prstGeom>
        </p:spPr>
        <p:txBody>
          <a:bodyPr wrap="square">
            <a:spAutoFit/>
          </a:bodyPr>
          <a:lstStyle/>
          <a:p>
            <a:pPr algn="ctr"/>
            <a:r>
              <a:rPr lang="en-US" altLang="fr-FR" sz="2200" b="1" dirty="0">
                <a:solidFill>
                  <a:srgbClr val="FF0000"/>
                </a:solidFill>
                <a:sym typeface="Wingdings"/>
              </a:rPr>
              <a:t>U grade over- or underestimation</a:t>
            </a:r>
          </a:p>
          <a:p>
            <a:pPr algn="ctr"/>
            <a:r>
              <a:rPr lang="en-US" altLang="fr-FR" sz="2200" b="1" dirty="0">
                <a:solidFill>
                  <a:srgbClr val="FF0000"/>
                </a:solidFill>
                <a:sym typeface="Wingdings"/>
              </a:rPr>
              <a:t> in total </a:t>
            </a:r>
            <a:r>
              <a:rPr lang="en-US" altLang="fr-FR" sz="2200" b="1" dirty="0">
                <a:solidFill>
                  <a:srgbClr val="FF0000"/>
                </a:solidFill>
              </a:rPr>
              <a:t>gamma counting probes </a:t>
            </a:r>
            <a:endParaRPr lang="en-US" sz="2200" dirty="0"/>
          </a:p>
        </p:txBody>
      </p:sp>
      <p:pic>
        <p:nvPicPr>
          <p:cNvPr id="28" name="Image 27">
            <a:extLst>
              <a:ext uri="{FF2B5EF4-FFF2-40B4-BE49-F238E27FC236}">
                <a16:creationId xmlns:a16="http://schemas.microsoft.com/office/drawing/2014/main" id="{96B1E4C6-09C9-4AFC-9A90-CE9F22C98CC0}"/>
              </a:ext>
            </a:extLst>
          </p:cNvPr>
          <p:cNvPicPr>
            <a:picLocks noChangeAspect="1"/>
          </p:cNvPicPr>
          <p:nvPr/>
        </p:nvPicPr>
        <p:blipFill>
          <a:blip r:embed="rId4"/>
          <a:stretch>
            <a:fillRect/>
          </a:stretch>
        </p:blipFill>
        <p:spPr>
          <a:xfrm>
            <a:off x="159956" y="1757902"/>
            <a:ext cx="4492866" cy="2879753"/>
          </a:xfrm>
          <a:prstGeom prst="rect">
            <a:avLst/>
          </a:prstGeom>
        </p:spPr>
      </p:pic>
      <p:graphicFrame>
        <p:nvGraphicFramePr>
          <p:cNvPr id="29" name="Graphique 28">
            <a:extLst>
              <a:ext uri="{FF2B5EF4-FFF2-40B4-BE49-F238E27FC236}">
                <a16:creationId xmlns:a16="http://schemas.microsoft.com/office/drawing/2014/main" id="{07210CA7-5D1F-4485-B0D4-2548EDA6AA10}"/>
              </a:ext>
            </a:extLst>
          </p:cNvPr>
          <p:cNvGraphicFramePr/>
          <p:nvPr>
            <p:extLst>
              <p:ext uri="{D42A27DB-BD31-4B8C-83A1-F6EECF244321}">
                <p14:modId xmlns:p14="http://schemas.microsoft.com/office/powerpoint/2010/main" val="2945056048"/>
              </p:ext>
            </p:extLst>
          </p:nvPr>
        </p:nvGraphicFramePr>
        <p:xfrm>
          <a:off x="5057662" y="2133356"/>
          <a:ext cx="2806563" cy="2159903"/>
        </p:xfrm>
        <a:graphic>
          <a:graphicData uri="http://schemas.openxmlformats.org/drawingml/2006/chart">
            <c:chart xmlns:c="http://schemas.openxmlformats.org/drawingml/2006/chart" xmlns:r="http://schemas.openxmlformats.org/officeDocument/2006/relationships" r:id="rId5"/>
          </a:graphicData>
        </a:graphic>
      </p:graphicFrame>
      <p:sp>
        <p:nvSpPr>
          <p:cNvPr id="30" name="ZoneTexte 29">
            <a:extLst>
              <a:ext uri="{FF2B5EF4-FFF2-40B4-BE49-F238E27FC236}">
                <a16:creationId xmlns:a16="http://schemas.microsoft.com/office/drawing/2014/main" id="{B73CED09-3E47-4898-86FE-6E8E74190B42}"/>
              </a:ext>
            </a:extLst>
          </p:cNvPr>
          <p:cNvSpPr txBox="1"/>
          <p:nvPr/>
        </p:nvSpPr>
        <p:spPr>
          <a:xfrm>
            <a:off x="5933466" y="1423446"/>
            <a:ext cx="1419226" cy="553998"/>
          </a:xfrm>
          <a:prstGeom prst="rect">
            <a:avLst/>
          </a:prstGeom>
          <a:noFill/>
        </p:spPr>
        <p:txBody>
          <a:bodyPr wrap="none" lIns="36000" tIns="0" rIns="36000" bIns="0" rtlCol="0">
            <a:spAutoFit/>
          </a:bodyPr>
          <a:lstStyle/>
          <a:p>
            <a:pPr algn="ctr" defTabSz="914377" fontAlgn="base">
              <a:spcBef>
                <a:spcPct val="0"/>
              </a:spcBef>
              <a:spcAft>
                <a:spcPct val="0"/>
              </a:spcAft>
              <a:defRPr/>
            </a:pPr>
            <a:r>
              <a:rPr lang="en-US" b="1" dirty="0">
                <a:solidFill>
                  <a:srgbClr val="FF0000"/>
                </a:solidFill>
              </a:rPr>
              <a:t>Origin of </a:t>
            </a:r>
          </a:p>
          <a:p>
            <a:pPr algn="ctr" defTabSz="914377" fontAlgn="base">
              <a:spcBef>
                <a:spcPct val="0"/>
              </a:spcBef>
              <a:spcAft>
                <a:spcPct val="0"/>
              </a:spcAft>
              <a:defRPr/>
            </a:pPr>
            <a:r>
              <a:rPr lang="en-US" b="1" dirty="0">
                <a:solidFill>
                  <a:srgbClr val="FF0000"/>
                </a:solidFill>
              </a:rPr>
              <a:t>gamma rays</a:t>
            </a:r>
          </a:p>
        </p:txBody>
      </p:sp>
      <p:pic>
        <p:nvPicPr>
          <p:cNvPr id="46" name="Image 45">
            <a:extLst>
              <a:ext uri="{FF2B5EF4-FFF2-40B4-BE49-F238E27FC236}">
                <a16:creationId xmlns:a16="http://schemas.microsoft.com/office/drawing/2014/main" id="{12AF3B24-9306-430D-99E3-B9375FCFE69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88573" y="775750"/>
            <a:ext cx="2980000" cy="4916211"/>
          </a:xfrm>
          <a:prstGeom prst="rect">
            <a:avLst/>
          </a:prstGeom>
        </p:spPr>
      </p:pic>
      <p:sp>
        <p:nvSpPr>
          <p:cNvPr id="47" name="Forme libre 8">
            <a:extLst>
              <a:ext uri="{FF2B5EF4-FFF2-40B4-BE49-F238E27FC236}">
                <a16:creationId xmlns:a16="http://schemas.microsoft.com/office/drawing/2014/main" id="{A4B2363B-3CA2-4E31-850E-5BAD2B288C32}"/>
              </a:ext>
            </a:extLst>
          </p:cNvPr>
          <p:cNvSpPr/>
          <p:nvPr/>
        </p:nvSpPr>
        <p:spPr>
          <a:xfrm rot="18312061">
            <a:off x="9638711" y="3306613"/>
            <a:ext cx="1363411" cy="612955"/>
          </a:xfrm>
          <a:custGeom>
            <a:avLst/>
            <a:gdLst>
              <a:gd name="connsiteX0" fmla="*/ 0 w 1394460"/>
              <a:gd name="connsiteY0" fmla="*/ 868680 h 868680"/>
              <a:gd name="connsiteX1" fmla="*/ 53340 w 1394460"/>
              <a:gd name="connsiteY1" fmla="*/ 647700 h 868680"/>
              <a:gd name="connsiteX2" fmla="*/ 274320 w 1394460"/>
              <a:gd name="connsiteY2" fmla="*/ 784860 h 868680"/>
              <a:gd name="connsiteX3" fmla="*/ 426720 w 1394460"/>
              <a:gd name="connsiteY3" fmla="*/ 510540 h 868680"/>
              <a:gd name="connsiteX4" fmla="*/ 701040 w 1394460"/>
              <a:gd name="connsiteY4" fmla="*/ 571500 h 868680"/>
              <a:gd name="connsiteX5" fmla="*/ 937260 w 1394460"/>
              <a:gd name="connsiteY5" fmla="*/ 259080 h 868680"/>
              <a:gd name="connsiteX6" fmla="*/ 1310640 w 1394460"/>
              <a:gd name="connsiteY6" fmla="*/ 53340 h 868680"/>
              <a:gd name="connsiteX7" fmla="*/ 1394460 w 1394460"/>
              <a:gd name="connsiteY7" fmla="*/ 0 h 8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460" h="868680">
                <a:moveTo>
                  <a:pt x="0" y="868680"/>
                </a:moveTo>
                <a:cubicBezTo>
                  <a:pt x="3810" y="765175"/>
                  <a:pt x="7620" y="661670"/>
                  <a:pt x="53340" y="647700"/>
                </a:cubicBezTo>
                <a:cubicBezTo>
                  <a:pt x="99060" y="633730"/>
                  <a:pt x="212090" y="807720"/>
                  <a:pt x="274320" y="784860"/>
                </a:cubicBezTo>
                <a:cubicBezTo>
                  <a:pt x="336550" y="762000"/>
                  <a:pt x="355600" y="546100"/>
                  <a:pt x="426720" y="510540"/>
                </a:cubicBezTo>
                <a:cubicBezTo>
                  <a:pt x="497840" y="474980"/>
                  <a:pt x="615950" y="613410"/>
                  <a:pt x="701040" y="571500"/>
                </a:cubicBezTo>
                <a:cubicBezTo>
                  <a:pt x="786130" y="529590"/>
                  <a:pt x="835660" y="345440"/>
                  <a:pt x="937260" y="259080"/>
                </a:cubicBezTo>
                <a:cubicBezTo>
                  <a:pt x="1038860" y="172720"/>
                  <a:pt x="1234440" y="96520"/>
                  <a:pt x="1310640" y="53340"/>
                </a:cubicBezTo>
                <a:cubicBezTo>
                  <a:pt x="1386840" y="10160"/>
                  <a:pt x="1390650" y="5080"/>
                  <a:pt x="1394460" y="0"/>
                </a:cubicBezTo>
              </a:path>
            </a:pathLst>
          </a:custGeom>
          <a:noFill/>
          <a:ln>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fr-FR" dirty="0">
              <a:solidFill>
                <a:prstClr val="white"/>
              </a:solidFill>
              <a:latin typeface="Arial"/>
            </a:endParaRPr>
          </a:p>
        </p:txBody>
      </p:sp>
      <p:sp>
        <p:nvSpPr>
          <p:cNvPr id="48" name="ZoneTexte 47">
            <a:extLst>
              <a:ext uri="{FF2B5EF4-FFF2-40B4-BE49-F238E27FC236}">
                <a16:creationId xmlns:a16="http://schemas.microsoft.com/office/drawing/2014/main" id="{BBCA82E6-2B74-4B83-BE9E-E588609E26B7}"/>
              </a:ext>
            </a:extLst>
          </p:cNvPr>
          <p:cNvSpPr txBox="1"/>
          <p:nvPr/>
        </p:nvSpPr>
        <p:spPr>
          <a:xfrm>
            <a:off x="10405973" y="2890143"/>
            <a:ext cx="1451687" cy="646331"/>
          </a:xfrm>
          <a:prstGeom prst="rect">
            <a:avLst/>
          </a:prstGeom>
          <a:noFill/>
        </p:spPr>
        <p:txBody>
          <a:bodyPr wrap="square" rtlCol="0">
            <a:spAutoFit/>
          </a:bodyPr>
          <a:lstStyle/>
          <a:p>
            <a:pPr defTabSz="914377" fontAlgn="base">
              <a:spcBef>
                <a:spcPct val="0"/>
              </a:spcBef>
              <a:spcAft>
                <a:spcPct val="0"/>
              </a:spcAft>
              <a:defRPr/>
            </a:pPr>
            <a:r>
              <a:rPr lang="fr-FR" sz="1200" b="1" dirty="0">
                <a:solidFill>
                  <a:srgbClr val="FF0000"/>
                </a:solidFill>
                <a:latin typeface="Arial" charset="0"/>
              </a:rPr>
              <a:t>  609 keV </a:t>
            </a:r>
            <a:r>
              <a:rPr lang="fr-FR" sz="1200" dirty="0">
                <a:solidFill>
                  <a:srgbClr val="FF0000"/>
                </a:solidFill>
                <a:latin typeface="Arial" charset="0"/>
              </a:rPr>
              <a:t>(45%)</a:t>
            </a:r>
          </a:p>
          <a:p>
            <a:pPr defTabSz="914377" fontAlgn="base">
              <a:spcBef>
                <a:spcPct val="0"/>
              </a:spcBef>
              <a:spcAft>
                <a:spcPct val="0"/>
              </a:spcAft>
              <a:defRPr/>
            </a:pPr>
            <a:r>
              <a:rPr lang="fr-FR" sz="1200" b="1" dirty="0">
                <a:solidFill>
                  <a:srgbClr val="FF0000"/>
                </a:solidFill>
                <a:latin typeface="Arial" charset="0"/>
              </a:rPr>
              <a:t>1764 keV </a:t>
            </a:r>
            <a:r>
              <a:rPr lang="fr-FR" sz="1200" dirty="0">
                <a:solidFill>
                  <a:srgbClr val="FF0000"/>
                </a:solidFill>
                <a:latin typeface="Arial" charset="0"/>
              </a:rPr>
              <a:t>(15%)</a:t>
            </a:r>
          </a:p>
          <a:p>
            <a:pPr defTabSz="914377" fontAlgn="base">
              <a:spcBef>
                <a:spcPct val="0"/>
              </a:spcBef>
              <a:spcAft>
                <a:spcPct val="0"/>
              </a:spcAft>
              <a:defRPr/>
            </a:pPr>
            <a:r>
              <a:rPr lang="fr-FR" sz="1200" b="1" dirty="0">
                <a:solidFill>
                  <a:srgbClr val="FF0000"/>
                </a:solidFill>
                <a:latin typeface="Arial" charset="0"/>
              </a:rPr>
              <a:t>1120 keV </a:t>
            </a:r>
            <a:r>
              <a:rPr lang="fr-FR" sz="1200" dirty="0">
                <a:solidFill>
                  <a:srgbClr val="FF0000"/>
                </a:solidFill>
                <a:latin typeface="Arial" charset="0"/>
              </a:rPr>
              <a:t>(15%)</a:t>
            </a:r>
          </a:p>
        </p:txBody>
      </p:sp>
      <p:sp>
        <p:nvSpPr>
          <p:cNvPr id="49" name="Forme libre 10">
            <a:extLst>
              <a:ext uri="{FF2B5EF4-FFF2-40B4-BE49-F238E27FC236}">
                <a16:creationId xmlns:a16="http://schemas.microsoft.com/office/drawing/2014/main" id="{6D20E3E7-C835-4EE7-9D40-81DD6927DFBD}"/>
              </a:ext>
            </a:extLst>
          </p:cNvPr>
          <p:cNvSpPr/>
          <p:nvPr/>
        </p:nvSpPr>
        <p:spPr>
          <a:xfrm rot="15352070">
            <a:off x="8622550" y="3886736"/>
            <a:ext cx="1200975" cy="646611"/>
          </a:xfrm>
          <a:custGeom>
            <a:avLst/>
            <a:gdLst>
              <a:gd name="connsiteX0" fmla="*/ 0 w 1394460"/>
              <a:gd name="connsiteY0" fmla="*/ 868680 h 868680"/>
              <a:gd name="connsiteX1" fmla="*/ 53340 w 1394460"/>
              <a:gd name="connsiteY1" fmla="*/ 647700 h 868680"/>
              <a:gd name="connsiteX2" fmla="*/ 274320 w 1394460"/>
              <a:gd name="connsiteY2" fmla="*/ 784860 h 868680"/>
              <a:gd name="connsiteX3" fmla="*/ 426720 w 1394460"/>
              <a:gd name="connsiteY3" fmla="*/ 510540 h 868680"/>
              <a:gd name="connsiteX4" fmla="*/ 701040 w 1394460"/>
              <a:gd name="connsiteY4" fmla="*/ 571500 h 868680"/>
              <a:gd name="connsiteX5" fmla="*/ 937260 w 1394460"/>
              <a:gd name="connsiteY5" fmla="*/ 259080 h 868680"/>
              <a:gd name="connsiteX6" fmla="*/ 1310640 w 1394460"/>
              <a:gd name="connsiteY6" fmla="*/ 53340 h 868680"/>
              <a:gd name="connsiteX7" fmla="*/ 1394460 w 1394460"/>
              <a:gd name="connsiteY7" fmla="*/ 0 h 8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460" h="868680">
                <a:moveTo>
                  <a:pt x="0" y="868680"/>
                </a:moveTo>
                <a:cubicBezTo>
                  <a:pt x="3810" y="765175"/>
                  <a:pt x="7620" y="661670"/>
                  <a:pt x="53340" y="647700"/>
                </a:cubicBezTo>
                <a:cubicBezTo>
                  <a:pt x="99060" y="633730"/>
                  <a:pt x="212090" y="807720"/>
                  <a:pt x="274320" y="784860"/>
                </a:cubicBezTo>
                <a:cubicBezTo>
                  <a:pt x="336550" y="762000"/>
                  <a:pt x="355600" y="546100"/>
                  <a:pt x="426720" y="510540"/>
                </a:cubicBezTo>
                <a:cubicBezTo>
                  <a:pt x="497840" y="474980"/>
                  <a:pt x="615950" y="613410"/>
                  <a:pt x="701040" y="571500"/>
                </a:cubicBezTo>
                <a:cubicBezTo>
                  <a:pt x="786130" y="529590"/>
                  <a:pt x="835660" y="345440"/>
                  <a:pt x="937260" y="259080"/>
                </a:cubicBezTo>
                <a:cubicBezTo>
                  <a:pt x="1038860" y="172720"/>
                  <a:pt x="1234440" y="96520"/>
                  <a:pt x="1310640" y="53340"/>
                </a:cubicBezTo>
                <a:cubicBezTo>
                  <a:pt x="1386840" y="10160"/>
                  <a:pt x="1390650" y="5080"/>
                  <a:pt x="1394460" y="0"/>
                </a:cubicBezTo>
              </a:path>
            </a:pathLst>
          </a:custGeom>
          <a:noFill/>
          <a:ln>
            <a:solidFill>
              <a:srgbClr val="FF000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fr-FR" dirty="0">
              <a:solidFill>
                <a:prstClr val="white"/>
              </a:solidFill>
              <a:latin typeface="Arial"/>
            </a:endParaRPr>
          </a:p>
        </p:txBody>
      </p:sp>
      <p:sp>
        <p:nvSpPr>
          <p:cNvPr id="50" name="ZoneTexte 49">
            <a:extLst>
              <a:ext uri="{FF2B5EF4-FFF2-40B4-BE49-F238E27FC236}">
                <a16:creationId xmlns:a16="http://schemas.microsoft.com/office/drawing/2014/main" id="{B93573FB-D696-49A2-99FE-D4604A5664BD}"/>
              </a:ext>
            </a:extLst>
          </p:cNvPr>
          <p:cNvSpPr txBox="1"/>
          <p:nvPr/>
        </p:nvSpPr>
        <p:spPr>
          <a:xfrm>
            <a:off x="8098894" y="3067946"/>
            <a:ext cx="1451687" cy="646331"/>
          </a:xfrm>
          <a:prstGeom prst="rect">
            <a:avLst/>
          </a:prstGeom>
          <a:noFill/>
        </p:spPr>
        <p:txBody>
          <a:bodyPr wrap="square" rtlCol="0">
            <a:spAutoFit/>
          </a:bodyPr>
          <a:lstStyle/>
          <a:p>
            <a:pPr defTabSz="914377" fontAlgn="base">
              <a:spcBef>
                <a:spcPct val="0"/>
              </a:spcBef>
              <a:spcAft>
                <a:spcPct val="0"/>
              </a:spcAft>
              <a:defRPr/>
            </a:pPr>
            <a:r>
              <a:rPr lang="fr-FR" sz="1200" b="1" dirty="0">
                <a:solidFill>
                  <a:srgbClr val="FF0000"/>
                </a:solidFill>
                <a:latin typeface="Arial" charset="0"/>
              </a:rPr>
              <a:t>  352 keV </a:t>
            </a:r>
            <a:r>
              <a:rPr lang="fr-FR" sz="1200" dirty="0">
                <a:solidFill>
                  <a:srgbClr val="FF0000"/>
                </a:solidFill>
                <a:latin typeface="Arial" charset="0"/>
              </a:rPr>
              <a:t>(36%)</a:t>
            </a:r>
          </a:p>
          <a:p>
            <a:pPr defTabSz="914377" fontAlgn="base">
              <a:spcBef>
                <a:spcPct val="0"/>
              </a:spcBef>
              <a:spcAft>
                <a:spcPct val="0"/>
              </a:spcAft>
              <a:defRPr/>
            </a:pPr>
            <a:r>
              <a:rPr lang="fr-FR" sz="1200" b="1" dirty="0">
                <a:solidFill>
                  <a:srgbClr val="FF0000"/>
                </a:solidFill>
                <a:latin typeface="Arial" charset="0"/>
              </a:rPr>
              <a:t>  295 keV </a:t>
            </a:r>
            <a:r>
              <a:rPr lang="fr-FR" sz="1200" dirty="0">
                <a:solidFill>
                  <a:srgbClr val="FF0000"/>
                </a:solidFill>
                <a:latin typeface="Arial" charset="0"/>
              </a:rPr>
              <a:t>(18%)</a:t>
            </a:r>
          </a:p>
          <a:p>
            <a:pPr defTabSz="914377" fontAlgn="base">
              <a:spcBef>
                <a:spcPct val="0"/>
              </a:spcBef>
              <a:spcAft>
                <a:spcPct val="0"/>
              </a:spcAft>
              <a:defRPr/>
            </a:pPr>
            <a:r>
              <a:rPr lang="fr-FR" sz="1200" b="1" dirty="0">
                <a:solidFill>
                  <a:srgbClr val="FF0000"/>
                </a:solidFill>
                <a:latin typeface="Arial" charset="0"/>
              </a:rPr>
              <a:t>  242 keV </a:t>
            </a:r>
            <a:r>
              <a:rPr lang="fr-FR" sz="1200" dirty="0">
                <a:solidFill>
                  <a:srgbClr val="FF0000"/>
                </a:solidFill>
                <a:latin typeface="Arial" charset="0"/>
              </a:rPr>
              <a:t>(7%)</a:t>
            </a:r>
          </a:p>
        </p:txBody>
      </p:sp>
      <p:sp>
        <p:nvSpPr>
          <p:cNvPr id="51" name="Forme libre 12">
            <a:extLst>
              <a:ext uri="{FF2B5EF4-FFF2-40B4-BE49-F238E27FC236}">
                <a16:creationId xmlns:a16="http://schemas.microsoft.com/office/drawing/2014/main" id="{2E73FA33-49FA-4317-817D-0E9A452430B2}"/>
              </a:ext>
            </a:extLst>
          </p:cNvPr>
          <p:cNvSpPr/>
          <p:nvPr/>
        </p:nvSpPr>
        <p:spPr>
          <a:xfrm rot="12764536">
            <a:off x="8545186" y="2324073"/>
            <a:ext cx="1000191" cy="623683"/>
          </a:xfrm>
          <a:custGeom>
            <a:avLst/>
            <a:gdLst>
              <a:gd name="connsiteX0" fmla="*/ 0 w 1394460"/>
              <a:gd name="connsiteY0" fmla="*/ 868680 h 868680"/>
              <a:gd name="connsiteX1" fmla="*/ 53340 w 1394460"/>
              <a:gd name="connsiteY1" fmla="*/ 647700 h 868680"/>
              <a:gd name="connsiteX2" fmla="*/ 274320 w 1394460"/>
              <a:gd name="connsiteY2" fmla="*/ 784860 h 868680"/>
              <a:gd name="connsiteX3" fmla="*/ 426720 w 1394460"/>
              <a:gd name="connsiteY3" fmla="*/ 510540 h 868680"/>
              <a:gd name="connsiteX4" fmla="*/ 701040 w 1394460"/>
              <a:gd name="connsiteY4" fmla="*/ 571500 h 868680"/>
              <a:gd name="connsiteX5" fmla="*/ 937260 w 1394460"/>
              <a:gd name="connsiteY5" fmla="*/ 259080 h 868680"/>
              <a:gd name="connsiteX6" fmla="*/ 1310640 w 1394460"/>
              <a:gd name="connsiteY6" fmla="*/ 53340 h 868680"/>
              <a:gd name="connsiteX7" fmla="*/ 1394460 w 1394460"/>
              <a:gd name="connsiteY7" fmla="*/ 0 h 8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460" h="868680">
                <a:moveTo>
                  <a:pt x="0" y="868680"/>
                </a:moveTo>
                <a:cubicBezTo>
                  <a:pt x="3810" y="765175"/>
                  <a:pt x="7620" y="661670"/>
                  <a:pt x="53340" y="647700"/>
                </a:cubicBezTo>
                <a:cubicBezTo>
                  <a:pt x="99060" y="633730"/>
                  <a:pt x="212090" y="807720"/>
                  <a:pt x="274320" y="784860"/>
                </a:cubicBezTo>
                <a:cubicBezTo>
                  <a:pt x="336550" y="762000"/>
                  <a:pt x="355600" y="546100"/>
                  <a:pt x="426720" y="510540"/>
                </a:cubicBezTo>
                <a:cubicBezTo>
                  <a:pt x="497840" y="474980"/>
                  <a:pt x="615950" y="613410"/>
                  <a:pt x="701040" y="571500"/>
                </a:cubicBezTo>
                <a:cubicBezTo>
                  <a:pt x="786130" y="529590"/>
                  <a:pt x="835660" y="345440"/>
                  <a:pt x="937260" y="259080"/>
                </a:cubicBezTo>
                <a:cubicBezTo>
                  <a:pt x="1038860" y="172720"/>
                  <a:pt x="1234440" y="96520"/>
                  <a:pt x="1310640" y="53340"/>
                </a:cubicBezTo>
                <a:cubicBezTo>
                  <a:pt x="1386840" y="10160"/>
                  <a:pt x="1390650" y="5080"/>
                  <a:pt x="1394460" y="0"/>
                </a:cubicBezTo>
              </a:path>
            </a:pathLst>
          </a:custGeom>
          <a:ln>
            <a:solidFill>
              <a:srgbClr val="00B05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defTabSz="914377" fontAlgn="base">
              <a:spcBef>
                <a:spcPct val="0"/>
              </a:spcBef>
              <a:spcAft>
                <a:spcPct val="0"/>
              </a:spcAft>
              <a:defRPr/>
            </a:pPr>
            <a:endParaRPr lang="fr-FR" dirty="0">
              <a:solidFill>
                <a:srgbClr val="00B050"/>
              </a:solidFill>
              <a:latin typeface="Arial"/>
            </a:endParaRPr>
          </a:p>
        </p:txBody>
      </p:sp>
      <p:sp>
        <p:nvSpPr>
          <p:cNvPr id="52" name="ZoneTexte 51">
            <a:extLst>
              <a:ext uri="{FF2B5EF4-FFF2-40B4-BE49-F238E27FC236}">
                <a16:creationId xmlns:a16="http://schemas.microsoft.com/office/drawing/2014/main" id="{8A2B4C2B-0572-4CFE-AADF-CEC05ACEF3C5}"/>
              </a:ext>
            </a:extLst>
          </p:cNvPr>
          <p:cNvSpPr txBox="1"/>
          <p:nvPr/>
        </p:nvSpPr>
        <p:spPr>
          <a:xfrm>
            <a:off x="8116525" y="2369425"/>
            <a:ext cx="1075351" cy="246221"/>
          </a:xfrm>
          <a:prstGeom prst="rect">
            <a:avLst/>
          </a:prstGeom>
          <a:noFill/>
        </p:spPr>
        <p:txBody>
          <a:bodyPr wrap="square" rtlCol="0">
            <a:spAutoFit/>
          </a:bodyPr>
          <a:lstStyle/>
          <a:p>
            <a:pPr defTabSz="914377" fontAlgn="base">
              <a:spcBef>
                <a:spcPct val="0"/>
              </a:spcBef>
              <a:spcAft>
                <a:spcPct val="0"/>
              </a:spcAft>
              <a:defRPr/>
            </a:pPr>
            <a:r>
              <a:rPr lang="fr-FR" sz="1000" dirty="0">
                <a:solidFill>
                  <a:srgbClr val="00B050"/>
                </a:solidFill>
                <a:latin typeface="Arial" charset="0"/>
              </a:rPr>
              <a:t>186 keV (3%)</a:t>
            </a:r>
          </a:p>
        </p:txBody>
      </p:sp>
      <p:sp>
        <p:nvSpPr>
          <p:cNvPr id="53" name="Forme libre 14">
            <a:extLst>
              <a:ext uri="{FF2B5EF4-FFF2-40B4-BE49-F238E27FC236}">
                <a16:creationId xmlns:a16="http://schemas.microsoft.com/office/drawing/2014/main" id="{D8C2DD63-EA3B-40F5-8F71-225F9157D475}"/>
              </a:ext>
            </a:extLst>
          </p:cNvPr>
          <p:cNvSpPr/>
          <p:nvPr/>
        </p:nvSpPr>
        <p:spPr>
          <a:xfrm rot="1496095">
            <a:off x="9626796" y="1176283"/>
            <a:ext cx="844891" cy="543852"/>
          </a:xfrm>
          <a:custGeom>
            <a:avLst/>
            <a:gdLst>
              <a:gd name="connsiteX0" fmla="*/ 0 w 1394460"/>
              <a:gd name="connsiteY0" fmla="*/ 868680 h 868680"/>
              <a:gd name="connsiteX1" fmla="*/ 53340 w 1394460"/>
              <a:gd name="connsiteY1" fmla="*/ 647700 h 868680"/>
              <a:gd name="connsiteX2" fmla="*/ 274320 w 1394460"/>
              <a:gd name="connsiteY2" fmla="*/ 784860 h 868680"/>
              <a:gd name="connsiteX3" fmla="*/ 426720 w 1394460"/>
              <a:gd name="connsiteY3" fmla="*/ 510540 h 868680"/>
              <a:gd name="connsiteX4" fmla="*/ 701040 w 1394460"/>
              <a:gd name="connsiteY4" fmla="*/ 571500 h 868680"/>
              <a:gd name="connsiteX5" fmla="*/ 937260 w 1394460"/>
              <a:gd name="connsiteY5" fmla="*/ 259080 h 868680"/>
              <a:gd name="connsiteX6" fmla="*/ 1310640 w 1394460"/>
              <a:gd name="connsiteY6" fmla="*/ 53340 h 868680"/>
              <a:gd name="connsiteX7" fmla="*/ 1394460 w 1394460"/>
              <a:gd name="connsiteY7" fmla="*/ 0 h 8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460" h="868680">
                <a:moveTo>
                  <a:pt x="0" y="868680"/>
                </a:moveTo>
                <a:cubicBezTo>
                  <a:pt x="3810" y="765175"/>
                  <a:pt x="7620" y="661670"/>
                  <a:pt x="53340" y="647700"/>
                </a:cubicBezTo>
                <a:cubicBezTo>
                  <a:pt x="99060" y="633730"/>
                  <a:pt x="212090" y="807720"/>
                  <a:pt x="274320" y="784860"/>
                </a:cubicBezTo>
                <a:cubicBezTo>
                  <a:pt x="336550" y="762000"/>
                  <a:pt x="355600" y="546100"/>
                  <a:pt x="426720" y="510540"/>
                </a:cubicBezTo>
                <a:cubicBezTo>
                  <a:pt x="497840" y="474980"/>
                  <a:pt x="615950" y="613410"/>
                  <a:pt x="701040" y="571500"/>
                </a:cubicBezTo>
                <a:cubicBezTo>
                  <a:pt x="786130" y="529590"/>
                  <a:pt x="835660" y="345440"/>
                  <a:pt x="937260" y="259080"/>
                </a:cubicBezTo>
                <a:cubicBezTo>
                  <a:pt x="1038860" y="172720"/>
                  <a:pt x="1234440" y="96520"/>
                  <a:pt x="1310640" y="53340"/>
                </a:cubicBezTo>
                <a:cubicBezTo>
                  <a:pt x="1386840" y="10160"/>
                  <a:pt x="1390650" y="5080"/>
                  <a:pt x="1394460" y="0"/>
                </a:cubicBezTo>
              </a:path>
            </a:pathLst>
          </a:custGeom>
          <a:ln>
            <a:solidFill>
              <a:srgbClr val="00B0F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defTabSz="914377" fontAlgn="base">
              <a:spcBef>
                <a:spcPct val="0"/>
              </a:spcBef>
              <a:spcAft>
                <a:spcPct val="0"/>
              </a:spcAft>
              <a:defRPr/>
            </a:pPr>
            <a:endParaRPr lang="fr-FR" dirty="0">
              <a:solidFill>
                <a:prstClr val="black"/>
              </a:solidFill>
              <a:latin typeface="Arial"/>
            </a:endParaRPr>
          </a:p>
        </p:txBody>
      </p:sp>
      <p:sp>
        <p:nvSpPr>
          <p:cNvPr id="54" name="ZoneTexte 53">
            <a:extLst>
              <a:ext uri="{FF2B5EF4-FFF2-40B4-BE49-F238E27FC236}">
                <a16:creationId xmlns:a16="http://schemas.microsoft.com/office/drawing/2014/main" id="{A5A32059-6AF6-4437-AC0F-19CC6896E8DB}"/>
              </a:ext>
            </a:extLst>
          </p:cNvPr>
          <p:cNvSpPr txBox="1"/>
          <p:nvPr/>
        </p:nvSpPr>
        <p:spPr>
          <a:xfrm>
            <a:off x="10295149" y="1145894"/>
            <a:ext cx="1273423" cy="246221"/>
          </a:xfrm>
          <a:prstGeom prst="rect">
            <a:avLst/>
          </a:prstGeom>
          <a:noFill/>
        </p:spPr>
        <p:txBody>
          <a:bodyPr wrap="square" rtlCol="0">
            <a:spAutoFit/>
          </a:bodyPr>
          <a:lstStyle/>
          <a:p>
            <a:pPr defTabSz="914377" fontAlgn="base">
              <a:spcBef>
                <a:spcPct val="0"/>
              </a:spcBef>
              <a:spcAft>
                <a:spcPct val="0"/>
              </a:spcAft>
              <a:defRPr/>
            </a:pPr>
            <a:r>
              <a:rPr lang="fr-FR" sz="1000" dirty="0">
                <a:solidFill>
                  <a:srgbClr val="00B0F0"/>
                </a:solidFill>
                <a:latin typeface="Arial" charset="0"/>
              </a:rPr>
              <a:t>1001 keV (0.8%)</a:t>
            </a:r>
          </a:p>
        </p:txBody>
      </p:sp>
      <p:sp>
        <p:nvSpPr>
          <p:cNvPr id="55" name="Forme libre 18">
            <a:extLst>
              <a:ext uri="{FF2B5EF4-FFF2-40B4-BE49-F238E27FC236}">
                <a16:creationId xmlns:a16="http://schemas.microsoft.com/office/drawing/2014/main" id="{118352DA-FD0B-4DE6-870F-CD335E4C7808}"/>
              </a:ext>
            </a:extLst>
          </p:cNvPr>
          <p:cNvSpPr/>
          <p:nvPr/>
        </p:nvSpPr>
        <p:spPr>
          <a:xfrm rot="14031505">
            <a:off x="8383131" y="1553362"/>
            <a:ext cx="510248" cy="218327"/>
          </a:xfrm>
          <a:custGeom>
            <a:avLst/>
            <a:gdLst>
              <a:gd name="connsiteX0" fmla="*/ 0 w 1394460"/>
              <a:gd name="connsiteY0" fmla="*/ 868680 h 868680"/>
              <a:gd name="connsiteX1" fmla="*/ 53340 w 1394460"/>
              <a:gd name="connsiteY1" fmla="*/ 647700 h 868680"/>
              <a:gd name="connsiteX2" fmla="*/ 274320 w 1394460"/>
              <a:gd name="connsiteY2" fmla="*/ 784860 h 868680"/>
              <a:gd name="connsiteX3" fmla="*/ 426720 w 1394460"/>
              <a:gd name="connsiteY3" fmla="*/ 510540 h 868680"/>
              <a:gd name="connsiteX4" fmla="*/ 701040 w 1394460"/>
              <a:gd name="connsiteY4" fmla="*/ 571500 h 868680"/>
              <a:gd name="connsiteX5" fmla="*/ 937260 w 1394460"/>
              <a:gd name="connsiteY5" fmla="*/ 259080 h 868680"/>
              <a:gd name="connsiteX6" fmla="*/ 1310640 w 1394460"/>
              <a:gd name="connsiteY6" fmla="*/ 53340 h 868680"/>
              <a:gd name="connsiteX7" fmla="*/ 1394460 w 1394460"/>
              <a:gd name="connsiteY7" fmla="*/ 0 h 86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460" h="868680">
                <a:moveTo>
                  <a:pt x="0" y="868680"/>
                </a:moveTo>
                <a:cubicBezTo>
                  <a:pt x="3810" y="765175"/>
                  <a:pt x="7620" y="661670"/>
                  <a:pt x="53340" y="647700"/>
                </a:cubicBezTo>
                <a:cubicBezTo>
                  <a:pt x="99060" y="633730"/>
                  <a:pt x="212090" y="807720"/>
                  <a:pt x="274320" y="784860"/>
                </a:cubicBezTo>
                <a:cubicBezTo>
                  <a:pt x="336550" y="762000"/>
                  <a:pt x="355600" y="546100"/>
                  <a:pt x="426720" y="510540"/>
                </a:cubicBezTo>
                <a:cubicBezTo>
                  <a:pt x="497840" y="474980"/>
                  <a:pt x="615950" y="613410"/>
                  <a:pt x="701040" y="571500"/>
                </a:cubicBezTo>
                <a:cubicBezTo>
                  <a:pt x="786130" y="529590"/>
                  <a:pt x="835660" y="345440"/>
                  <a:pt x="937260" y="259080"/>
                </a:cubicBezTo>
                <a:cubicBezTo>
                  <a:pt x="1038860" y="172720"/>
                  <a:pt x="1234440" y="96520"/>
                  <a:pt x="1310640" y="53340"/>
                </a:cubicBezTo>
                <a:cubicBezTo>
                  <a:pt x="1386840" y="10160"/>
                  <a:pt x="1390650" y="5080"/>
                  <a:pt x="1394460" y="0"/>
                </a:cubicBezTo>
              </a:path>
            </a:pathLst>
          </a:custGeom>
          <a:ln>
            <a:solidFill>
              <a:srgbClr val="00B0F0"/>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algn="ctr" defTabSz="914377" fontAlgn="base">
              <a:spcBef>
                <a:spcPct val="0"/>
              </a:spcBef>
              <a:spcAft>
                <a:spcPct val="0"/>
              </a:spcAft>
              <a:defRPr/>
            </a:pPr>
            <a:endParaRPr lang="fr-FR" dirty="0">
              <a:solidFill>
                <a:prstClr val="black"/>
              </a:solidFill>
              <a:latin typeface="Arial"/>
            </a:endParaRPr>
          </a:p>
        </p:txBody>
      </p:sp>
      <p:sp>
        <p:nvSpPr>
          <p:cNvPr id="56" name="ZoneTexte 55">
            <a:extLst>
              <a:ext uri="{FF2B5EF4-FFF2-40B4-BE49-F238E27FC236}">
                <a16:creationId xmlns:a16="http://schemas.microsoft.com/office/drawing/2014/main" id="{46270765-ACF3-4DBE-8843-0048F1B7CBC2}"/>
              </a:ext>
            </a:extLst>
          </p:cNvPr>
          <p:cNvSpPr txBox="1"/>
          <p:nvPr/>
        </p:nvSpPr>
        <p:spPr>
          <a:xfrm>
            <a:off x="8054082" y="1269004"/>
            <a:ext cx="1114964" cy="246221"/>
          </a:xfrm>
          <a:prstGeom prst="rect">
            <a:avLst/>
          </a:prstGeom>
          <a:noFill/>
        </p:spPr>
        <p:txBody>
          <a:bodyPr wrap="square" rtlCol="0">
            <a:spAutoFit/>
          </a:bodyPr>
          <a:lstStyle/>
          <a:p>
            <a:pPr defTabSz="914377" fontAlgn="base">
              <a:spcBef>
                <a:spcPct val="0"/>
              </a:spcBef>
              <a:spcAft>
                <a:spcPct val="0"/>
              </a:spcAft>
              <a:defRPr/>
            </a:pPr>
            <a:r>
              <a:rPr lang="fr-FR" sz="1000" dirty="0">
                <a:solidFill>
                  <a:srgbClr val="00B0F0"/>
                </a:solidFill>
                <a:latin typeface="Arial" charset="0"/>
              </a:rPr>
              <a:t>92 keV (4.2%)</a:t>
            </a:r>
          </a:p>
        </p:txBody>
      </p:sp>
      <p:sp>
        <p:nvSpPr>
          <p:cNvPr id="57" name="Rectangle 56">
            <a:extLst>
              <a:ext uri="{FF2B5EF4-FFF2-40B4-BE49-F238E27FC236}">
                <a16:creationId xmlns:a16="http://schemas.microsoft.com/office/drawing/2014/main" id="{57B1FF3C-9636-4ECC-96FF-CF727131A05F}"/>
              </a:ext>
            </a:extLst>
          </p:cNvPr>
          <p:cNvSpPr/>
          <p:nvPr/>
        </p:nvSpPr>
        <p:spPr>
          <a:xfrm>
            <a:off x="10295149" y="1097010"/>
            <a:ext cx="1082791" cy="368583"/>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fr-FR">
              <a:solidFill>
                <a:prstClr val="white"/>
              </a:solidFill>
              <a:latin typeface="Arial"/>
            </a:endParaRPr>
          </a:p>
        </p:txBody>
      </p:sp>
      <p:sp>
        <p:nvSpPr>
          <p:cNvPr id="58" name="Rectangle 57">
            <a:extLst>
              <a:ext uri="{FF2B5EF4-FFF2-40B4-BE49-F238E27FC236}">
                <a16:creationId xmlns:a16="http://schemas.microsoft.com/office/drawing/2014/main" id="{61B133F4-2280-4630-A97F-B0704CC192BE}"/>
              </a:ext>
            </a:extLst>
          </p:cNvPr>
          <p:cNvSpPr/>
          <p:nvPr/>
        </p:nvSpPr>
        <p:spPr>
          <a:xfrm>
            <a:off x="7980882" y="1217613"/>
            <a:ext cx="1082791" cy="368583"/>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base">
              <a:spcBef>
                <a:spcPct val="0"/>
              </a:spcBef>
              <a:spcAft>
                <a:spcPct val="0"/>
              </a:spcAft>
              <a:defRPr/>
            </a:pPr>
            <a:endParaRPr lang="fr-FR">
              <a:solidFill>
                <a:prstClr val="white"/>
              </a:solidFill>
              <a:latin typeface="Arial"/>
            </a:endParaRPr>
          </a:p>
        </p:txBody>
      </p:sp>
      <p:sp>
        <p:nvSpPr>
          <p:cNvPr id="59" name="ZoneTexte 58">
            <a:extLst>
              <a:ext uri="{FF2B5EF4-FFF2-40B4-BE49-F238E27FC236}">
                <a16:creationId xmlns:a16="http://schemas.microsoft.com/office/drawing/2014/main" id="{41DF3EA7-0844-4EA2-A63C-EA177B82F5C0}"/>
              </a:ext>
            </a:extLst>
          </p:cNvPr>
          <p:cNvSpPr txBox="1"/>
          <p:nvPr/>
        </p:nvSpPr>
        <p:spPr>
          <a:xfrm>
            <a:off x="1046387" y="1228499"/>
            <a:ext cx="2111723" cy="276999"/>
          </a:xfrm>
          <a:prstGeom prst="rect">
            <a:avLst/>
          </a:prstGeom>
          <a:noFill/>
        </p:spPr>
        <p:txBody>
          <a:bodyPr wrap="none" lIns="36000" tIns="0" rIns="36000" bIns="0" rtlCol="0">
            <a:spAutoFit/>
          </a:bodyPr>
          <a:lstStyle/>
          <a:p>
            <a:pPr algn="ctr" defTabSz="914377" fontAlgn="base">
              <a:spcBef>
                <a:spcPct val="0"/>
              </a:spcBef>
              <a:spcAft>
                <a:spcPct val="0"/>
              </a:spcAft>
              <a:defRPr/>
            </a:pPr>
            <a:r>
              <a:rPr lang="en-US" b="1" dirty="0">
                <a:solidFill>
                  <a:srgbClr val="FF0000"/>
                </a:solidFill>
              </a:rPr>
              <a:t>Roll front deposits</a:t>
            </a:r>
          </a:p>
        </p:txBody>
      </p:sp>
      <p:sp>
        <p:nvSpPr>
          <p:cNvPr id="5" name="Flèche : virage 4">
            <a:extLst>
              <a:ext uri="{FF2B5EF4-FFF2-40B4-BE49-F238E27FC236}">
                <a16:creationId xmlns:a16="http://schemas.microsoft.com/office/drawing/2014/main" id="{A549BA2F-7634-41EC-BDF5-CA6CF443755E}"/>
              </a:ext>
            </a:extLst>
          </p:cNvPr>
          <p:cNvSpPr/>
          <p:nvPr/>
        </p:nvSpPr>
        <p:spPr>
          <a:xfrm rot="10800000" flipH="1">
            <a:off x="5585621" y="5884321"/>
            <a:ext cx="670911" cy="585894"/>
          </a:xfrm>
          <a:prstGeom prst="ben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solidFill>
                <a:schemeClr val="tx1"/>
              </a:solidFill>
            </a:endParaRPr>
          </a:p>
        </p:txBody>
      </p:sp>
    </p:spTree>
    <p:extLst>
      <p:ext uri="{BB962C8B-B14F-4D97-AF65-F5344CB8AC3E}">
        <p14:creationId xmlns:p14="http://schemas.microsoft.com/office/powerpoint/2010/main" val="3683812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CBC77A0-1F4E-42FF-9FFC-F45C3A64AF90}" type="slidenum">
              <a:rPr lang="fr-FR" smtClean="0"/>
              <a:t>15</a:t>
            </a:fld>
            <a:endParaRPr lang="fr-FR"/>
          </a:p>
        </p:txBody>
      </p:sp>
      <p:grpSp>
        <p:nvGrpSpPr>
          <p:cNvPr id="31" name="Groupe 30"/>
          <p:cNvGrpSpPr/>
          <p:nvPr/>
        </p:nvGrpSpPr>
        <p:grpSpPr>
          <a:xfrm>
            <a:off x="304825" y="1214631"/>
            <a:ext cx="11494636" cy="5015887"/>
            <a:chOff x="1911570" y="2227456"/>
            <a:chExt cx="7312590" cy="2826255"/>
          </a:xfrm>
        </p:grpSpPr>
        <p:pic>
          <p:nvPicPr>
            <p:cNvPr id="5" name="Image 248"/>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911570" y="2263521"/>
              <a:ext cx="1420065" cy="144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39" descr="EXP-Bessines_AP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26700" y="2304491"/>
              <a:ext cx="2670499" cy="145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 de texte 2"/>
            <p:cNvSpPr txBox="1">
              <a:spLocks noChangeArrowheads="1"/>
            </p:cNvSpPr>
            <p:nvPr/>
          </p:nvSpPr>
          <p:spPr bwMode="auto">
            <a:xfrm>
              <a:off x="6807353" y="3433837"/>
              <a:ext cx="682883" cy="15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en-US" altLang="fr-FR" sz="1200" b="1" dirty="0">
                  <a:solidFill>
                    <a:srgbClr val="FF0000"/>
                  </a:solidFill>
                  <a:latin typeface="+mj-lt"/>
                  <a:ea typeface="Times New Roman" panose="02020603050405020304" pitchFamily="18" charset="0"/>
                </a:rPr>
                <a:t>C</a:t>
              </a:r>
              <a:r>
                <a:rPr lang="en-US" altLang="fr-FR" sz="1200" b="1" baseline="-30000" dirty="0">
                  <a:solidFill>
                    <a:srgbClr val="FF0000"/>
                  </a:solidFill>
                  <a:latin typeface="+mj-lt"/>
                  <a:ea typeface="Times New Roman" panose="02020603050405020304" pitchFamily="18" charset="0"/>
                </a:rPr>
                <a:t>[120-170]keV</a:t>
              </a:r>
              <a:endParaRPr lang="en-US" altLang="fr-FR" sz="8800" dirty="0">
                <a:solidFill>
                  <a:srgbClr val="FF0000"/>
                </a:solidFill>
                <a:latin typeface="+mj-lt"/>
              </a:endParaRPr>
            </a:p>
          </p:txBody>
        </p:sp>
        <p:pic>
          <p:nvPicPr>
            <p:cNvPr id="8" name="Image 1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25073" y="2871056"/>
              <a:ext cx="938519" cy="56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46"/>
            <p:cNvSpPr>
              <a:spLocks noChangeArrowheads="1"/>
            </p:cNvSpPr>
            <p:nvPr/>
          </p:nvSpPr>
          <p:spPr bwMode="auto">
            <a:xfrm>
              <a:off x="6993978" y="2485553"/>
              <a:ext cx="184731" cy="170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511" dirty="0">
                <a:latin typeface="+mj-lt"/>
              </a:endParaRPr>
            </a:p>
          </p:txBody>
        </p:sp>
        <p:sp>
          <p:nvSpPr>
            <p:cNvPr id="10" name="Rectangle 249"/>
            <p:cNvSpPr>
              <a:spLocks noChangeArrowheads="1"/>
            </p:cNvSpPr>
            <p:nvPr/>
          </p:nvSpPr>
          <p:spPr bwMode="auto">
            <a:xfrm>
              <a:off x="6993978" y="2542625"/>
              <a:ext cx="184731" cy="170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511" dirty="0">
                <a:latin typeface="+mj-lt"/>
              </a:endParaRPr>
            </a:p>
          </p:txBody>
        </p:sp>
        <p:pic>
          <p:nvPicPr>
            <p:cNvPr id="11" name="Image 270"/>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59459" y="3778457"/>
              <a:ext cx="1996601" cy="124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296" descr="C:\Users\tm248748\Documents\03 - Logiciels\Python-Logiciels\04 - ORANO Mining\EtudeSondeLaBr\Etude\MCNP ZOOM 0-450 keV.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961970" y="3778735"/>
              <a:ext cx="2048009" cy="126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307" descr="C:\Users\tm248748\Documents\03 - Logiciels\Python-Logiciels\04 - ORANO Mining\EtudeSondeLaBr\Exp-Bessines\KAPC_Bessines.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154869" y="3765138"/>
              <a:ext cx="2069291" cy="128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Connecteur droit avec flèche 13"/>
            <p:cNvCxnSpPr/>
            <p:nvPr/>
          </p:nvCxnSpPr>
          <p:spPr bwMode="auto">
            <a:xfrm>
              <a:off x="8630081" y="3426976"/>
              <a:ext cx="60971" cy="145387"/>
            </a:xfrm>
            <a:prstGeom prst="straightConnector1">
              <a:avLst/>
            </a:prstGeom>
            <a:noFill/>
            <a:ln w="28575" algn="ctr">
              <a:solidFill>
                <a:schemeClr val="tx1"/>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p:cNvSpPr/>
            <p:nvPr/>
          </p:nvSpPr>
          <p:spPr>
            <a:xfrm>
              <a:off x="3529837" y="2227456"/>
              <a:ext cx="2926223" cy="784725"/>
            </a:xfrm>
            <a:prstGeom prst="rect">
              <a:avLst/>
            </a:prstGeom>
          </p:spPr>
          <p:txBody>
            <a:bodyPr wrap="square">
              <a:spAutoFit/>
            </a:bodyPr>
            <a:lstStyle/>
            <a:p>
              <a:pPr marL="112181" indent="-112181" algn="just">
                <a:spcAft>
                  <a:spcPts val="0"/>
                </a:spcAft>
                <a:buFont typeface="Wingdings" panose="05000000000000000000" pitchFamily="2" charset="2"/>
                <a:buChar char="q"/>
                <a:defRPr/>
              </a:pPr>
              <a:r>
                <a:rPr lang="en-US" sz="1600" b="1" dirty="0">
                  <a:solidFill>
                    <a:srgbClr val="C00000"/>
                  </a:solidFill>
                  <a:latin typeface="+mj-lt"/>
                  <a:ea typeface="Times New Roman" panose="02020603050405020304" pitchFamily="18" charset="0"/>
                  <a:cs typeface="Arial" panose="020B0604020202020204" pitchFamily="34" charset="0"/>
                </a:rPr>
                <a:t> MCNP simulations</a:t>
              </a:r>
            </a:p>
            <a:p>
              <a:pPr marL="199785" lvl="1" indent="-85622" algn="just">
                <a:spcAft>
                  <a:spcPts val="0"/>
                </a:spcAft>
                <a:buFont typeface="Wingdings" panose="05000000000000000000" pitchFamily="2" charset="2"/>
                <a:buChar char="ü"/>
                <a:defRPr/>
              </a:pPr>
              <a:r>
                <a:rPr lang="en-US" sz="1400" dirty="0">
                  <a:ea typeface="Times New Roman" panose="02020603050405020304" pitchFamily="18" charset="0"/>
                  <a:cs typeface="Arial" panose="020B0604020202020204" pitchFamily="34" charset="0"/>
                </a:rPr>
                <a:t>Compton counts vs. uranium grade (calibration)</a:t>
              </a:r>
            </a:p>
            <a:p>
              <a:pPr marL="199785" lvl="1" indent="-85622" algn="just">
                <a:spcAft>
                  <a:spcPts val="0"/>
                </a:spcAft>
                <a:buFont typeface="Wingdings" panose="05000000000000000000" pitchFamily="2" charset="2"/>
                <a:buChar char="ü"/>
                <a:defRPr/>
              </a:pPr>
              <a:r>
                <a:rPr lang="en-US" sz="1400" dirty="0">
                  <a:ea typeface="Times New Roman" panose="02020603050405020304" pitchFamily="18" charset="0"/>
                  <a:cs typeface="Arial" panose="020B0604020202020204" pitchFamily="34" charset="0"/>
                </a:rPr>
                <a:t>Uncertainties (disequilibrium, density, mineralogy…)</a:t>
              </a:r>
            </a:p>
            <a:p>
              <a:pPr algn="just">
                <a:spcAft>
                  <a:spcPts val="0"/>
                </a:spcAft>
                <a:defRPr/>
              </a:pPr>
              <a:endParaRPr lang="en-US" sz="1050" b="1" dirty="0">
                <a:latin typeface="+mj-lt"/>
                <a:ea typeface="Times New Roman" panose="02020603050405020304" pitchFamily="18" charset="0"/>
                <a:cs typeface="Arial" panose="020B0604020202020204" pitchFamily="34" charset="0"/>
              </a:endParaRPr>
            </a:p>
            <a:p>
              <a:pPr marL="112181" indent="-112181" algn="just">
                <a:spcAft>
                  <a:spcPts val="0"/>
                </a:spcAft>
                <a:buFont typeface="Wingdings" panose="05000000000000000000" pitchFamily="2" charset="2"/>
                <a:buChar char="q"/>
                <a:defRPr/>
              </a:pPr>
              <a:r>
                <a:rPr lang="en-US" sz="1600" b="1" dirty="0">
                  <a:solidFill>
                    <a:srgbClr val="C00000"/>
                  </a:solidFill>
                  <a:latin typeface="+mj-lt"/>
                  <a:ea typeface="Times New Roman" panose="02020603050405020304" pitchFamily="18" charset="0"/>
                  <a:cs typeface="Arial" panose="020B0604020202020204" pitchFamily="34" charset="0"/>
                </a:rPr>
                <a:t> EXP: ORANO CIME calibration station</a:t>
              </a:r>
            </a:p>
            <a:p>
              <a:pPr marL="199785" lvl="1" indent="-85622">
                <a:spcAft>
                  <a:spcPts val="0"/>
                </a:spcAft>
                <a:buFont typeface="Wingdings" panose="05000000000000000000" pitchFamily="2" charset="2"/>
                <a:buChar char="ü"/>
                <a:defRPr/>
              </a:pPr>
              <a:r>
                <a:rPr lang="en-US" sz="1400" dirty="0">
                  <a:ea typeface="Times New Roman" panose="02020603050405020304" pitchFamily="18" charset="0"/>
                  <a:cs typeface="Arial" panose="020B0604020202020204" pitchFamily="34" charset="0"/>
                </a:rPr>
                <a:t> Concrete blocks with U grades up to 10 000 ppm</a:t>
              </a:r>
            </a:p>
          </p:txBody>
        </p:sp>
        <p:sp>
          <p:nvSpPr>
            <p:cNvPr id="17" name="Rectangle à coins arrondis 16"/>
            <p:cNvSpPr/>
            <p:nvPr/>
          </p:nvSpPr>
          <p:spPr bwMode="auto">
            <a:xfrm>
              <a:off x="3803405" y="3086038"/>
              <a:ext cx="2414403" cy="583852"/>
            </a:xfrm>
            <a:prstGeom prst="roundRect">
              <a:avLst/>
            </a:prstGeom>
            <a:noFill/>
            <a:ln w="28575" cap="flat" cmpd="sng" algn="ctr">
              <a:solidFill>
                <a:srgbClr val="C00000"/>
              </a:solidFill>
              <a:prstDash val="solid"/>
              <a:round/>
              <a:headEnd type="none" w="med" len="med"/>
              <a:tailEnd type="none" w="med" len="med"/>
            </a:ln>
            <a:effectLst/>
          </p:spPr>
          <p:txBody>
            <a:bodyPr/>
            <a:lstStyle/>
            <a:p>
              <a:pPr defTabSz="1042925" eaLnBrk="1" hangingPunct="1">
                <a:defRPr/>
              </a:pPr>
              <a:endParaRPr lang="en-US" sz="511" dirty="0">
                <a:latin typeface="+mj-lt"/>
              </a:endParaRPr>
            </a:p>
          </p:txBody>
        </p:sp>
        <mc:AlternateContent xmlns:mc="http://schemas.openxmlformats.org/markup-compatibility/2006" xmlns:a14="http://schemas.microsoft.com/office/drawing/2010/main">
          <mc:Choice Requires="a14">
            <p:sp>
              <p:nvSpPr>
                <p:cNvPr id="18" name="Rectangle 17"/>
                <p:cNvSpPr/>
                <p:nvPr/>
              </p:nvSpPr>
              <p:spPr>
                <a:xfrm>
                  <a:off x="3845114" y="3086037"/>
                  <a:ext cx="2296443" cy="5590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b="1">
                            <a:solidFill>
                              <a:srgbClr val="C00000"/>
                            </a:solidFill>
                            <a:latin typeface="Cambria Math" panose="02040503050406030204" pitchFamily="18" charset="0"/>
                          </a:rPr>
                          <m:t>𝐔</m:t>
                        </m:r>
                        <m:r>
                          <a:rPr lang="fr-FR" b="1" i="1" baseline="-25000">
                            <a:solidFill>
                              <a:srgbClr val="C00000"/>
                            </a:solidFill>
                            <a:latin typeface="Cambria Math" panose="02040503050406030204" pitchFamily="18" charset="0"/>
                          </a:rPr>
                          <m:t> </m:t>
                        </m:r>
                        <m:r>
                          <a:rPr lang="fr-FR" b="1" i="1" baseline="-25000">
                            <a:solidFill>
                              <a:srgbClr val="C00000"/>
                            </a:solidFill>
                            <a:latin typeface="Cambria Math" panose="02040503050406030204" pitchFamily="18" charset="0"/>
                          </a:rPr>
                          <m:t>𝒑𝒑𝒎</m:t>
                        </m:r>
                        <m:r>
                          <a:rPr lang="fr-FR">
                            <a:latin typeface="Cambria Math" panose="02040503050406030204" pitchFamily="18" charset="0"/>
                          </a:rPr>
                          <m:t>=</m:t>
                        </m:r>
                        <m:f>
                          <m:fPr>
                            <m:ctrlPr>
                              <a:rPr lang="fr-FR" i="1">
                                <a:latin typeface="Cambria Math" panose="02040503050406030204" pitchFamily="18" charset="0"/>
                              </a:rPr>
                            </m:ctrlPr>
                          </m:fPr>
                          <m:num>
                            <m:sSub>
                              <m:sSubPr>
                                <m:ctrlPr>
                                  <a:rPr lang="fr-FR" i="1">
                                    <a:latin typeface="Cambria Math" panose="02040503050406030204" pitchFamily="18" charset="0"/>
                                  </a:rPr>
                                </m:ctrlPr>
                              </m:sSubPr>
                              <m:e>
                                <m:r>
                                  <m:rPr>
                                    <m:sty m:val="p"/>
                                  </m:rPr>
                                  <a:rPr lang="fr-FR">
                                    <a:latin typeface="Cambria Math" panose="02040503050406030204" pitchFamily="18" charset="0"/>
                                  </a:rPr>
                                  <m:t>β</m:t>
                                </m:r>
                              </m:e>
                              <m:sub>
                                <m:r>
                                  <a:rPr lang="fr-FR" i="1">
                                    <a:latin typeface="Cambria Math" panose="02040503050406030204" pitchFamily="18" charset="0"/>
                                  </a:rPr>
                                  <m:t>𝐶𝑜𝑚𝑡𝑝𝑜𝑛</m:t>
                                </m:r>
                              </m:sub>
                            </m:sSub>
                            <m:r>
                              <a:rPr lang="fr-FR">
                                <a:latin typeface="Cambria Math" panose="02040503050406030204" pitchFamily="18" charset="0"/>
                              </a:rPr>
                              <m:t>−</m:t>
                            </m:r>
                            <m:f>
                              <m:fPr>
                                <m:ctrlPr>
                                  <a:rPr lang="fr-FR" i="1">
                                    <a:latin typeface="Cambria Math" panose="02040503050406030204" pitchFamily="18" charset="0"/>
                                  </a:rPr>
                                </m:ctrlPr>
                              </m:fPr>
                              <m:num>
                                <m:sSub>
                                  <m:sSubPr>
                                    <m:ctrlPr>
                                      <a:rPr lang="fr-FR" i="1">
                                        <a:solidFill>
                                          <a:srgbClr val="FF0000"/>
                                        </a:solidFill>
                                        <a:latin typeface="Cambria Math" panose="02040503050406030204" pitchFamily="18" charset="0"/>
                                      </a:rPr>
                                    </m:ctrlPr>
                                  </m:sSubPr>
                                  <m:e>
                                    <m:r>
                                      <m:rPr>
                                        <m:sty m:val="p"/>
                                      </m:rPr>
                                      <a:rPr lang="fr-FR">
                                        <a:solidFill>
                                          <a:srgbClr val="FF0000"/>
                                        </a:solidFill>
                                        <a:latin typeface="Cambria Math" panose="02040503050406030204" pitchFamily="18" charset="0"/>
                                      </a:rPr>
                                      <m:t>C</m:t>
                                    </m:r>
                                  </m:e>
                                  <m:sub>
                                    <m:d>
                                      <m:dPr>
                                        <m:begChr m:val="["/>
                                        <m:endChr m:val=""/>
                                        <m:ctrlPr>
                                          <a:rPr lang="fr-FR" i="1">
                                            <a:solidFill>
                                              <a:srgbClr val="FF0000"/>
                                            </a:solidFill>
                                            <a:latin typeface="Cambria Math" panose="02040503050406030204" pitchFamily="18" charset="0"/>
                                          </a:rPr>
                                        </m:ctrlPr>
                                      </m:dPr>
                                      <m:e>
                                        <m:r>
                                          <a:rPr lang="fr-FR">
                                            <a:solidFill>
                                              <a:srgbClr val="FF0000"/>
                                            </a:solidFill>
                                            <a:latin typeface="Cambria Math" panose="02040503050406030204" pitchFamily="18" charset="0"/>
                                          </a:rPr>
                                          <m:t>120−170]</m:t>
                                        </m:r>
                                        <m:r>
                                          <m:rPr>
                                            <m:sty m:val="p"/>
                                          </m:rPr>
                                          <a:rPr lang="fr-FR">
                                            <a:solidFill>
                                              <a:srgbClr val="FF0000"/>
                                            </a:solidFill>
                                            <a:latin typeface="Cambria Math" panose="02040503050406030204" pitchFamily="18" charset="0"/>
                                          </a:rPr>
                                          <m:t>keV</m:t>
                                        </m:r>
                                      </m:e>
                                    </m:d>
                                  </m:sub>
                                </m:sSub>
                              </m:num>
                              <m:den>
                                <m:sSub>
                                  <m:sSubPr>
                                    <m:ctrlPr>
                                      <a:rPr lang="fr-FR" i="1">
                                        <a:solidFill>
                                          <a:srgbClr val="0000FF"/>
                                        </a:solidFill>
                                        <a:latin typeface="Cambria Math" panose="02040503050406030204" pitchFamily="18" charset="0"/>
                                      </a:rPr>
                                    </m:ctrlPr>
                                  </m:sSubPr>
                                  <m:e>
                                    <m:r>
                                      <m:rPr>
                                        <m:sty m:val="p"/>
                                      </m:rPr>
                                      <a:rPr lang="fr-FR">
                                        <a:solidFill>
                                          <a:srgbClr val="0000FF"/>
                                        </a:solidFill>
                                        <a:latin typeface="Cambria Math" panose="02040503050406030204" pitchFamily="18" charset="0"/>
                                      </a:rPr>
                                      <m:t>C</m:t>
                                    </m:r>
                                  </m:e>
                                  <m:sub>
                                    <m:d>
                                      <m:dPr>
                                        <m:begChr m:val="["/>
                                        <m:endChr m:val=""/>
                                        <m:ctrlPr>
                                          <a:rPr lang="fr-FR" i="1">
                                            <a:solidFill>
                                              <a:srgbClr val="0000FF"/>
                                            </a:solidFill>
                                            <a:latin typeface="Cambria Math" panose="02040503050406030204" pitchFamily="18" charset="0"/>
                                          </a:rPr>
                                        </m:ctrlPr>
                                      </m:dPr>
                                      <m:e>
                                        <m:r>
                                          <a:rPr lang="fr-FR">
                                            <a:solidFill>
                                              <a:srgbClr val="0000FF"/>
                                            </a:solidFill>
                                            <a:latin typeface="Cambria Math" panose="02040503050406030204" pitchFamily="18" charset="0"/>
                                          </a:rPr>
                                          <m:t>960−1046]</m:t>
                                        </m:r>
                                        <m:r>
                                          <a:rPr lang="fr-FR" i="1">
                                            <a:solidFill>
                                              <a:srgbClr val="0000FF"/>
                                            </a:solidFill>
                                            <a:latin typeface="Cambria Math" panose="02040503050406030204" pitchFamily="18" charset="0"/>
                                          </a:rPr>
                                          <m:t>𝑘𝑒𝑉</m:t>
                                        </m:r>
                                      </m:e>
                                    </m:d>
                                  </m:sub>
                                </m:sSub>
                              </m:den>
                            </m:f>
                          </m:num>
                          <m:den>
                            <m:sSub>
                              <m:sSubPr>
                                <m:ctrlPr>
                                  <a:rPr lang="fr-FR" i="1">
                                    <a:latin typeface="Cambria Math" panose="02040503050406030204" pitchFamily="18" charset="0"/>
                                  </a:rPr>
                                </m:ctrlPr>
                              </m:sSubPr>
                              <m:e>
                                <m:r>
                                  <m:rPr>
                                    <m:sty m:val="p"/>
                                  </m:rPr>
                                  <a:rPr lang="fr-FR">
                                    <a:latin typeface="Cambria Math" panose="02040503050406030204" pitchFamily="18" charset="0"/>
                                  </a:rPr>
                                  <m:t>α</m:t>
                                </m:r>
                              </m:e>
                              <m:sub>
                                <m:r>
                                  <a:rPr lang="fr-FR" i="1">
                                    <a:latin typeface="Cambria Math" panose="02040503050406030204" pitchFamily="18" charset="0"/>
                                  </a:rPr>
                                  <m:t>𝐶𝑜𝑚𝑡𝑝𝑜𝑛</m:t>
                                </m:r>
                              </m:sub>
                            </m:sSub>
                          </m:den>
                        </m:f>
                      </m:oMath>
                    </m:oMathPara>
                  </a14:m>
                  <a:endParaRPr lang="fr-FR" sz="1199" dirty="0"/>
                </a:p>
              </p:txBody>
            </p:sp>
          </mc:Choice>
          <mc:Fallback xmlns="">
            <p:sp>
              <p:nvSpPr>
                <p:cNvPr id="18" name="Rectangle 17"/>
                <p:cNvSpPr>
                  <a:spLocks noRot="1" noChangeAspect="1" noMove="1" noResize="1" noEditPoints="1" noAdjustHandles="1" noChangeArrowheads="1" noChangeShapeType="1" noTextEdit="1"/>
                </p:cNvSpPr>
                <p:nvPr/>
              </p:nvSpPr>
              <p:spPr>
                <a:xfrm>
                  <a:off x="3845114" y="3086037"/>
                  <a:ext cx="2296443" cy="559063"/>
                </a:xfrm>
                <a:prstGeom prst="rect">
                  <a:avLst/>
                </a:prstGeom>
                <a:blipFill>
                  <a:blip r:embed="rId8"/>
                  <a:stretch>
                    <a:fillRect/>
                  </a:stretch>
                </a:blipFill>
              </p:spPr>
              <p:txBody>
                <a:bodyPr/>
                <a:lstStyle/>
                <a:p>
                  <a:r>
                    <a:rPr lang="en-US">
                      <a:noFill/>
                    </a:rPr>
                    <a:t> </a:t>
                  </a:r>
                </a:p>
              </p:txBody>
            </p:sp>
          </mc:Fallback>
        </mc:AlternateContent>
        <p:sp>
          <p:nvSpPr>
            <p:cNvPr id="19" name="Rectangle 18"/>
            <p:cNvSpPr/>
            <p:nvPr/>
          </p:nvSpPr>
          <p:spPr>
            <a:xfrm>
              <a:off x="2905127" y="3865864"/>
              <a:ext cx="545791" cy="190762"/>
            </a:xfrm>
            <a:prstGeom prst="rect">
              <a:avLst/>
            </a:prstGeom>
          </p:spPr>
          <p:txBody>
            <a:bodyPr wrap="none">
              <a:spAutoFit/>
            </a:bodyPr>
            <a:lstStyle/>
            <a:p>
              <a:r>
                <a:rPr lang="en-US" sz="1600" b="1" dirty="0">
                  <a:solidFill>
                    <a:srgbClr val="C00000"/>
                  </a:solidFill>
                  <a:latin typeface="+mj-lt"/>
                  <a:ea typeface="Times New Roman" panose="02020603050405020304" pitchFamily="18" charset="0"/>
                  <a:cs typeface="Arial" panose="020B0604020202020204" pitchFamily="34" charset="0"/>
                </a:rPr>
                <a:t>MCNP</a:t>
              </a:r>
              <a:endParaRPr lang="fr-FR" sz="1600" dirty="0">
                <a:latin typeface="+mj-lt"/>
              </a:endParaRPr>
            </a:p>
          </p:txBody>
        </p:sp>
        <p:sp>
          <p:nvSpPr>
            <p:cNvPr id="21" name="Rectangle 20"/>
            <p:cNvSpPr/>
            <p:nvPr/>
          </p:nvSpPr>
          <p:spPr>
            <a:xfrm>
              <a:off x="5483983" y="3865864"/>
              <a:ext cx="545791" cy="190762"/>
            </a:xfrm>
            <a:prstGeom prst="rect">
              <a:avLst/>
            </a:prstGeom>
          </p:spPr>
          <p:txBody>
            <a:bodyPr wrap="none">
              <a:spAutoFit/>
            </a:bodyPr>
            <a:lstStyle/>
            <a:p>
              <a:r>
                <a:rPr lang="en-US" sz="1600" b="1" dirty="0">
                  <a:solidFill>
                    <a:srgbClr val="C00000"/>
                  </a:solidFill>
                  <a:latin typeface="+mj-lt"/>
                  <a:ea typeface="Times New Roman" panose="02020603050405020304" pitchFamily="18" charset="0"/>
                  <a:cs typeface="Arial" panose="020B0604020202020204" pitchFamily="34" charset="0"/>
                </a:rPr>
                <a:t>MCNP</a:t>
              </a:r>
              <a:endParaRPr lang="fr-FR" sz="1600" dirty="0">
                <a:latin typeface="+mj-lt"/>
              </a:endParaRPr>
            </a:p>
          </p:txBody>
        </p:sp>
        <p:sp>
          <p:nvSpPr>
            <p:cNvPr id="22" name="Rectangle 21"/>
            <p:cNvSpPr/>
            <p:nvPr/>
          </p:nvSpPr>
          <p:spPr>
            <a:xfrm>
              <a:off x="8337592" y="3874927"/>
              <a:ext cx="407100" cy="190762"/>
            </a:xfrm>
            <a:prstGeom prst="rect">
              <a:avLst/>
            </a:prstGeom>
          </p:spPr>
          <p:txBody>
            <a:bodyPr wrap="none">
              <a:spAutoFit/>
            </a:bodyPr>
            <a:lstStyle/>
            <a:p>
              <a:r>
                <a:rPr lang="en-US" sz="1600" b="1" dirty="0">
                  <a:solidFill>
                    <a:srgbClr val="C00000"/>
                  </a:solidFill>
                  <a:latin typeface="+mj-lt"/>
                  <a:ea typeface="Times New Roman" panose="02020603050405020304" pitchFamily="18" charset="0"/>
                  <a:cs typeface="Arial" panose="020B0604020202020204" pitchFamily="34" charset="0"/>
                </a:rPr>
                <a:t>EXP</a:t>
              </a:r>
              <a:endParaRPr lang="fr-FR" sz="1600" dirty="0">
                <a:latin typeface="+mj-lt"/>
              </a:endParaRPr>
            </a:p>
          </p:txBody>
        </p:sp>
        <p:sp>
          <p:nvSpPr>
            <p:cNvPr id="23" name="Virage 22"/>
            <p:cNvSpPr/>
            <p:nvPr/>
          </p:nvSpPr>
          <p:spPr bwMode="auto">
            <a:xfrm rot="10800000" flipH="1">
              <a:off x="6742522" y="3694335"/>
              <a:ext cx="359475" cy="395640"/>
            </a:xfrm>
            <a:prstGeom prst="ben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29" tIns="11414" rIns="22829" bIns="11414" numCol="1" rtlCol="0" anchor="t" anchorCtr="0" compatLnSpc="1">
              <a:prstTxWarp prst="textNoShape">
                <a:avLst/>
              </a:prstTxWarp>
            </a:bodyPr>
            <a:lstStyle/>
            <a:p>
              <a:pPr defTabSz="1042925" eaLnBrk="1" hangingPunct="1"/>
              <a:endParaRPr lang="fr-FR"/>
            </a:p>
          </p:txBody>
        </p:sp>
        <p:sp>
          <p:nvSpPr>
            <p:cNvPr id="24" name="Flèche droite 23"/>
            <p:cNvSpPr/>
            <p:nvPr/>
          </p:nvSpPr>
          <p:spPr bwMode="auto">
            <a:xfrm>
              <a:off x="4067439" y="4174097"/>
              <a:ext cx="337939" cy="211544"/>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29" tIns="11414" rIns="22829" bIns="11414" numCol="1" rtlCol="0" anchor="t" anchorCtr="0" compatLnSpc="1">
              <a:prstTxWarp prst="textNoShape">
                <a:avLst/>
              </a:prstTxWarp>
            </a:bodyPr>
            <a:lstStyle/>
            <a:p>
              <a:pPr defTabSz="1042925" eaLnBrk="1" hangingPunct="1"/>
              <a:endParaRPr lang="fr-FR"/>
            </a:p>
          </p:txBody>
        </p:sp>
        <p:sp>
          <p:nvSpPr>
            <p:cNvPr id="25" name="Rectangle 24"/>
            <p:cNvSpPr/>
            <p:nvPr/>
          </p:nvSpPr>
          <p:spPr bwMode="auto">
            <a:xfrm>
              <a:off x="8465565" y="2871056"/>
              <a:ext cx="353461" cy="518547"/>
            </a:xfrm>
            <a:prstGeom prst="rect">
              <a:avLst/>
            </a:prstGeom>
            <a:solidFill>
              <a:srgbClr val="CCCCFF">
                <a:alpha val="66000"/>
              </a:srgbClr>
            </a:solidFill>
            <a:ln w="9525" cap="flat" cmpd="sng" algn="ctr">
              <a:solidFill>
                <a:srgbClr val="FFFFFF"/>
              </a:solidFill>
              <a:prstDash val="solid"/>
              <a:round/>
              <a:headEnd type="none" w="med" len="med"/>
              <a:tailEnd type="none" w="med" len="med"/>
            </a:ln>
            <a:effectLst/>
          </p:spPr>
          <p:txBody>
            <a:bodyPr vert="horz" wrap="square" lIns="22829" tIns="11414" rIns="22829" bIns="11414" numCol="1" rtlCol="0" anchor="t" anchorCtr="0" compatLnSpc="1">
              <a:prstTxWarp prst="textNoShape">
                <a:avLst/>
              </a:prstTxWarp>
            </a:bodyPr>
            <a:lstStyle/>
            <a:p>
              <a:pPr defTabSz="1042925" eaLnBrk="1" hangingPunct="1"/>
              <a:endParaRPr lang="en-GB"/>
            </a:p>
          </p:txBody>
        </p:sp>
        <p:sp>
          <p:nvSpPr>
            <p:cNvPr id="26" name="Text Box 243"/>
            <p:cNvSpPr txBox="1">
              <a:spLocks noChangeArrowheads="1"/>
            </p:cNvSpPr>
            <p:nvPr/>
          </p:nvSpPr>
          <p:spPr bwMode="auto">
            <a:xfrm>
              <a:off x="8374868" y="3086037"/>
              <a:ext cx="629378" cy="1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altLang="fr-FR" sz="599" dirty="0">
                  <a:latin typeface="+mj-lt"/>
                  <a:ea typeface="Times New Roman" panose="02020603050405020304" pitchFamily="18" charset="0"/>
                </a:rPr>
                <a:t>1001 keV</a:t>
              </a:r>
              <a:endParaRPr lang="en-US" altLang="fr-FR" sz="4969" dirty="0">
                <a:latin typeface="+mj-lt"/>
              </a:endParaRPr>
            </a:p>
          </p:txBody>
        </p:sp>
        <p:cxnSp>
          <p:nvCxnSpPr>
            <p:cNvPr id="27" name="Connecteur droit 26"/>
            <p:cNvCxnSpPr/>
            <p:nvPr/>
          </p:nvCxnSpPr>
          <p:spPr bwMode="auto">
            <a:xfrm>
              <a:off x="7497322" y="3832525"/>
              <a:ext cx="1331689" cy="934828"/>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8" name="Image 307" descr="C:\Users\tm248748\Documents\03 - Logiciels\Python-Logiciels\04 - ORANO Mining\EtudeSondeLaBr\Exp-Bessines\KAPC_Bessines.png"/>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4453514" y="3780382"/>
              <a:ext cx="97981" cy="118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Zone de texte 2"/>
            <p:cNvSpPr txBox="1">
              <a:spLocks noChangeArrowheads="1"/>
            </p:cNvSpPr>
            <p:nvPr/>
          </p:nvSpPr>
          <p:spPr bwMode="auto">
            <a:xfrm>
              <a:off x="8153784" y="2714978"/>
              <a:ext cx="920928" cy="15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en-US" altLang="fr-FR" sz="1200" b="1" dirty="0">
                  <a:solidFill>
                    <a:srgbClr val="0000FF"/>
                  </a:solidFill>
                  <a:latin typeface="+mj-lt"/>
                  <a:ea typeface="Times New Roman" panose="02020603050405020304" pitchFamily="18" charset="0"/>
                </a:rPr>
                <a:t>C</a:t>
              </a:r>
              <a:r>
                <a:rPr lang="en-US" altLang="fr-FR" sz="1200" b="1" baseline="-30000" dirty="0">
                  <a:solidFill>
                    <a:srgbClr val="0000FF"/>
                  </a:solidFill>
                  <a:latin typeface="+mj-lt"/>
                  <a:ea typeface="Times New Roman" panose="02020603050405020304" pitchFamily="18" charset="0"/>
                </a:rPr>
                <a:t>[960-1046]</a:t>
              </a:r>
              <a:r>
                <a:rPr lang="en-US" altLang="fr-FR" sz="1200" b="1" baseline="-30000" dirty="0" err="1">
                  <a:solidFill>
                    <a:srgbClr val="0000FF"/>
                  </a:solidFill>
                  <a:latin typeface="+mj-lt"/>
                  <a:ea typeface="Times New Roman" panose="02020603050405020304" pitchFamily="18" charset="0"/>
                </a:rPr>
                <a:t>keV</a:t>
              </a:r>
              <a:endParaRPr lang="en-US" altLang="fr-FR" sz="8800" dirty="0">
                <a:solidFill>
                  <a:srgbClr val="0000FF"/>
                </a:solidFill>
                <a:latin typeface="+mj-lt"/>
              </a:endParaRPr>
            </a:p>
          </p:txBody>
        </p:sp>
        <p:cxnSp>
          <p:nvCxnSpPr>
            <p:cNvPr id="30" name="Connecteur droit avec flèche 56"/>
            <p:cNvCxnSpPr>
              <a:cxnSpLocks noChangeShapeType="1"/>
            </p:cNvCxnSpPr>
            <p:nvPr/>
          </p:nvCxnSpPr>
          <p:spPr bwMode="auto">
            <a:xfrm>
              <a:off x="6278296" y="2918616"/>
              <a:ext cx="185029" cy="82283"/>
            </a:xfrm>
            <a:prstGeom prst="straightConnector1">
              <a:avLst/>
            </a:prstGeom>
            <a:noFill/>
            <a:ln w="28575" algn="ctr">
              <a:solidFill>
                <a:schemeClr val="tx1"/>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 name="Connecteur droit avec flèche 56"/>
          <p:cNvCxnSpPr>
            <a:cxnSpLocks noChangeShapeType="1"/>
          </p:cNvCxnSpPr>
          <p:nvPr/>
        </p:nvCxnSpPr>
        <p:spPr bwMode="auto">
          <a:xfrm flipH="1">
            <a:off x="2490044" y="1532914"/>
            <a:ext cx="277490" cy="142546"/>
          </a:xfrm>
          <a:prstGeom prst="straightConnector1">
            <a:avLst/>
          </a:prstGeom>
          <a:noFill/>
          <a:ln w="28575" algn="ctr">
            <a:solidFill>
              <a:schemeClr val="tx1"/>
            </a:solidFill>
            <a:round/>
            <a:headEnd/>
            <a:tailEnd type="triangl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itre 1"/>
          <p:cNvSpPr>
            <a:spLocks noGrp="1"/>
          </p:cNvSpPr>
          <p:nvPr>
            <p:ph type="title"/>
          </p:nvPr>
        </p:nvSpPr>
        <p:spPr>
          <a:xfrm>
            <a:off x="163059" y="178291"/>
            <a:ext cx="10836275" cy="753428"/>
          </a:xfrm>
        </p:spPr>
        <p:txBody>
          <a:bodyPr>
            <a:normAutofit/>
          </a:bodyPr>
          <a:lstStyle/>
          <a:p>
            <a:r>
              <a:rPr lang="en-US" dirty="0"/>
              <a:t>New spectroscopic probes and analysis</a:t>
            </a:r>
          </a:p>
        </p:txBody>
      </p:sp>
      <p:pic>
        <p:nvPicPr>
          <p:cNvPr id="35" name="Image 34"/>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8380256" y="868885"/>
            <a:ext cx="1541129" cy="1617980"/>
          </a:xfrm>
          <a:prstGeom prst="rect">
            <a:avLst/>
          </a:prstGeom>
        </p:spPr>
      </p:pic>
      <p:sp>
        <p:nvSpPr>
          <p:cNvPr id="36" name="Rectangle 35"/>
          <p:cNvSpPr/>
          <p:nvPr/>
        </p:nvSpPr>
        <p:spPr>
          <a:xfrm>
            <a:off x="9036719" y="2619569"/>
            <a:ext cx="639919" cy="338554"/>
          </a:xfrm>
          <a:prstGeom prst="rect">
            <a:avLst/>
          </a:prstGeom>
        </p:spPr>
        <p:txBody>
          <a:bodyPr wrap="none">
            <a:spAutoFit/>
          </a:bodyPr>
          <a:lstStyle/>
          <a:p>
            <a:r>
              <a:rPr lang="en-US" sz="1600" b="1" dirty="0">
                <a:solidFill>
                  <a:srgbClr val="C00000"/>
                </a:solidFill>
                <a:latin typeface="+mj-lt"/>
                <a:ea typeface="Times New Roman" panose="02020603050405020304" pitchFamily="18" charset="0"/>
                <a:cs typeface="Arial" panose="020B0604020202020204" pitchFamily="34" charset="0"/>
              </a:rPr>
              <a:t>EXP</a:t>
            </a:r>
            <a:endParaRPr lang="fr-FR" sz="1600" dirty="0">
              <a:latin typeface="+mj-lt"/>
            </a:endParaRPr>
          </a:p>
        </p:txBody>
      </p:sp>
      <p:pic>
        <p:nvPicPr>
          <p:cNvPr id="37" name="Picture 2" descr="Logo de GeoVista"/>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875367" y="849157"/>
            <a:ext cx="1118311" cy="465233"/>
          </a:xfrm>
          <a:prstGeom prst="rect">
            <a:avLst/>
          </a:prstGeom>
          <a:noFill/>
        </p:spPr>
      </p:pic>
      <p:sp>
        <p:nvSpPr>
          <p:cNvPr id="38" name="Rectangle 37"/>
          <p:cNvSpPr/>
          <p:nvPr/>
        </p:nvSpPr>
        <p:spPr>
          <a:xfrm>
            <a:off x="1434522" y="6350113"/>
            <a:ext cx="8995833" cy="420756"/>
          </a:xfrm>
          <a:prstGeom prst="rect">
            <a:avLst/>
          </a:prstGeom>
        </p:spPr>
        <p:txBody>
          <a:bodyPr wrap="square">
            <a:spAutoFit/>
          </a:bodyPr>
          <a:lstStyle/>
          <a:p>
            <a:r>
              <a:rPr lang="fr-FR" sz="1067" i="1" dirty="0"/>
              <a:t>B. Pérot, T. Marchais, P.-G. </a:t>
            </a:r>
            <a:r>
              <a:rPr lang="fr-FR" sz="1067" i="1" dirty="0" err="1"/>
              <a:t>Allinei</a:t>
            </a:r>
            <a:r>
              <a:rPr lang="fr-FR" sz="1067" i="1" dirty="0"/>
              <a:t>, H. Toubon, Y. </a:t>
            </a:r>
            <a:r>
              <a:rPr lang="fr-FR" sz="1067" i="1" dirty="0" err="1"/>
              <a:t>Bensedik</a:t>
            </a:r>
            <a:r>
              <a:rPr lang="fr-FR" sz="1067" i="1" dirty="0"/>
              <a:t>, R. </a:t>
            </a:r>
            <a:r>
              <a:rPr lang="fr-FR" sz="1067" i="1" dirty="0" err="1"/>
              <a:t>Goupillou</a:t>
            </a:r>
            <a:r>
              <a:rPr lang="fr-FR" sz="1067" i="1" dirty="0"/>
              <a:t>, A. Berland, </a:t>
            </a:r>
            <a:r>
              <a:rPr lang="fr-FR" sz="1067" i="1" dirty="0" err="1"/>
              <a:t>Development</a:t>
            </a:r>
            <a:r>
              <a:rPr lang="fr-FR" sz="1067" i="1" dirty="0"/>
              <a:t> of Gamma </a:t>
            </a:r>
            <a:r>
              <a:rPr lang="fr-FR" sz="1067" i="1" dirty="0" err="1"/>
              <a:t>Spectroscopic</a:t>
            </a:r>
            <a:r>
              <a:rPr lang="fr-FR" sz="1067" i="1" dirty="0"/>
              <a:t> Tools for Uranium Ore </a:t>
            </a:r>
            <a:r>
              <a:rPr lang="fr-FR" sz="1067" i="1" dirty="0" err="1"/>
              <a:t>Samples</a:t>
            </a:r>
            <a:r>
              <a:rPr lang="fr-FR" sz="1067" i="1" dirty="0"/>
              <a:t> and </a:t>
            </a:r>
            <a:r>
              <a:rPr lang="fr-FR" sz="1067" i="1" dirty="0" err="1"/>
              <a:t>Borehole</a:t>
            </a:r>
            <a:r>
              <a:rPr lang="fr-FR" sz="1067" i="1" dirty="0"/>
              <a:t> Exploration, 2022 IEEE Nuclear Science Symposium, 5 – 12 </a:t>
            </a:r>
            <a:r>
              <a:rPr lang="fr-FR" sz="1067" i="1" dirty="0" err="1"/>
              <a:t>November</a:t>
            </a:r>
            <a:r>
              <a:rPr lang="fr-FR" sz="1067" i="1" dirty="0"/>
              <a:t> 2022, Milano, </a:t>
            </a:r>
            <a:r>
              <a:rPr lang="fr-FR" sz="1067" i="1" dirty="0" err="1"/>
              <a:t>Italy</a:t>
            </a:r>
            <a:endParaRPr lang="fr-FR" sz="1067" i="1" dirty="0"/>
          </a:p>
        </p:txBody>
      </p:sp>
      <p:sp>
        <p:nvSpPr>
          <p:cNvPr id="39" name="Rectangle 38"/>
          <p:cNvSpPr/>
          <p:nvPr/>
        </p:nvSpPr>
        <p:spPr>
          <a:xfrm>
            <a:off x="6458427" y="4512276"/>
            <a:ext cx="3154133" cy="379656"/>
          </a:xfrm>
          <a:prstGeom prst="rect">
            <a:avLst/>
          </a:prstGeom>
          <a:solidFill>
            <a:schemeClr val="bg2"/>
          </a:solidFill>
          <a:ln>
            <a:solidFill>
              <a:schemeClr val="tx2"/>
            </a:solidFill>
          </a:ln>
        </p:spPr>
        <p:txBody>
          <a:bodyPr wrap="none">
            <a:spAutoFit/>
          </a:bodyPr>
          <a:lstStyle/>
          <a:p>
            <a:pPr marL="478355" indent="-478355">
              <a:spcBef>
                <a:spcPts val="600"/>
              </a:spcBef>
            </a:pPr>
            <a:r>
              <a:rPr lang="en-US" sz="1867" b="1" dirty="0">
                <a:solidFill>
                  <a:srgbClr val="FF0000"/>
                </a:solidFill>
              </a:rPr>
              <a:t>Patent WO2023/031465 A1</a:t>
            </a:r>
          </a:p>
        </p:txBody>
      </p:sp>
      <p:pic>
        <p:nvPicPr>
          <p:cNvPr id="40" name="Image 3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1839" y="6343649"/>
            <a:ext cx="415412" cy="365125"/>
          </a:xfrm>
          <a:prstGeom prst="rect">
            <a:avLst/>
          </a:prstGeom>
        </p:spPr>
      </p:pic>
      <p:sp>
        <p:nvSpPr>
          <p:cNvPr id="42" name="Explosion 2 99">
            <a:extLst>
              <a:ext uri="{FF2B5EF4-FFF2-40B4-BE49-F238E27FC236}">
                <a16:creationId xmlns:a16="http://schemas.microsoft.com/office/drawing/2014/main" id="{DC57CCFB-F867-4A2C-8C1F-325A9E78C47E}"/>
              </a:ext>
            </a:extLst>
          </p:cNvPr>
          <p:cNvSpPr/>
          <p:nvPr/>
        </p:nvSpPr>
        <p:spPr>
          <a:xfrm rot="698495">
            <a:off x="6962657" y="4753863"/>
            <a:ext cx="2265466" cy="1817078"/>
          </a:xfrm>
          <a:prstGeom prst="irregularSeal2">
            <a:avLst/>
          </a:prstGeom>
          <a:solidFill>
            <a:schemeClr val="tx2"/>
          </a:solidFill>
          <a:ln>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r>
              <a:rPr lang="en-US" sz="1200" b="1" dirty="0"/>
              <a:t>Thomas </a:t>
            </a:r>
            <a:r>
              <a:rPr lang="en-US" sz="1200" b="1" dirty="0" err="1"/>
              <a:t>Marchais</a:t>
            </a:r>
            <a:r>
              <a:rPr lang="en-US" sz="1200" b="1" dirty="0"/>
              <a:t> #05-34</a:t>
            </a:r>
          </a:p>
        </p:txBody>
      </p:sp>
    </p:spTree>
    <p:extLst>
      <p:ext uri="{BB962C8B-B14F-4D97-AF65-F5344CB8AC3E}">
        <p14:creationId xmlns:p14="http://schemas.microsoft.com/office/powerpoint/2010/main" val="151885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642" y="106970"/>
            <a:ext cx="8167577" cy="647743"/>
          </a:xfrm>
        </p:spPr>
        <p:txBody>
          <a:bodyPr>
            <a:normAutofit/>
          </a:bodyPr>
          <a:lstStyle/>
          <a:p>
            <a:r>
              <a:rPr lang="en-GB" sz="2800" dirty="0"/>
              <a:t>New approaches in logging analysis</a:t>
            </a:r>
          </a:p>
        </p:txBody>
      </p:sp>
      <p:sp>
        <p:nvSpPr>
          <p:cNvPr id="63" name="ZoneTexte 62"/>
          <p:cNvSpPr txBox="1"/>
          <p:nvPr/>
        </p:nvSpPr>
        <p:spPr>
          <a:xfrm>
            <a:off x="244967" y="635639"/>
            <a:ext cx="4078923" cy="923330"/>
          </a:xfrm>
          <a:prstGeom prst="rect">
            <a:avLst/>
          </a:prstGeom>
          <a:noFill/>
          <a:ln>
            <a:noFill/>
          </a:ln>
        </p:spPr>
        <p:txBody>
          <a:bodyPr wrap="square" rtlCol="0">
            <a:spAutoFit/>
          </a:bodyPr>
          <a:lstStyle/>
          <a:p>
            <a:pPr marL="285750" indent="-285750">
              <a:buFont typeface="Wingdings" panose="05000000000000000000" pitchFamily="2" charset="2"/>
              <a:buChar char="q"/>
            </a:pPr>
            <a:r>
              <a:rPr lang="en-GB" b="1" dirty="0">
                <a:solidFill>
                  <a:srgbClr val="FF0000"/>
                </a:solidFill>
              </a:rPr>
              <a:t>Bayesian approach (below)</a:t>
            </a:r>
          </a:p>
          <a:p>
            <a:pPr marL="285750" indent="-285750">
              <a:buFont typeface="Wingdings" panose="05000000000000000000" pitchFamily="2" charset="2"/>
              <a:buChar char="q"/>
            </a:pPr>
            <a:r>
              <a:rPr lang="en-GB" dirty="0"/>
              <a:t>Machine Learning </a:t>
            </a:r>
            <a:br>
              <a:rPr lang="en-GB" dirty="0"/>
            </a:br>
            <a:r>
              <a:rPr lang="en-GB" dirty="0"/>
              <a:t>(under progress)</a:t>
            </a:r>
          </a:p>
        </p:txBody>
      </p:sp>
      <p:sp>
        <p:nvSpPr>
          <p:cNvPr id="65" name="Espace réservé du numéro de diapositive 64"/>
          <p:cNvSpPr>
            <a:spLocks noGrp="1"/>
          </p:cNvSpPr>
          <p:nvPr>
            <p:ph type="sldNum" sz="quarter" idx="12"/>
          </p:nvPr>
        </p:nvSpPr>
        <p:spPr>
          <a:xfrm>
            <a:off x="11273654" y="6343650"/>
            <a:ext cx="693738" cy="365125"/>
          </a:xfrm>
        </p:spPr>
        <p:txBody>
          <a:bodyPr/>
          <a:lstStyle/>
          <a:p>
            <a:fld id="{0CBC77A0-1F4E-42FF-9FFC-F45C3A64AF90}" type="slidenum">
              <a:rPr lang="fr-FR" smtClean="0"/>
              <a:t>16</a:t>
            </a:fld>
            <a:endParaRPr lang="fr-FR" dirty="0"/>
          </a:p>
        </p:txBody>
      </p:sp>
      <p:grpSp>
        <p:nvGrpSpPr>
          <p:cNvPr id="3" name="Groupe 2"/>
          <p:cNvGrpSpPr/>
          <p:nvPr/>
        </p:nvGrpSpPr>
        <p:grpSpPr>
          <a:xfrm>
            <a:off x="1306615" y="1685869"/>
            <a:ext cx="6142008" cy="3564092"/>
            <a:chOff x="583085" y="1239145"/>
            <a:chExt cx="10582045" cy="5447848"/>
          </a:xfrm>
        </p:grpSpPr>
        <p:grpSp>
          <p:nvGrpSpPr>
            <p:cNvPr id="61" name="Groupe 60"/>
            <p:cNvGrpSpPr/>
            <p:nvPr/>
          </p:nvGrpSpPr>
          <p:grpSpPr>
            <a:xfrm>
              <a:off x="5835880" y="1448143"/>
              <a:ext cx="5329250" cy="3996937"/>
              <a:chOff x="5835880" y="1448143"/>
              <a:chExt cx="5329250" cy="3996937"/>
            </a:xfrm>
          </p:grpSpPr>
          <p:pic>
            <p:nvPicPr>
              <p:cNvPr id="64" name="Image 6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35880" y="1448143"/>
                <a:ext cx="5329250" cy="3996937"/>
              </a:xfrm>
              <a:prstGeom prst="rect">
                <a:avLst/>
              </a:prstGeom>
            </p:spPr>
          </p:pic>
          <p:sp>
            <p:nvSpPr>
              <p:cNvPr id="67" name="Rectangle 66"/>
              <p:cNvSpPr/>
              <p:nvPr/>
            </p:nvSpPr>
            <p:spPr>
              <a:xfrm>
                <a:off x="6558621" y="1991433"/>
                <a:ext cx="174172" cy="1454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grpSp>
        <p:pic>
          <p:nvPicPr>
            <p:cNvPr id="68" name="Image 6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3085" y="1677653"/>
              <a:ext cx="4897537" cy="3673152"/>
            </a:xfrm>
            <a:prstGeom prst="rect">
              <a:avLst/>
            </a:prstGeom>
          </p:spPr>
        </p:pic>
        <p:sp>
          <p:nvSpPr>
            <p:cNvPr id="69" name="Ellipse 68"/>
            <p:cNvSpPr/>
            <p:nvPr/>
          </p:nvSpPr>
          <p:spPr>
            <a:xfrm>
              <a:off x="2626774" y="3403144"/>
              <a:ext cx="85240" cy="85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70" name="Ellipse 69"/>
            <p:cNvSpPr/>
            <p:nvPr/>
          </p:nvSpPr>
          <p:spPr>
            <a:xfrm>
              <a:off x="3994382" y="2699889"/>
              <a:ext cx="85240" cy="852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cxnSp>
          <p:nvCxnSpPr>
            <p:cNvPr id="71" name="Connecteur droit 70"/>
            <p:cNvCxnSpPr/>
            <p:nvPr/>
          </p:nvCxnSpPr>
          <p:spPr>
            <a:xfrm flipV="1">
              <a:off x="2669394" y="1239145"/>
              <a:ext cx="0" cy="2159927"/>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72" name="Connecteur droit 71"/>
            <p:cNvCxnSpPr/>
            <p:nvPr/>
          </p:nvCxnSpPr>
          <p:spPr>
            <a:xfrm>
              <a:off x="4037002" y="1239145"/>
              <a:ext cx="0" cy="143384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73" name="Connecteur droit 72"/>
            <p:cNvCxnSpPr/>
            <p:nvPr/>
          </p:nvCxnSpPr>
          <p:spPr>
            <a:xfrm rot="5400000" flipV="1">
              <a:off x="4919394" y="-1010855"/>
              <a:ext cx="0" cy="450000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75" name="Connecteur droit avec flèche 74"/>
            <p:cNvCxnSpPr/>
            <p:nvPr/>
          </p:nvCxnSpPr>
          <p:spPr>
            <a:xfrm flipH="1">
              <a:off x="7950398" y="3390446"/>
              <a:ext cx="0" cy="27000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ZoneTexte 75"/>
                <p:cNvSpPr txBox="1"/>
                <p:nvPr/>
              </p:nvSpPr>
              <p:spPr>
                <a:xfrm>
                  <a:off x="638550" y="5811861"/>
                  <a:ext cx="6971060" cy="875132"/>
                </a:xfrm>
                <a:prstGeom prst="rect">
                  <a:avLst/>
                </a:prstGeom>
                <a:noFill/>
                <a:ln w="3175">
                  <a:solidFill>
                    <a:schemeClr val="tx1"/>
                  </a:solidFill>
                </a:ln>
              </p:spPr>
              <p:txBody>
                <a:bodyPr wrap="square" lIns="0" tIns="0" rIns="0" bIns="0" rtlCol="0">
                  <a:spAutoFit/>
                </a:bodyPr>
                <a:lstStyle/>
                <a:p>
                  <a:pPr algn="ctr"/>
                  <a14:m>
                    <m:oMath xmlns:m="http://schemas.openxmlformats.org/officeDocument/2006/math">
                      <m:r>
                        <a:rPr lang="fr-FR" i="1" dirty="0" smtClean="0">
                          <a:latin typeface="Cambria Math" panose="02040503050406030204" pitchFamily="18" charset="0"/>
                        </a:rPr>
                        <m:t>𝑑𝑖𝑠𝑡</m:t>
                      </m:r>
                      <m:r>
                        <a:rPr lang="fr-FR" b="0" i="1" dirty="0" smtClean="0">
                          <a:latin typeface="Cambria Math" panose="02040503050406030204" pitchFamily="18" charset="0"/>
                        </a:rPr>
                        <m:t>𝑎𝑛𝑐𝑒</m:t>
                      </m:r>
                      <m:r>
                        <a:rPr lang="fr-FR" i="1" dirty="0" smtClean="0">
                          <a:latin typeface="Cambria Math" panose="02040503050406030204" pitchFamily="18" charset="0"/>
                        </a:rPr>
                        <m:t> =</m:t>
                      </m:r>
                    </m:oMath>
                  </a14:m>
                  <a:r>
                    <a:rPr lang="fr-FR" i="1" dirty="0">
                      <a:latin typeface="Cambria Math" panose="02040503050406030204" pitchFamily="18" charset="0"/>
                    </a:rPr>
                    <a:t> </a:t>
                  </a:r>
                  <a14:m>
                    <m:oMath xmlns:m="http://schemas.openxmlformats.org/officeDocument/2006/math">
                      <m:nary>
                        <m:naryPr>
                          <m:chr m:val="∑"/>
                          <m:supHide m:val="on"/>
                          <m:ctrlPr>
                            <a:rPr lang="fr-FR" i="1" dirty="0" smtClean="0">
                              <a:latin typeface="Cambria Math" panose="02040503050406030204" pitchFamily="18" charset="0"/>
                            </a:rPr>
                          </m:ctrlPr>
                        </m:naryPr>
                        <m:sub>
                          <m:r>
                            <m:rPr>
                              <m:brk m:alnAt="7"/>
                            </m:rPr>
                            <a:rPr lang="fr-FR" b="0" i="1" dirty="0" smtClean="0">
                              <a:latin typeface="Cambria Math" panose="02040503050406030204" pitchFamily="18" charset="0"/>
                            </a:rPr>
                            <m:t>𝑖</m:t>
                          </m:r>
                        </m:sub>
                        <m:sup/>
                        <m:e>
                          <m:r>
                            <a:rPr lang="fr-FR" b="0" i="1" dirty="0" smtClean="0">
                              <a:latin typeface="Cambria Math" panose="02040503050406030204" pitchFamily="18" charset="0"/>
                            </a:rPr>
                            <m:t>(</m:t>
                          </m:r>
                          <m:sSubSup>
                            <m:sSubSupPr>
                              <m:ctrlPr>
                                <a:rPr lang="fr-FR" b="0" i="1" dirty="0" smtClean="0">
                                  <a:latin typeface="Cambria Math" panose="02040503050406030204" pitchFamily="18" charset="0"/>
                                </a:rPr>
                              </m:ctrlPr>
                            </m:sSubSupPr>
                            <m:e>
                              <m:r>
                                <a:rPr lang="fr-FR" i="1" dirty="0">
                                  <a:latin typeface="Cambria Math" panose="02040503050406030204" pitchFamily="18" charset="0"/>
                                </a:rPr>
                                <m:t>𝑐𝑎𝑛𝑎𝑙</m:t>
                              </m:r>
                            </m:e>
                            <m:sub>
                              <m:r>
                                <a:rPr lang="fr-FR" b="0" i="1" dirty="0" smtClean="0">
                                  <a:latin typeface="Cambria Math" panose="02040503050406030204" pitchFamily="18" charset="0"/>
                                </a:rPr>
                                <m:t>𝑖</m:t>
                              </m:r>
                            </m:sub>
                            <m:sup>
                              <m:r>
                                <a:rPr lang="fr-FR" b="0" i="1" dirty="0" smtClean="0">
                                  <a:latin typeface="Cambria Math" panose="02040503050406030204" pitchFamily="18" charset="0"/>
                                </a:rPr>
                                <m:t>𝐸𝑋𝑃</m:t>
                              </m:r>
                            </m:sup>
                          </m:sSubSup>
                          <m:r>
                            <a:rPr lang="fr-FR" b="0" i="1" dirty="0" smtClean="0">
                              <a:latin typeface="Cambria Math" panose="02040503050406030204" pitchFamily="18" charset="0"/>
                            </a:rPr>
                            <m:t> − </m:t>
                          </m:r>
                          <m:sSubSup>
                            <m:sSubSupPr>
                              <m:ctrlPr>
                                <a:rPr lang="fr-FR" b="0" i="1" dirty="0" smtClean="0">
                                  <a:latin typeface="Cambria Math" panose="02040503050406030204" pitchFamily="18" charset="0"/>
                                </a:rPr>
                              </m:ctrlPr>
                            </m:sSubSupPr>
                            <m:e>
                              <m:r>
                                <a:rPr lang="fr-FR" i="1" dirty="0">
                                  <a:latin typeface="Cambria Math" panose="02040503050406030204" pitchFamily="18" charset="0"/>
                                </a:rPr>
                                <m:t>𝑐𝑎𝑛𝑎𝑙</m:t>
                              </m:r>
                            </m:e>
                            <m:sub>
                              <m:r>
                                <a:rPr lang="fr-FR" b="0" i="1" dirty="0" smtClean="0">
                                  <a:latin typeface="Cambria Math" panose="02040503050406030204" pitchFamily="18" charset="0"/>
                                </a:rPr>
                                <m:t>𝑖</m:t>
                              </m:r>
                            </m:sub>
                            <m:sup>
                              <m:r>
                                <a:rPr lang="fr-FR" b="0" i="1" dirty="0" smtClean="0">
                                  <a:latin typeface="Cambria Math" panose="02040503050406030204" pitchFamily="18" charset="0"/>
                                </a:rPr>
                                <m:t>𝐺𝐸𝑁</m:t>
                              </m:r>
                            </m:sup>
                          </m:sSubSup>
                          <m:r>
                            <a:rPr lang="fr-FR" b="0" i="1" dirty="0" smtClean="0">
                              <a:latin typeface="Cambria Math" panose="02040503050406030204" pitchFamily="18" charset="0"/>
                            </a:rPr>
                            <m:t>)²</m:t>
                          </m:r>
                        </m:e>
                      </m:nary>
                    </m:oMath>
                  </a14:m>
                  <a:endParaRPr lang="fr-FR" b="0" i="1" dirty="0">
                    <a:latin typeface="Cambria Math" panose="02040503050406030204" pitchFamily="18" charset="0"/>
                  </a:endParaRPr>
                </a:p>
                <a:p>
                  <a:pPr algn="ctr"/>
                  <a:r>
                    <a:rPr lang="fr-FR" sz="1600" b="0" dirty="0"/>
                    <a:t>i</a:t>
                  </a:r>
                  <a14:m>
                    <m:oMath xmlns:m="http://schemas.openxmlformats.org/officeDocument/2006/math">
                      <m:r>
                        <m:rPr>
                          <m:sty m:val="p"/>
                        </m:rPr>
                        <a:rPr lang="fr-FR" b="0" i="0" smtClean="0">
                          <a:latin typeface="Cambria Math" panose="02040503050406030204" pitchFamily="18" charset="0"/>
                        </a:rPr>
                        <m:t>f</m:t>
                      </m:r>
                      <m:r>
                        <a:rPr lang="fr-FR" b="0" i="0" smtClean="0">
                          <a:latin typeface="Cambria Math" panose="02040503050406030204" pitchFamily="18" charset="0"/>
                        </a:rPr>
                        <m:t> </m:t>
                      </m:r>
                      <m:r>
                        <a:rPr lang="fr-FR" b="0" i="1" smtClean="0">
                          <a:latin typeface="Cambria Math" panose="02040503050406030204" pitchFamily="18" charset="0"/>
                        </a:rPr>
                        <m:t>𝑑𝑖𝑠𝑡𝑎𝑛𝑐𝑒</m:t>
                      </m:r>
                      <m:r>
                        <a:rPr lang="fr-FR" b="0" i="1" smtClean="0">
                          <a:latin typeface="Cambria Math" panose="02040503050406030204" pitchFamily="18" charset="0"/>
                        </a:rPr>
                        <m:t>&lt; </m:t>
                      </m:r>
                      <m:r>
                        <m:rPr>
                          <m:sty m:val="p"/>
                        </m:rPr>
                        <a:rPr lang="el-GR" i="1">
                          <a:latin typeface="Cambria Math" panose="02040503050406030204" pitchFamily="18" charset="0"/>
                        </a:rPr>
                        <m:t>ε</m:t>
                      </m:r>
                    </m:oMath>
                  </a14:m>
                  <a:endParaRPr lang="fr-FR" sz="1400" dirty="0"/>
                </a:p>
              </p:txBody>
            </p:sp>
          </mc:Choice>
          <mc:Fallback xmlns="">
            <p:sp>
              <p:nvSpPr>
                <p:cNvPr id="76" name="ZoneTexte 75"/>
                <p:cNvSpPr txBox="1">
                  <a:spLocks noRot="1" noChangeAspect="1" noMove="1" noResize="1" noEditPoints="1" noAdjustHandles="1" noChangeArrowheads="1" noChangeShapeType="1" noTextEdit="1"/>
                </p:cNvSpPr>
                <p:nvPr/>
              </p:nvSpPr>
              <p:spPr>
                <a:xfrm>
                  <a:off x="638550" y="5811861"/>
                  <a:ext cx="6971060" cy="875132"/>
                </a:xfrm>
                <a:prstGeom prst="rect">
                  <a:avLst/>
                </a:prstGeom>
                <a:blipFill>
                  <a:blip r:embed="rId4"/>
                  <a:stretch>
                    <a:fillRect l="-753" t="-81053" r="-1205" b="-77895"/>
                  </a:stretch>
                </a:blipFill>
                <a:ln w="3175">
                  <a:solidFill>
                    <a:schemeClr val="tx1"/>
                  </a:solidFill>
                </a:ln>
              </p:spPr>
              <p:txBody>
                <a:bodyPr/>
                <a:lstStyle/>
                <a:p>
                  <a:r>
                    <a:rPr lang="en-US">
                      <a:noFill/>
                    </a:rPr>
                    <a:t> </a:t>
                  </a:r>
                </a:p>
              </p:txBody>
            </p:sp>
          </mc:Fallback>
        </mc:AlternateContent>
        <p:cxnSp>
          <p:nvCxnSpPr>
            <p:cNvPr id="77" name="Connecteur droit 76"/>
            <p:cNvCxnSpPr/>
            <p:nvPr/>
          </p:nvCxnSpPr>
          <p:spPr>
            <a:xfrm flipV="1">
              <a:off x="7169394" y="1239145"/>
              <a:ext cx="0" cy="676741"/>
            </a:xfrm>
            <a:prstGeom prst="line">
              <a:avLst/>
            </a:prstGeom>
            <a:ln>
              <a:prstDash val="dash"/>
              <a:headEnd type="triangle" w="med" len="med"/>
              <a:tailEnd type="none" w="med" len="med"/>
            </a:ln>
          </p:spPr>
          <p:style>
            <a:lnRef idx="1">
              <a:schemeClr val="dk1"/>
            </a:lnRef>
            <a:fillRef idx="0">
              <a:schemeClr val="dk1"/>
            </a:fillRef>
            <a:effectRef idx="0">
              <a:schemeClr val="dk1"/>
            </a:effectRef>
            <a:fontRef idx="minor">
              <a:schemeClr val="tx1"/>
            </a:fontRef>
          </p:style>
        </p:cxnSp>
      </p:grpSp>
      <p:pic>
        <p:nvPicPr>
          <p:cNvPr id="78" name="Image 77"/>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149397" y="4674156"/>
            <a:ext cx="3371878" cy="2106191"/>
          </a:xfrm>
          <a:prstGeom prst="rect">
            <a:avLst/>
          </a:prstGeom>
        </p:spPr>
      </p:pic>
      <p:sp>
        <p:nvSpPr>
          <p:cNvPr id="5" name="Flèche droite 4"/>
          <p:cNvSpPr/>
          <p:nvPr/>
        </p:nvSpPr>
        <p:spPr>
          <a:xfrm>
            <a:off x="3577376" y="5626425"/>
            <a:ext cx="2208363" cy="301924"/>
          </a:xfrm>
          <a:prstGeom prst="rightArrow">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GB" dirty="0"/>
          </a:p>
        </p:txBody>
      </p:sp>
      <p:sp>
        <p:nvSpPr>
          <p:cNvPr id="6" name="Rectangle 5"/>
          <p:cNvSpPr/>
          <p:nvPr/>
        </p:nvSpPr>
        <p:spPr>
          <a:xfrm>
            <a:off x="3498836" y="5249961"/>
            <a:ext cx="132272" cy="6172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GB" dirty="0"/>
          </a:p>
        </p:txBody>
      </p:sp>
      <p:sp>
        <p:nvSpPr>
          <p:cNvPr id="21" name="ZoneTexte 20"/>
          <p:cNvSpPr txBox="1"/>
          <p:nvPr/>
        </p:nvSpPr>
        <p:spPr>
          <a:xfrm>
            <a:off x="9691170" y="5282018"/>
            <a:ext cx="1582484" cy="646331"/>
          </a:xfrm>
          <a:prstGeom prst="rect">
            <a:avLst/>
          </a:prstGeom>
          <a:noFill/>
        </p:spPr>
        <p:txBody>
          <a:bodyPr wrap="none" rtlCol="0">
            <a:spAutoFit/>
          </a:bodyPr>
          <a:lstStyle/>
          <a:p>
            <a:pPr algn="ctr"/>
            <a:r>
              <a:rPr lang="en-GB" b="1" dirty="0">
                <a:solidFill>
                  <a:srgbClr val="E60019"/>
                </a:solidFill>
              </a:rPr>
              <a:t>Posterior </a:t>
            </a:r>
          </a:p>
          <a:p>
            <a:pPr algn="ctr"/>
            <a:r>
              <a:rPr lang="en-GB" b="1" dirty="0">
                <a:solidFill>
                  <a:srgbClr val="E60019"/>
                </a:solidFill>
              </a:rPr>
              <a:t>distributions</a:t>
            </a:r>
          </a:p>
        </p:txBody>
      </p:sp>
      <p:sp>
        <p:nvSpPr>
          <p:cNvPr id="79" name="ZoneTexte 78"/>
          <p:cNvSpPr txBox="1"/>
          <p:nvPr/>
        </p:nvSpPr>
        <p:spPr>
          <a:xfrm>
            <a:off x="147609" y="1716366"/>
            <a:ext cx="1582484" cy="646331"/>
          </a:xfrm>
          <a:prstGeom prst="rect">
            <a:avLst/>
          </a:prstGeom>
          <a:solidFill>
            <a:schemeClr val="bg1"/>
          </a:solidFill>
          <a:ln>
            <a:noFill/>
          </a:ln>
        </p:spPr>
        <p:txBody>
          <a:bodyPr wrap="none" rtlCol="0">
            <a:spAutoFit/>
          </a:bodyPr>
          <a:lstStyle/>
          <a:p>
            <a:pPr algn="ctr"/>
            <a:r>
              <a:rPr lang="en-GB" b="1" dirty="0">
                <a:solidFill>
                  <a:srgbClr val="E60019"/>
                </a:solidFill>
              </a:rPr>
              <a:t>Prior </a:t>
            </a:r>
          </a:p>
          <a:p>
            <a:r>
              <a:rPr lang="en-GB" b="1" dirty="0">
                <a:solidFill>
                  <a:srgbClr val="E60019"/>
                </a:solidFill>
              </a:rPr>
              <a:t>distributions</a:t>
            </a:r>
          </a:p>
        </p:txBody>
      </p:sp>
      <p:sp>
        <p:nvSpPr>
          <p:cNvPr id="37" name="ZoneTexte 36"/>
          <p:cNvSpPr txBox="1"/>
          <p:nvPr/>
        </p:nvSpPr>
        <p:spPr>
          <a:xfrm>
            <a:off x="1810827" y="2183028"/>
            <a:ext cx="641522" cy="584775"/>
          </a:xfrm>
          <a:prstGeom prst="rect">
            <a:avLst/>
          </a:prstGeom>
          <a:noFill/>
        </p:spPr>
        <p:txBody>
          <a:bodyPr wrap="none" rtlCol="0">
            <a:spAutoFit/>
          </a:bodyPr>
          <a:lstStyle/>
          <a:p>
            <a:r>
              <a:rPr lang="en-GB" dirty="0"/>
              <a:t>U</a:t>
            </a:r>
            <a:r>
              <a:rPr lang="en-GB" sz="1400" dirty="0"/>
              <a:t> </a:t>
            </a:r>
            <a:br>
              <a:rPr lang="en-GB" sz="1400" dirty="0"/>
            </a:br>
            <a:r>
              <a:rPr lang="en-GB" sz="1400" dirty="0"/>
              <a:t>grade</a:t>
            </a:r>
          </a:p>
        </p:txBody>
      </p:sp>
      <p:sp>
        <p:nvSpPr>
          <p:cNvPr id="81" name="ZoneTexte 80"/>
          <p:cNvSpPr txBox="1"/>
          <p:nvPr/>
        </p:nvSpPr>
        <p:spPr>
          <a:xfrm>
            <a:off x="3368472" y="2178031"/>
            <a:ext cx="710451" cy="369332"/>
          </a:xfrm>
          <a:prstGeom prst="rect">
            <a:avLst/>
          </a:prstGeom>
          <a:noFill/>
        </p:spPr>
        <p:txBody>
          <a:bodyPr wrap="none" rtlCol="0">
            <a:spAutoFit/>
          </a:bodyPr>
          <a:lstStyle/>
          <a:p>
            <a:r>
              <a:rPr lang="en-GB" dirty="0"/>
              <a:t>U/Ra</a:t>
            </a:r>
          </a:p>
        </p:txBody>
      </p:sp>
      <p:sp>
        <p:nvSpPr>
          <p:cNvPr id="82" name="ZoneTexte 81"/>
          <p:cNvSpPr txBox="1"/>
          <p:nvPr/>
        </p:nvSpPr>
        <p:spPr>
          <a:xfrm>
            <a:off x="8810824" y="4744013"/>
            <a:ext cx="710451" cy="369332"/>
          </a:xfrm>
          <a:prstGeom prst="rect">
            <a:avLst/>
          </a:prstGeom>
          <a:noFill/>
        </p:spPr>
        <p:txBody>
          <a:bodyPr wrap="none" rtlCol="0">
            <a:spAutoFit/>
          </a:bodyPr>
          <a:lstStyle/>
          <a:p>
            <a:r>
              <a:rPr lang="en-GB" dirty="0"/>
              <a:t>U/Ra</a:t>
            </a:r>
          </a:p>
        </p:txBody>
      </p:sp>
      <p:sp>
        <p:nvSpPr>
          <p:cNvPr id="83" name="ZoneTexte 82"/>
          <p:cNvSpPr txBox="1"/>
          <p:nvPr/>
        </p:nvSpPr>
        <p:spPr>
          <a:xfrm>
            <a:off x="7415942" y="4765605"/>
            <a:ext cx="351378" cy="369332"/>
          </a:xfrm>
          <a:prstGeom prst="rect">
            <a:avLst/>
          </a:prstGeom>
          <a:noFill/>
        </p:spPr>
        <p:txBody>
          <a:bodyPr wrap="none" rtlCol="0">
            <a:spAutoFit/>
          </a:bodyPr>
          <a:lstStyle/>
          <a:p>
            <a:r>
              <a:rPr lang="en-GB" dirty="0"/>
              <a:t>U</a:t>
            </a:r>
          </a:p>
        </p:txBody>
      </p:sp>
      <p:pic>
        <p:nvPicPr>
          <p:cNvPr id="35" name="Image 34"/>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448062" y="1166462"/>
            <a:ext cx="1272425" cy="909263"/>
          </a:xfrm>
          <a:prstGeom prst="rect">
            <a:avLst/>
          </a:prstGeom>
          <a:ln w="28575">
            <a:solidFill>
              <a:schemeClr val="tx2"/>
            </a:solidFill>
          </a:ln>
        </p:spPr>
      </p:pic>
      <p:pic>
        <p:nvPicPr>
          <p:cNvPr id="38" name="Image 37"/>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423632" y="1207098"/>
            <a:ext cx="4224961" cy="2990010"/>
          </a:xfrm>
          <a:prstGeom prst="rect">
            <a:avLst/>
          </a:prstGeom>
          <a:ln w="28575">
            <a:solidFill>
              <a:schemeClr val="tx2"/>
            </a:solidFill>
          </a:ln>
        </p:spPr>
      </p:pic>
      <p:sp>
        <p:nvSpPr>
          <p:cNvPr id="8" name="Flèche courbée vers le bas 7"/>
          <p:cNvSpPr/>
          <p:nvPr/>
        </p:nvSpPr>
        <p:spPr>
          <a:xfrm>
            <a:off x="4531770" y="724179"/>
            <a:ext cx="3489519" cy="435670"/>
          </a:xfrm>
          <a:prstGeom prst="curved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solidFill>
                <a:schemeClr val="tx1"/>
              </a:solidFill>
            </a:endParaRPr>
          </a:p>
        </p:txBody>
      </p:sp>
      <p:sp>
        <p:nvSpPr>
          <p:cNvPr id="31" name="Explosion 2 30"/>
          <p:cNvSpPr/>
          <p:nvPr/>
        </p:nvSpPr>
        <p:spPr>
          <a:xfrm>
            <a:off x="8207676" y="-2300"/>
            <a:ext cx="3202004" cy="1817078"/>
          </a:xfrm>
          <a:prstGeom prst="irregularSeal2">
            <a:avLst/>
          </a:prstGeom>
          <a:solidFill>
            <a:schemeClr val="tx2"/>
          </a:solidFill>
          <a:ln>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r>
              <a:rPr lang="en-US" sz="1200" b="1" dirty="0"/>
              <a:t>Arthur Pellet -</a:t>
            </a:r>
            <a:r>
              <a:rPr lang="en-US" sz="1200" b="1" dirty="0" err="1"/>
              <a:t>Rostaing</a:t>
            </a:r>
            <a:endParaRPr lang="en-US" sz="1200" b="1" dirty="0"/>
          </a:p>
          <a:p>
            <a:pPr algn="ctr"/>
            <a:r>
              <a:rPr lang="en-US" sz="1200" b="1" dirty="0"/>
              <a:t>#10-139</a:t>
            </a:r>
          </a:p>
        </p:txBody>
      </p:sp>
      <p:pic>
        <p:nvPicPr>
          <p:cNvPr id="32" name="Image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1839" y="6343649"/>
            <a:ext cx="415412" cy="365125"/>
          </a:xfrm>
          <a:prstGeom prst="rect">
            <a:avLst/>
          </a:prstGeom>
        </p:spPr>
      </p:pic>
    </p:spTree>
    <p:extLst>
      <p:ext uri="{BB962C8B-B14F-4D97-AF65-F5344CB8AC3E}">
        <p14:creationId xmlns:p14="http://schemas.microsoft.com/office/powerpoint/2010/main" val="3856061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0687C-BF33-B602-1691-6C6F37D147E2}"/>
              </a:ext>
            </a:extLst>
          </p:cNvPr>
          <p:cNvSpPr>
            <a:spLocks noGrp="1"/>
          </p:cNvSpPr>
          <p:nvPr>
            <p:ph type="title"/>
          </p:nvPr>
        </p:nvSpPr>
        <p:spPr>
          <a:xfrm>
            <a:off x="3771900" y="2171700"/>
            <a:ext cx="8196580" cy="2390775"/>
          </a:xfrm>
        </p:spPr>
        <p:txBody>
          <a:bodyPr>
            <a:normAutofit/>
          </a:bodyPr>
          <a:lstStyle/>
          <a:p>
            <a:r>
              <a:rPr lang="en-US" sz="7200" dirty="0">
                <a:solidFill>
                  <a:schemeClr val="tx1"/>
                </a:solidFill>
              </a:rPr>
              <a:t>Neutron </a:t>
            </a:r>
            <a:r>
              <a:rPr lang="en-US" sz="7200" dirty="0"/>
              <a:t>M</a:t>
            </a:r>
            <a:r>
              <a:rPr lang="en-US" sz="7200" dirty="0">
                <a:solidFill>
                  <a:schemeClr val="tx1"/>
                </a:solidFill>
              </a:rPr>
              <a:t>easurements</a:t>
            </a:r>
          </a:p>
        </p:txBody>
      </p:sp>
      <p:sp>
        <p:nvSpPr>
          <p:cNvPr id="3" name="Espace réservé du texte 2">
            <a:extLst>
              <a:ext uri="{FF2B5EF4-FFF2-40B4-BE49-F238E27FC236}">
                <a16:creationId xmlns:a16="http://schemas.microsoft.com/office/drawing/2014/main" id="{AAADEDDD-0160-F99C-E8EB-AD5F9AC0CDF5}"/>
              </a:ext>
            </a:extLst>
          </p:cNvPr>
          <p:cNvSpPr>
            <a:spLocks noGrp="1"/>
          </p:cNvSpPr>
          <p:nvPr>
            <p:ph type="body" idx="1"/>
          </p:nvPr>
        </p:nvSpPr>
        <p:spPr/>
        <p:txBody>
          <a:bodyPr/>
          <a:lstStyle/>
          <a:p>
            <a:endParaRPr lang="en-US" dirty="0"/>
          </a:p>
        </p:txBody>
      </p:sp>
      <p:sp>
        <p:nvSpPr>
          <p:cNvPr id="4" name="Espace réservé du texte 3">
            <a:extLst>
              <a:ext uri="{FF2B5EF4-FFF2-40B4-BE49-F238E27FC236}">
                <a16:creationId xmlns:a16="http://schemas.microsoft.com/office/drawing/2014/main" id="{D4EE5A4D-1D11-87BD-2E3E-34DC2776D3F6}"/>
              </a:ext>
            </a:extLst>
          </p:cNvPr>
          <p:cNvSpPr>
            <a:spLocks noGrp="1"/>
          </p:cNvSpPr>
          <p:nvPr>
            <p:ph type="body" idx="13"/>
          </p:nvPr>
        </p:nvSpPr>
        <p:spPr/>
        <p:txBody>
          <a:bodyPr/>
          <a:lstStyle/>
          <a:p>
            <a:r>
              <a:rPr lang="fr-FR" dirty="0"/>
              <a:t>3</a:t>
            </a:r>
          </a:p>
        </p:txBody>
      </p:sp>
      <p:sp>
        <p:nvSpPr>
          <p:cNvPr id="13" name="Espace réservé du numéro de diapositive 12"/>
          <p:cNvSpPr>
            <a:spLocks noGrp="1"/>
          </p:cNvSpPr>
          <p:nvPr>
            <p:ph type="sldNum" sz="quarter" idx="16"/>
          </p:nvPr>
        </p:nvSpPr>
        <p:spPr/>
        <p:txBody>
          <a:bodyPr/>
          <a:lstStyle/>
          <a:p>
            <a:fld id="{0CBC77A0-1F4E-42FF-9FFC-F45C3A64AF90}" type="slidenum">
              <a:rPr lang="fr-FR" smtClean="0"/>
              <a:pPr/>
              <a:t>17</a:t>
            </a:fld>
            <a:endParaRPr lang="fr-FR" dirty="0"/>
          </a:p>
        </p:txBody>
      </p:sp>
    </p:spTree>
    <p:extLst>
      <p:ext uri="{BB962C8B-B14F-4D97-AF65-F5344CB8AC3E}">
        <p14:creationId xmlns:p14="http://schemas.microsoft.com/office/powerpoint/2010/main" val="2176568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CBC77A0-1F4E-42FF-9FFC-F45C3A64AF90}" type="slidenum">
              <a:rPr lang="fr-FR" smtClean="0"/>
              <a:t>18</a:t>
            </a:fld>
            <a:endParaRPr lang="fr-FR"/>
          </a:p>
        </p:txBody>
      </p:sp>
      <p:sp>
        <p:nvSpPr>
          <p:cNvPr id="3" name="Titre 2"/>
          <p:cNvSpPr>
            <a:spLocks noGrp="1"/>
          </p:cNvSpPr>
          <p:nvPr>
            <p:ph type="title"/>
          </p:nvPr>
        </p:nvSpPr>
        <p:spPr>
          <a:xfrm>
            <a:off x="346432" y="248759"/>
            <a:ext cx="10728325" cy="871827"/>
          </a:xfrm>
        </p:spPr>
        <p:txBody>
          <a:bodyPr/>
          <a:lstStyle/>
          <a:p>
            <a:r>
              <a:rPr lang="en-US" dirty="0"/>
              <a:t>Main neutron detectors</a:t>
            </a:r>
          </a:p>
        </p:txBody>
      </p:sp>
      <p:pic>
        <p:nvPicPr>
          <p:cNvPr id="4" name="Image 3"/>
          <p:cNvPicPr>
            <a:picLocks noChangeAspect="1"/>
          </p:cNvPicPr>
          <p:nvPr/>
        </p:nvPicPr>
        <p:blipFill>
          <a:blip r:embed="rId2"/>
          <a:stretch>
            <a:fillRect/>
          </a:stretch>
        </p:blipFill>
        <p:spPr>
          <a:xfrm>
            <a:off x="3393440" y="942989"/>
            <a:ext cx="8615680" cy="5194617"/>
          </a:xfrm>
          <a:prstGeom prst="rect">
            <a:avLst/>
          </a:prstGeom>
        </p:spPr>
      </p:pic>
      <p:sp>
        <p:nvSpPr>
          <p:cNvPr id="5" name="Rectangle 4"/>
          <p:cNvSpPr/>
          <p:nvPr/>
        </p:nvSpPr>
        <p:spPr>
          <a:xfrm>
            <a:off x="3578316" y="6343650"/>
            <a:ext cx="7824216" cy="276999"/>
          </a:xfrm>
          <a:prstGeom prst="rect">
            <a:avLst/>
          </a:prstGeom>
        </p:spPr>
        <p:txBody>
          <a:bodyPr wrap="square">
            <a:spAutoFit/>
          </a:bodyPr>
          <a:lstStyle/>
          <a:p>
            <a:pPr>
              <a:spcBef>
                <a:spcPts val="0"/>
              </a:spcBef>
              <a:spcAft>
                <a:spcPts val="450"/>
              </a:spcAft>
              <a:defRPr/>
            </a:pPr>
            <a:r>
              <a:rPr lang="en-GB" sz="1200" i="1" dirty="0">
                <a:solidFill>
                  <a:srgbClr val="666666"/>
                </a:solidFill>
              </a:rPr>
              <a:t>Passive Non Destructive Assay of Nuclear Materials, Los Alamos National Laboratory, NUREG/CR-5550, 1991</a:t>
            </a:r>
          </a:p>
        </p:txBody>
      </p:sp>
      <p:pic>
        <p:nvPicPr>
          <p:cNvPr id="6" name="Image 5"/>
          <p:cNvPicPr>
            <a:picLocks noChangeAspect="1"/>
          </p:cNvPicPr>
          <p:nvPr/>
        </p:nvPicPr>
        <p:blipFill>
          <a:blip r:embed="rId3"/>
          <a:stretch>
            <a:fillRect/>
          </a:stretch>
        </p:blipFill>
        <p:spPr>
          <a:xfrm>
            <a:off x="213402" y="1510264"/>
            <a:ext cx="3124200" cy="2362200"/>
          </a:xfrm>
          <a:prstGeom prst="rect">
            <a:avLst/>
          </a:prstGeom>
        </p:spPr>
      </p:pic>
      <p:sp>
        <p:nvSpPr>
          <p:cNvPr id="7" name="Rectangle à coins arrondis 6"/>
          <p:cNvSpPr/>
          <p:nvPr/>
        </p:nvSpPr>
        <p:spPr>
          <a:xfrm>
            <a:off x="3393440" y="4145280"/>
            <a:ext cx="8157392" cy="7200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8" name="Rectangle 7"/>
          <p:cNvSpPr/>
          <p:nvPr/>
        </p:nvSpPr>
        <p:spPr>
          <a:xfrm>
            <a:off x="376987" y="3902944"/>
            <a:ext cx="2797031" cy="2308324"/>
          </a:xfrm>
          <a:prstGeom prst="rect">
            <a:avLst/>
          </a:prstGeom>
        </p:spPr>
        <p:txBody>
          <a:bodyPr wrap="square">
            <a:spAutoFit/>
          </a:bodyPr>
          <a:lstStyle/>
          <a:p>
            <a:pPr algn="ctr"/>
            <a:r>
              <a:rPr lang="en-US" altLang="fr-FR" b="1" baseline="30000" dirty="0">
                <a:solidFill>
                  <a:srgbClr val="E60019"/>
                </a:solidFill>
              </a:rPr>
              <a:t>3</a:t>
            </a:r>
            <a:r>
              <a:rPr lang="en-US" altLang="fr-FR" b="1" dirty="0">
                <a:solidFill>
                  <a:srgbClr val="E60019"/>
                </a:solidFill>
              </a:rPr>
              <a:t>He gas detectors : golden standard </a:t>
            </a:r>
          </a:p>
          <a:p>
            <a:pPr algn="ctr"/>
            <a:r>
              <a:rPr lang="en-US" altLang="fr-FR" dirty="0"/>
              <a:t>in </a:t>
            </a:r>
            <a:r>
              <a:rPr lang="en-US" altLang="fr-FR" dirty="0">
                <a:sym typeface="Wingdings" panose="05000000000000000000" pitchFamily="2" charset="2"/>
              </a:rPr>
              <a:t>radioactive waste characterization, process monitoring, security, SANS and other physics experiments, etc.</a:t>
            </a:r>
          </a:p>
          <a:p>
            <a:pPr algn="ctr"/>
            <a:r>
              <a:rPr lang="en-US" b="1" dirty="0">
                <a:solidFill>
                  <a:srgbClr val="E60019"/>
                </a:solidFill>
                <a:sym typeface="Wingdings" panose="05000000000000000000" pitchFamily="2" charset="2"/>
              </a:rPr>
              <a:t>But </a:t>
            </a:r>
            <a:r>
              <a:rPr lang="en-US" b="1" baseline="30000" dirty="0">
                <a:solidFill>
                  <a:srgbClr val="E60019"/>
                </a:solidFill>
                <a:sym typeface="Wingdings" panose="05000000000000000000" pitchFamily="2" charset="2"/>
              </a:rPr>
              <a:t>3</a:t>
            </a:r>
            <a:r>
              <a:rPr lang="en-US" b="1" dirty="0">
                <a:solidFill>
                  <a:srgbClr val="E60019"/>
                </a:solidFill>
                <a:sym typeface="Wingdings" panose="05000000000000000000" pitchFamily="2" charset="2"/>
              </a:rPr>
              <a:t>He is expensive</a:t>
            </a:r>
            <a:endParaRPr lang="en-US" dirty="0">
              <a:solidFill>
                <a:srgbClr val="E60019"/>
              </a:solidFill>
            </a:endParaRPr>
          </a:p>
        </p:txBody>
      </p:sp>
      <p:sp>
        <p:nvSpPr>
          <p:cNvPr id="9" name="Flèche droite 8"/>
          <p:cNvSpPr/>
          <p:nvPr/>
        </p:nvSpPr>
        <p:spPr>
          <a:xfrm rot="10800000">
            <a:off x="3007360" y="4389906"/>
            <a:ext cx="386080" cy="2597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11" name="Rectangle à coins arrondis 10"/>
          <p:cNvSpPr/>
          <p:nvPr/>
        </p:nvSpPr>
        <p:spPr>
          <a:xfrm>
            <a:off x="3411728" y="2256726"/>
            <a:ext cx="8157392" cy="399084"/>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12" name="Flèche droite 11"/>
          <p:cNvSpPr/>
          <p:nvPr/>
        </p:nvSpPr>
        <p:spPr>
          <a:xfrm rot="16200000">
            <a:off x="5487971" y="1742374"/>
            <a:ext cx="733459" cy="26923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sp>
        <p:nvSpPr>
          <p:cNvPr id="13" name="Rectangle 12"/>
          <p:cNvSpPr/>
          <p:nvPr/>
        </p:nvSpPr>
        <p:spPr>
          <a:xfrm>
            <a:off x="4246881" y="912324"/>
            <a:ext cx="2994414" cy="666849"/>
          </a:xfrm>
          <a:prstGeom prst="rect">
            <a:avLst/>
          </a:prstGeom>
        </p:spPr>
        <p:txBody>
          <a:bodyPr wrap="square">
            <a:spAutoFit/>
          </a:bodyPr>
          <a:lstStyle/>
          <a:p>
            <a:pPr algn="ctr"/>
            <a:r>
              <a:rPr lang="en-US" altLang="fr-FR" sz="2800" b="1" baseline="30000" dirty="0">
                <a:solidFill>
                  <a:srgbClr val="E60019"/>
                </a:solidFill>
              </a:rPr>
              <a:t>Cheap but sensitive to gamma rays and no PSD</a:t>
            </a:r>
          </a:p>
        </p:txBody>
      </p:sp>
    </p:spTree>
    <p:extLst>
      <p:ext uri="{BB962C8B-B14F-4D97-AF65-F5344CB8AC3E}">
        <p14:creationId xmlns:p14="http://schemas.microsoft.com/office/powerpoint/2010/main" val="2800716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54936" y="256433"/>
            <a:ext cx="11165925" cy="871827"/>
          </a:xfrm>
          <a:prstGeom prst="rect">
            <a:avLst/>
          </a:prstGeom>
        </p:spPr>
        <p:txBody>
          <a:bodyPr vert="horz" lIns="0" tIns="45720" rIns="0" bIns="45720" rtlCol="0" anchor="t">
            <a:normAutofit fontScale="92500"/>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US" dirty="0"/>
              <a:t>Matrix correction: experimental design with MCNP</a:t>
            </a:r>
            <a:endParaRPr lang="en-GB" dirty="0"/>
          </a:p>
        </p:txBody>
      </p:sp>
      <p:pic>
        <p:nvPicPr>
          <p:cNvPr id="11" name="Image 10"/>
          <p:cNvPicPr>
            <a:picLocks noChangeAspect="1"/>
          </p:cNvPicPr>
          <p:nvPr/>
        </p:nvPicPr>
        <p:blipFill>
          <a:blip r:embed="rId2"/>
          <a:stretch>
            <a:fillRect/>
          </a:stretch>
        </p:blipFill>
        <p:spPr>
          <a:xfrm>
            <a:off x="249116" y="1322795"/>
            <a:ext cx="6907222" cy="2761832"/>
          </a:xfrm>
          <a:prstGeom prst="rect">
            <a:avLst/>
          </a:prstGeom>
        </p:spPr>
      </p:pic>
      <p:sp>
        <p:nvSpPr>
          <p:cNvPr id="12" name="Rectangle 11"/>
          <p:cNvSpPr/>
          <p:nvPr/>
        </p:nvSpPr>
        <p:spPr>
          <a:xfrm>
            <a:off x="404052" y="784253"/>
            <a:ext cx="7233602" cy="615553"/>
          </a:xfrm>
          <a:prstGeom prst="rect">
            <a:avLst/>
          </a:prstGeom>
        </p:spPr>
        <p:txBody>
          <a:bodyPr wrap="square">
            <a:spAutoFit/>
          </a:bodyPr>
          <a:lstStyle/>
          <a:p>
            <a:pPr algn="ctr"/>
            <a:r>
              <a:rPr lang="en-US" b="1" dirty="0">
                <a:solidFill>
                  <a:srgbClr val="000000"/>
                </a:solidFill>
                <a:latin typeface="Tw Cen MT" panose="020B0602020104020603" pitchFamily="34" charset="0"/>
              </a:rPr>
              <a:t>Experimental design with 104 MCNP simulations </a:t>
            </a:r>
          </a:p>
          <a:p>
            <a:pPr algn="ctr"/>
            <a:r>
              <a:rPr lang="en-US" sz="1600" dirty="0">
                <a:solidFill>
                  <a:srgbClr val="000000"/>
                </a:solidFill>
                <a:latin typeface="Tw Cen MT" panose="020B0602020104020603" pitchFamily="34" charset="0"/>
              </a:rPr>
              <a:t>(Taguchi L72 &amp; L32)</a:t>
            </a:r>
            <a:endParaRPr lang="en-US" dirty="0"/>
          </a:p>
        </p:txBody>
      </p:sp>
      <p:sp>
        <p:nvSpPr>
          <p:cNvPr id="16" name="Rectangle 15"/>
          <p:cNvSpPr/>
          <p:nvPr/>
        </p:nvSpPr>
        <p:spPr>
          <a:xfrm>
            <a:off x="7018461" y="837203"/>
            <a:ext cx="5297193" cy="646331"/>
          </a:xfrm>
          <a:prstGeom prst="rect">
            <a:avLst/>
          </a:prstGeom>
        </p:spPr>
        <p:txBody>
          <a:bodyPr wrap="square">
            <a:spAutoFit/>
          </a:bodyPr>
          <a:lstStyle/>
          <a:p>
            <a:pPr algn="ctr"/>
            <a:r>
              <a:rPr lang="en-US" b="1" dirty="0">
                <a:solidFill>
                  <a:srgbClr val="000000"/>
                </a:solidFill>
                <a:latin typeface="Tw Cen MT" panose="020B0602020104020603" pitchFamily="34" charset="0"/>
              </a:rPr>
              <a:t>Correlation between Pu signals and matrix indicators</a:t>
            </a:r>
          </a:p>
          <a:p>
            <a:pPr algn="ctr"/>
            <a:r>
              <a:rPr lang="en-US" b="1" dirty="0">
                <a:solidFill>
                  <a:srgbClr val="000000"/>
                </a:solidFill>
                <a:latin typeface="Tw Cen MT" panose="020B0602020104020603" pitchFamily="34" charset="0"/>
              </a:rPr>
              <a:t>(internal monitors &amp; transmission measurements)</a:t>
            </a:r>
            <a:endParaRPr lang="en-US" dirty="0"/>
          </a:p>
        </p:txBody>
      </p:sp>
      <p:sp>
        <p:nvSpPr>
          <p:cNvPr id="17" name="Rectangle 16"/>
          <p:cNvSpPr/>
          <p:nvPr/>
        </p:nvSpPr>
        <p:spPr>
          <a:xfrm>
            <a:off x="6907222" y="4907280"/>
            <a:ext cx="316538"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pic>
        <p:nvPicPr>
          <p:cNvPr id="18" name="Image 17"/>
          <p:cNvPicPr>
            <a:picLocks noChangeAspect="1"/>
          </p:cNvPicPr>
          <p:nvPr/>
        </p:nvPicPr>
        <p:blipFill>
          <a:blip r:embed="rId3"/>
          <a:stretch>
            <a:fillRect/>
          </a:stretch>
        </p:blipFill>
        <p:spPr>
          <a:xfrm>
            <a:off x="7223760" y="1771706"/>
            <a:ext cx="4732066" cy="4376367"/>
          </a:xfrm>
          <a:prstGeom prst="rect">
            <a:avLst/>
          </a:prstGeom>
        </p:spPr>
      </p:pic>
      <p:sp>
        <p:nvSpPr>
          <p:cNvPr id="19" name="Espace réservé du numéro de diapositive 1"/>
          <p:cNvSpPr>
            <a:spLocks noGrp="1"/>
          </p:cNvSpPr>
          <p:nvPr>
            <p:ph type="sldNum" sz="quarter" idx="12"/>
          </p:nvPr>
        </p:nvSpPr>
        <p:spPr>
          <a:xfrm>
            <a:off x="10999334" y="6343650"/>
            <a:ext cx="693738" cy="365125"/>
          </a:xfrm>
        </p:spPr>
        <p:txBody>
          <a:bodyPr/>
          <a:lstStyle/>
          <a:p>
            <a:fld id="{0CBC77A0-1F4E-42FF-9FFC-F45C3A64AF90}" type="slidenum">
              <a:rPr lang="fr-FR" smtClean="0"/>
              <a:t>19</a:t>
            </a:fld>
            <a:endParaRPr lang="fr-FR" dirty="0"/>
          </a:p>
        </p:txBody>
      </p:sp>
      <p:sp>
        <p:nvSpPr>
          <p:cNvPr id="22" name="Rectangle 21"/>
          <p:cNvSpPr/>
          <p:nvPr/>
        </p:nvSpPr>
        <p:spPr>
          <a:xfrm>
            <a:off x="896112" y="6398487"/>
            <a:ext cx="10268712" cy="400110"/>
          </a:xfrm>
          <a:prstGeom prst="rect">
            <a:avLst/>
          </a:prstGeom>
          <a:solidFill>
            <a:schemeClr val="bg1"/>
          </a:solidFill>
        </p:spPr>
        <p:txBody>
          <a:bodyPr wrap="square">
            <a:spAutoFit/>
          </a:bodyPr>
          <a:lstStyle/>
          <a:p>
            <a:pPr marL="171450" indent="-171450">
              <a:buFont typeface="Wingdings" panose="05000000000000000000" pitchFamily="2" charset="2"/>
              <a:buChar char="q"/>
            </a:pPr>
            <a:r>
              <a:rPr lang="en-US" sz="1000" i="1" dirty="0">
                <a:solidFill>
                  <a:srgbClr val="666666"/>
                </a:solidFill>
              </a:rPr>
              <a:t>Quentin Ducasse, Cyrille Eleon, Bertrand Perot, Nadia Perot, and Pierre-Guy </a:t>
            </a:r>
            <a:r>
              <a:rPr lang="en-US" sz="1000" i="1" dirty="0" err="1">
                <a:solidFill>
                  <a:srgbClr val="666666"/>
                </a:solidFill>
              </a:rPr>
              <a:t>Allinei</a:t>
            </a:r>
            <a:r>
              <a:rPr lang="en-US" sz="1000" i="1" dirty="0">
                <a:solidFill>
                  <a:srgbClr val="666666"/>
                </a:solidFill>
              </a:rPr>
              <a:t>, Application of Machine Learning to MICADO Passive and Active Neutron Measurement System for the Characterization of Radioactive Waste Drums, IEEE TRANSACTIONS ON NUCLEAR SCIENCE, VOL. 71, NO. 5, MAY 2024</a:t>
            </a:r>
            <a:endParaRPr lang="fr-FR" sz="1000" i="1" dirty="0">
              <a:solidFill>
                <a:srgbClr val="666666"/>
              </a:solidFill>
            </a:endParaRPr>
          </a:p>
        </p:txBody>
      </p:sp>
      <p:sp>
        <p:nvSpPr>
          <p:cNvPr id="2" name="Rectangle à coins arrondis 1"/>
          <p:cNvSpPr/>
          <p:nvPr/>
        </p:nvSpPr>
        <p:spPr>
          <a:xfrm>
            <a:off x="8840885" y="1771706"/>
            <a:ext cx="292608" cy="1026217"/>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3" name="Rectangle 2"/>
          <p:cNvSpPr/>
          <p:nvPr/>
        </p:nvSpPr>
        <p:spPr>
          <a:xfrm>
            <a:off x="9160925" y="1677259"/>
            <a:ext cx="2797882" cy="369332"/>
          </a:xfrm>
          <a:prstGeom prst="rect">
            <a:avLst/>
          </a:prstGeom>
        </p:spPr>
        <p:txBody>
          <a:bodyPr wrap="none">
            <a:spAutoFit/>
          </a:bodyPr>
          <a:lstStyle/>
          <a:p>
            <a:r>
              <a:rPr lang="en-US" b="1" dirty="0">
                <a:solidFill>
                  <a:srgbClr val="C00000"/>
                </a:solidFill>
                <a:latin typeface="Tw Cen MT" panose="020B0602020104020603" pitchFamily="34" charset="0"/>
              </a:rPr>
              <a:t>Pu passive + active signals</a:t>
            </a:r>
            <a:endParaRPr lang="en-US" dirty="0">
              <a:solidFill>
                <a:srgbClr val="C00000"/>
              </a:solidFill>
            </a:endParaRPr>
          </a:p>
        </p:txBody>
      </p:sp>
      <p:sp>
        <p:nvSpPr>
          <p:cNvPr id="14" name="Rectangle à coins arrondis 13"/>
          <p:cNvSpPr/>
          <p:nvPr/>
        </p:nvSpPr>
        <p:spPr>
          <a:xfrm>
            <a:off x="9281722" y="2516491"/>
            <a:ext cx="261220" cy="27952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15" name="Rectangle 14"/>
          <p:cNvSpPr/>
          <p:nvPr/>
        </p:nvSpPr>
        <p:spPr>
          <a:xfrm>
            <a:off x="9162043" y="1925962"/>
            <a:ext cx="1871666" cy="369332"/>
          </a:xfrm>
          <a:prstGeom prst="rect">
            <a:avLst/>
          </a:prstGeom>
        </p:spPr>
        <p:txBody>
          <a:bodyPr wrap="none">
            <a:spAutoFit/>
          </a:bodyPr>
          <a:lstStyle/>
          <a:p>
            <a:r>
              <a:rPr lang="en-US" b="1" dirty="0">
                <a:solidFill>
                  <a:srgbClr val="00B050"/>
                </a:solidFill>
                <a:latin typeface="Tw Cen MT" panose="020B0602020104020603" pitchFamily="34" charset="0"/>
              </a:rPr>
              <a:t>Internal monitors </a:t>
            </a:r>
            <a:endParaRPr lang="en-US" dirty="0">
              <a:solidFill>
                <a:srgbClr val="00B050"/>
              </a:solidFill>
            </a:endParaRPr>
          </a:p>
        </p:txBody>
      </p:sp>
      <p:cxnSp>
        <p:nvCxnSpPr>
          <p:cNvPr id="6" name="Connecteur droit avec flèche 5"/>
          <p:cNvCxnSpPr/>
          <p:nvPr/>
        </p:nvCxnSpPr>
        <p:spPr>
          <a:xfrm flipV="1">
            <a:off x="9412332" y="2257381"/>
            <a:ext cx="0" cy="25200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à coins arrondis 20"/>
          <p:cNvSpPr/>
          <p:nvPr/>
        </p:nvSpPr>
        <p:spPr>
          <a:xfrm>
            <a:off x="9572753" y="2521124"/>
            <a:ext cx="823694" cy="279522"/>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3" name="Rectangle 22"/>
          <p:cNvSpPr/>
          <p:nvPr/>
        </p:nvSpPr>
        <p:spPr>
          <a:xfrm>
            <a:off x="9446827" y="2165465"/>
            <a:ext cx="2035173" cy="369332"/>
          </a:xfrm>
          <a:prstGeom prst="rect">
            <a:avLst/>
          </a:prstGeom>
        </p:spPr>
        <p:txBody>
          <a:bodyPr wrap="none">
            <a:spAutoFit/>
          </a:bodyPr>
          <a:lstStyle/>
          <a:p>
            <a:r>
              <a:rPr lang="en-US" b="1" dirty="0" err="1">
                <a:solidFill>
                  <a:srgbClr val="0070C0"/>
                </a:solidFill>
                <a:latin typeface="Tw Cen MT" panose="020B0602020104020603" pitchFamily="34" charset="0"/>
              </a:rPr>
              <a:t>AmBe</a:t>
            </a:r>
            <a:r>
              <a:rPr lang="en-US" b="1" dirty="0">
                <a:solidFill>
                  <a:srgbClr val="0070C0"/>
                </a:solidFill>
                <a:latin typeface="Tw Cen MT" panose="020B0602020104020603" pitchFamily="34" charset="0"/>
              </a:rPr>
              <a:t> transmission</a:t>
            </a:r>
            <a:endParaRPr lang="en-US" dirty="0">
              <a:solidFill>
                <a:srgbClr val="0070C0"/>
              </a:solidFill>
            </a:endParaRPr>
          </a:p>
        </p:txBody>
      </p:sp>
      <p:pic>
        <p:nvPicPr>
          <p:cNvPr id="5" name="Imag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042553" y="4166257"/>
            <a:ext cx="1729338" cy="2177393"/>
          </a:xfrm>
          <a:prstGeom prst="rect">
            <a:avLst/>
          </a:prstGeom>
        </p:spPr>
      </p:pic>
      <p:pic>
        <p:nvPicPr>
          <p:cNvPr id="10" name="Image 9"/>
          <p:cNvPicPr>
            <a:picLocks noChangeAspect="1"/>
          </p:cNvPicPr>
          <p:nvPr/>
        </p:nvPicPr>
        <p:blipFill>
          <a:blip r:embed="rId5"/>
          <a:stretch>
            <a:fillRect/>
          </a:stretch>
        </p:blipFill>
        <p:spPr>
          <a:xfrm>
            <a:off x="1994415" y="4065965"/>
            <a:ext cx="3929881" cy="2366717"/>
          </a:xfrm>
          <a:prstGeom prst="rect">
            <a:avLst/>
          </a:prstGeom>
        </p:spPr>
      </p:pic>
      <p:sp>
        <p:nvSpPr>
          <p:cNvPr id="25" name="Explosion 2 24"/>
          <p:cNvSpPr/>
          <p:nvPr/>
        </p:nvSpPr>
        <p:spPr>
          <a:xfrm>
            <a:off x="46454" y="4103605"/>
            <a:ext cx="2150623" cy="2647181"/>
          </a:xfrm>
          <a:prstGeom prst="irregularSeal2">
            <a:avLst/>
          </a:prstGeom>
          <a:solidFill>
            <a:schemeClr val="tx2"/>
          </a:solidFill>
          <a:ln>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r>
              <a:rPr lang="en-US" sz="1200" b="1" dirty="0"/>
              <a:t>Cyrille Eleon &amp; Quentin Ducasse</a:t>
            </a:r>
          </a:p>
          <a:p>
            <a:pPr algn="ctr"/>
            <a:r>
              <a:rPr lang="en-US" sz="1200" b="1" dirty="0"/>
              <a:t>#07-42</a:t>
            </a:r>
          </a:p>
        </p:txBody>
      </p:sp>
      <p:pic>
        <p:nvPicPr>
          <p:cNvPr id="24" name="Image 23">
            <a:extLst>
              <a:ext uri="{FF2B5EF4-FFF2-40B4-BE49-F238E27FC236}">
                <a16:creationId xmlns:a16="http://schemas.microsoft.com/office/drawing/2014/main" id="{F37B663F-05CD-4F99-8388-E27D26BB811D}"/>
              </a:ext>
            </a:extLst>
          </p:cNvPr>
          <p:cNvPicPr>
            <a:picLocks noChangeAspect="1"/>
          </p:cNvPicPr>
          <p:nvPr/>
        </p:nvPicPr>
        <p:blipFill>
          <a:blip r:embed="rId6"/>
          <a:stretch>
            <a:fillRect/>
          </a:stretch>
        </p:blipFill>
        <p:spPr>
          <a:xfrm rot="5400000">
            <a:off x="9061046" y="5129141"/>
            <a:ext cx="527732" cy="1749636"/>
          </a:xfrm>
          <a:prstGeom prst="rect">
            <a:avLst/>
          </a:prstGeom>
        </p:spPr>
      </p:pic>
    </p:spTree>
    <p:extLst>
      <p:ext uri="{BB962C8B-B14F-4D97-AF65-F5344CB8AC3E}">
        <p14:creationId xmlns:p14="http://schemas.microsoft.com/office/powerpoint/2010/main" val="3015951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Espace réservé pour une image  15"/>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7604567" y="0"/>
            <a:ext cx="4587433" cy="6858000"/>
          </a:xfrm>
        </p:spPr>
      </p:pic>
      <p:sp>
        <p:nvSpPr>
          <p:cNvPr id="3" name="Titre 2"/>
          <p:cNvSpPr>
            <a:spLocks noGrp="1"/>
          </p:cNvSpPr>
          <p:nvPr>
            <p:ph type="title"/>
          </p:nvPr>
        </p:nvSpPr>
        <p:spPr>
          <a:xfrm>
            <a:off x="600109" y="448774"/>
            <a:ext cx="6118656" cy="871827"/>
          </a:xfrm>
        </p:spPr>
        <p:txBody>
          <a:bodyPr/>
          <a:lstStyle/>
          <a:p>
            <a:r>
              <a:rPr lang="en-US" dirty="0"/>
              <a:t>Summary</a:t>
            </a:r>
          </a:p>
        </p:txBody>
      </p:sp>
      <p:sp>
        <p:nvSpPr>
          <p:cNvPr id="12" name="Rectangle 11"/>
          <p:cNvSpPr/>
          <p:nvPr/>
        </p:nvSpPr>
        <p:spPr>
          <a:xfrm>
            <a:off x="457200" y="1593267"/>
            <a:ext cx="7447280" cy="2862322"/>
          </a:xfrm>
          <a:prstGeom prst="rect">
            <a:avLst/>
          </a:prstGeom>
        </p:spPr>
        <p:txBody>
          <a:bodyPr wrap="square">
            <a:spAutoFit/>
          </a:bodyPr>
          <a:lstStyle/>
          <a:p>
            <a:pPr marL="358775" lvl="0" indent="-358775">
              <a:spcBef>
                <a:spcPts val="1800"/>
              </a:spcBef>
              <a:buClr>
                <a:srgbClr val="E50019"/>
              </a:buClr>
              <a:buSzPct val="100000"/>
              <a:buFont typeface="Wingdings" panose="05000000000000000000" pitchFamily="2" charset="2"/>
              <a:buChar char="q"/>
            </a:pPr>
            <a:r>
              <a:rPr lang="en-US" sz="2400" dirty="0">
                <a:solidFill>
                  <a:srgbClr val="262626"/>
                </a:solidFill>
                <a:latin typeface="Arial Black"/>
              </a:rPr>
              <a:t>The Nuclear Measurement Laboratory </a:t>
            </a:r>
          </a:p>
          <a:p>
            <a:pPr marL="358775" lvl="0" indent="-358775">
              <a:spcBef>
                <a:spcPts val="1800"/>
              </a:spcBef>
              <a:buClr>
                <a:srgbClr val="E50019"/>
              </a:buClr>
              <a:buSzPct val="100000"/>
              <a:buFont typeface="Wingdings" panose="05000000000000000000" pitchFamily="2" charset="2"/>
              <a:buChar char="q"/>
            </a:pPr>
            <a:r>
              <a:rPr lang="en-US" sz="2400" dirty="0">
                <a:solidFill>
                  <a:srgbClr val="262626"/>
                </a:solidFill>
                <a:latin typeface="Arial Black"/>
              </a:rPr>
              <a:t>Photon imaging</a:t>
            </a:r>
          </a:p>
          <a:p>
            <a:pPr marL="358775" lvl="0" indent="-358775">
              <a:spcBef>
                <a:spcPts val="1800"/>
              </a:spcBef>
              <a:buClr>
                <a:srgbClr val="E50019"/>
              </a:buClr>
              <a:buSzPct val="100000"/>
              <a:buFont typeface="Wingdings" panose="05000000000000000000" pitchFamily="2" charset="2"/>
              <a:buChar char="q"/>
            </a:pPr>
            <a:r>
              <a:rPr lang="en-US" sz="2400" dirty="0">
                <a:solidFill>
                  <a:srgbClr val="262626"/>
                </a:solidFill>
                <a:latin typeface="Arial Black"/>
              </a:rPr>
              <a:t>Gamma spectroscopy</a:t>
            </a:r>
          </a:p>
          <a:p>
            <a:pPr marL="358775" lvl="0" indent="-358775">
              <a:spcBef>
                <a:spcPts val="1800"/>
              </a:spcBef>
              <a:buClr>
                <a:srgbClr val="E50019"/>
              </a:buClr>
              <a:buSzPct val="100000"/>
              <a:buFont typeface="Wingdings" panose="05000000000000000000" pitchFamily="2" charset="2"/>
              <a:buChar char="q"/>
            </a:pPr>
            <a:r>
              <a:rPr lang="en-US" sz="2400" dirty="0">
                <a:solidFill>
                  <a:srgbClr val="262626"/>
                </a:solidFill>
                <a:latin typeface="Arial Black"/>
              </a:rPr>
              <a:t>Passive &amp; active neutron measurements </a:t>
            </a:r>
          </a:p>
          <a:p>
            <a:pPr marL="358775" lvl="0" indent="-358775">
              <a:spcBef>
                <a:spcPts val="1800"/>
              </a:spcBef>
              <a:buClr>
                <a:srgbClr val="E50019"/>
              </a:buClr>
              <a:buSzPct val="100000"/>
              <a:buFont typeface="Wingdings" panose="05000000000000000000" pitchFamily="2" charset="2"/>
              <a:buChar char="q"/>
            </a:pPr>
            <a:r>
              <a:rPr lang="en-US" sz="2400" dirty="0">
                <a:solidFill>
                  <a:srgbClr val="262626"/>
                </a:solidFill>
                <a:latin typeface="Arial Black"/>
              </a:rPr>
              <a:t>Neutron and photon activation analysis</a:t>
            </a:r>
          </a:p>
        </p:txBody>
      </p:sp>
      <p:sp>
        <p:nvSpPr>
          <p:cNvPr id="14" name="Espace réservé du numéro de diapositive 3"/>
          <p:cNvSpPr>
            <a:spLocks noGrp="1"/>
          </p:cNvSpPr>
          <p:nvPr>
            <p:ph type="sldNum" sz="quarter" idx="12"/>
          </p:nvPr>
        </p:nvSpPr>
        <p:spPr>
          <a:xfrm>
            <a:off x="10999334" y="6343650"/>
            <a:ext cx="693738" cy="365125"/>
          </a:xfrm>
        </p:spPr>
        <p:txBody>
          <a:bodyPr/>
          <a:lstStyle/>
          <a:p>
            <a:fld id="{0CBC77A0-1F4E-42FF-9FFC-F45C3A64AF90}" type="slidenum">
              <a:rPr lang="fr-FR" smtClean="0">
                <a:solidFill>
                  <a:schemeClr val="bg1"/>
                </a:solidFill>
              </a:rPr>
              <a:t>2</a:t>
            </a:fld>
            <a:endParaRPr lang="fr-FR">
              <a:solidFill>
                <a:schemeClr val="bg1"/>
              </a:solidFill>
            </a:endParaRPr>
          </a:p>
        </p:txBody>
      </p:sp>
    </p:spTree>
    <p:extLst>
      <p:ext uri="{BB962C8B-B14F-4D97-AF65-F5344CB8AC3E}">
        <p14:creationId xmlns:p14="http://schemas.microsoft.com/office/powerpoint/2010/main" val="1661083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4638" y="262694"/>
            <a:ext cx="10728325" cy="871827"/>
          </a:xfrm>
        </p:spPr>
        <p:txBody>
          <a:bodyPr>
            <a:normAutofit/>
          </a:bodyPr>
          <a:lstStyle/>
          <a:p>
            <a:r>
              <a:rPr lang="en-US" dirty="0"/>
              <a:t>Matrix effect correction: predictive models</a:t>
            </a:r>
            <a:endParaRPr lang="en-GB" dirty="0"/>
          </a:p>
        </p:txBody>
      </p:sp>
      <p:pic>
        <p:nvPicPr>
          <p:cNvPr id="9" name="Image 8"/>
          <p:cNvPicPr>
            <a:picLocks noChangeAspect="1"/>
          </p:cNvPicPr>
          <p:nvPr/>
        </p:nvPicPr>
        <p:blipFill>
          <a:blip r:embed="rId2"/>
          <a:stretch>
            <a:fillRect/>
          </a:stretch>
        </p:blipFill>
        <p:spPr>
          <a:xfrm rot="5400000">
            <a:off x="1366249" y="162451"/>
            <a:ext cx="527732" cy="1749636"/>
          </a:xfrm>
          <a:prstGeom prst="rect">
            <a:avLst/>
          </a:prstGeom>
        </p:spPr>
      </p:pic>
      <p:sp>
        <p:nvSpPr>
          <p:cNvPr id="12" name="Espace réservé du numéro de diapositive 11"/>
          <p:cNvSpPr>
            <a:spLocks noGrp="1"/>
          </p:cNvSpPr>
          <p:nvPr>
            <p:ph type="sldNum" sz="quarter" idx="12"/>
          </p:nvPr>
        </p:nvSpPr>
        <p:spPr/>
        <p:txBody>
          <a:bodyPr/>
          <a:lstStyle/>
          <a:p>
            <a:fld id="{0CBC77A0-1F4E-42FF-9FFC-F45C3A64AF90}" type="slidenum">
              <a:rPr lang="fr-FR" smtClean="0"/>
              <a:t>20</a:t>
            </a:fld>
            <a:endParaRPr lang="fr-FR"/>
          </a:p>
        </p:txBody>
      </p:sp>
      <p:pic>
        <p:nvPicPr>
          <p:cNvPr id="11" name="Image 10"/>
          <p:cNvPicPr/>
          <p:nvPr/>
        </p:nvPicPr>
        <p:blipFill>
          <a:blip r:embed="rId3">
            <a:extLst>
              <a:ext uri="{28A0092B-C50C-407E-A947-70E740481C1C}">
                <a14:useLocalDpi xmlns:a14="http://schemas.microsoft.com/office/drawing/2010/main"/>
              </a:ext>
            </a:extLst>
          </a:blip>
          <a:srcRect/>
          <a:stretch>
            <a:fillRect/>
          </a:stretch>
        </p:blipFill>
        <p:spPr bwMode="auto">
          <a:xfrm>
            <a:off x="2998711" y="1178743"/>
            <a:ext cx="7690386" cy="2264295"/>
          </a:xfrm>
          <a:prstGeom prst="rect">
            <a:avLst/>
          </a:prstGeom>
          <a:noFill/>
        </p:spPr>
      </p:pic>
      <p:pic>
        <p:nvPicPr>
          <p:cNvPr id="13" name="Image 12"/>
          <p:cNvPicPr/>
          <p:nvPr/>
        </p:nvPicPr>
        <p:blipFill>
          <a:blip r:embed="rId4">
            <a:extLst>
              <a:ext uri="{28A0092B-C50C-407E-A947-70E740481C1C}">
                <a14:useLocalDpi xmlns:a14="http://schemas.microsoft.com/office/drawing/2010/main"/>
              </a:ext>
            </a:extLst>
          </a:blip>
          <a:srcRect/>
          <a:stretch>
            <a:fillRect/>
          </a:stretch>
        </p:blipFill>
        <p:spPr bwMode="auto">
          <a:xfrm>
            <a:off x="2998711" y="3816268"/>
            <a:ext cx="7680226" cy="2221773"/>
          </a:xfrm>
          <a:prstGeom prst="rect">
            <a:avLst/>
          </a:prstGeom>
          <a:noFill/>
        </p:spPr>
      </p:pic>
      <p:grpSp>
        <p:nvGrpSpPr>
          <p:cNvPr id="5" name="Groupe 4"/>
          <p:cNvGrpSpPr/>
          <p:nvPr/>
        </p:nvGrpSpPr>
        <p:grpSpPr>
          <a:xfrm>
            <a:off x="10894500" y="1156595"/>
            <a:ext cx="1149591" cy="4612643"/>
            <a:chOff x="10890051" y="1426537"/>
            <a:chExt cx="1149591" cy="4612643"/>
          </a:xfrm>
        </p:grpSpPr>
        <p:pic>
          <p:nvPicPr>
            <p:cNvPr id="19" name="Image 18" descr="Une image contenant cercle, art, nourriture&#10;&#10;Description générée automatiquement"/>
            <p:cNvPicPr/>
            <p:nvPr/>
          </p:nvPicPr>
          <p:blipFill>
            <a:blip r:embed="rId5">
              <a:extLst>
                <a:ext uri="{28A0092B-C50C-407E-A947-70E740481C1C}">
                  <a14:useLocalDpi xmlns:a14="http://schemas.microsoft.com/office/drawing/2010/main"/>
                </a:ext>
              </a:extLst>
            </a:blip>
            <a:stretch>
              <a:fillRect/>
            </a:stretch>
          </p:blipFill>
          <p:spPr>
            <a:xfrm rot="5400000">
              <a:off x="9158525" y="3158063"/>
              <a:ext cx="4612643" cy="1149591"/>
            </a:xfrm>
            <a:prstGeom prst="rect">
              <a:avLst/>
            </a:prstGeom>
          </p:spPr>
        </p:pic>
        <p:sp>
          <p:nvSpPr>
            <p:cNvPr id="20" name="ZoneTexte 19"/>
            <p:cNvSpPr txBox="1"/>
            <p:nvPr/>
          </p:nvSpPr>
          <p:spPr>
            <a:xfrm>
              <a:off x="11598496" y="2211501"/>
              <a:ext cx="441146" cy="369332"/>
            </a:xfrm>
            <a:prstGeom prst="rect">
              <a:avLst/>
            </a:prstGeom>
            <a:noFill/>
          </p:spPr>
          <p:txBody>
            <a:bodyPr wrap="none" rtlCol="0">
              <a:spAutoFit/>
            </a:bodyPr>
            <a:lstStyle/>
            <a:p>
              <a:r>
                <a:rPr lang="en-US" dirty="0">
                  <a:solidFill>
                    <a:schemeClr val="bg1"/>
                  </a:solidFill>
                </a:rPr>
                <a:t>#2</a:t>
              </a:r>
            </a:p>
          </p:txBody>
        </p:sp>
        <p:sp>
          <p:nvSpPr>
            <p:cNvPr id="21" name="ZoneTexte 20"/>
            <p:cNvSpPr txBox="1"/>
            <p:nvPr/>
          </p:nvSpPr>
          <p:spPr>
            <a:xfrm>
              <a:off x="11598496" y="3363526"/>
              <a:ext cx="441146" cy="369332"/>
            </a:xfrm>
            <a:prstGeom prst="rect">
              <a:avLst/>
            </a:prstGeom>
            <a:noFill/>
          </p:spPr>
          <p:txBody>
            <a:bodyPr wrap="none" rtlCol="0">
              <a:spAutoFit/>
            </a:bodyPr>
            <a:lstStyle/>
            <a:p>
              <a:r>
                <a:rPr lang="en-US" dirty="0">
                  <a:solidFill>
                    <a:schemeClr val="bg1"/>
                  </a:solidFill>
                </a:rPr>
                <a:t>#4</a:t>
              </a:r>
            </a:p>
          </p:txBody>
        </p:sp>
        <p:sp>
          <p:nvSpPr>
            <p:cNvPr id="22" name="ZoneTexte 21"/>
            <p:cNvSpPr txBox="1"/>
            <p:nvPr/>
          </p:nvSpPr>
          <p:spPr>
            <a:xfrm>
              <a:off x="11598496" y="4516687"/>
              <a:ext cx="441146" cy="369332"/>
            </a:xfrm>
            <a:prstGeom prst="rect">
              <a:avLst/>
            </a:prstGeom>
            <a:noFill/>
          </p:spPr>
          <p:txBody>
            <a:bodyPr wrap="none" rtlCol="0">
              <a:spAutoFit/>
            </a:bodyPr>
            <a:lstStyle/>
            <a:p>
              <a:r>
                <a:rPr lang="en-US" dirty="0">
                  <a:solidFill>
                    <a:schemeClr val="bg1"/>
                  </a:solidFill>
                </a:rPr>
                <a:t>#3</a:t>
              </a:r>
            </a:p>
          </p:txBody>
        </p:sp>
        <p:sp>
          <p:nvSpPr>
            <p:cNvPr id="23" name="ZoneTexte 22"/>
            <p:cNvSpPr txBox="1"/>
            <p:nvPr/>
          </p:nvSpPr>
          <p:spPr>
            <a:xfrm>
              <a:off x="11598496" y="5640504"/>
              <a:ext cx="441146" cy="369332"/>
            </a:xfrm>
            <a:prstGeom prst="rect">
              <a:avLst/>
            </a:prstGeom>
            <a:noFill/>
          </p:spPr>
          <p:txBody>
            <a:bodyPr wrap="none" rtlCol="0">
              <a:spAutoFit/>
            </a:bodyPr>
            <a:lstStyle/>
            <a:p>
              <a:r>
                <a:rPr lang="en-US" dirty="0">
                  <a:solidFill>
                    <a:schemeClr val="bg1"/>
                  </a:solidFill>
                </a:rPr>
                <a:t>#1</a:t>
              </a:r>
            </a:p>
          </p:txBody>
        </p:sp>
      </p:grpSp>
      <p:sp>
        <p:nvSpPr>
          <p:cNvPr id="24" name="ZoneTexte 23"/>
          <p:cNvSpPr txBox="1"/>
          <p:nvPr/>
        </p:nvSpPr>
        <p:spPr>
          <a:xfrm>
            <a:off x="0" y="1405885"/>
            <a:ext cx="3090905" cy="3847207"/>
          </a:xfrm>
          <a:prstGeom prst="rect">
            <a:avLst/>
          </a:prstGeom>
          <a:noFill/>
        </p:spPr>
        <p:txBody>
          <a:bodyPr wrap="square" rtlCol="0">
            <a:spAutoFit/>
          </a:bodyPr>
          <a:lstStyle/>
          <a:p>
            <a:pPr algn="ctr"/>
            <a:r>
              <a:rPr lang="en-US" dirty="0">
                <a:solidFill>
                  <a:srgbClr val="FF0000"/>
                </a:solidFill>
              </a:rPr>
              <a:t>Training dataset based </a:t>
            </a:r>
            <a:br>
              <a:rPr lang="en-US" dirty="0">
                <a:solidFill>
                  <a:srgbClr val="FF0000"/>
                </a:solidFill>
              </a:rPr>
            </a:br>
            <a:r>
              <a:rPr lang="en-US" dirty="0">
                <a:solidFill>
                  <a:srgbClr val="FF0000"/>
                </a:solidFill>
              </a:rPr>
              <a:t>on MCNP simulations</a:t>
            </a:r>
          </a:p>
          <a:p>
            <a:endParaRPr lang="en-US" sz="1000" dirty="0"/>
          </a:p>
          <a:p>
            <a:pPr marL="447675" indent="-285750">
              <a:buFont typeface="Wingdings" panose="05000000000000000000" pitchFamily="2" charset="2"/>
              <a:buChar char="q"/>
            </a:pPr>
            <a:r>
              <a:rPr lang="en-US" sz="1600" dirty="0"/>
              <a:t>Matrices PE, PVC, Fe…</a:t>
            </a:r>
          </a:p>
          <a:p>
            <a:pPr marL="447675" indent="-285750">
              <a:buFont typeface="Wingdings" panose="05000000000000000000" pitchFamily="2" charset="2"/>
              <a:buChar char="q"/>
            </a:pPr>
            <a:r>
              <a:rPr lang="en-US" sz="1600" dirty="0"/>
              <a:t>Densities 0.1 to 0.7 g/cm</a:t>
            </a:r>
            <a:r>
              <a:rPr lang="en-US" sz="1600" baseline="30000" dirty="0"/>
              <a:t>3</a:t>
            </a:r>
          </a:p>
          <a:p>
            <a:pPr marL="447675" indent="-285750">
              <a:buFont typeface="Wingdings" panose="05000000000000000000" pitchFamily="2" charset="2"/>
              <a:buChar char="q"/>
            </a:pPr>
            <a:r>
              <a:rPr lang="en-US" sz="1600" dirty="0"/>
              <a:t>Filling heights 50 to 100%</a:t>
            </a:r>
          </a:p>
          <a:p>
            <a:pPr marL="285750" indent="-285750">
              <a:buFont typeface="Wingdings" panose="05000000000000000000" pitchFamily="2" charset="2"/>
              <a:buChar char="q"/>
            </a:pPr>
            <a:endParaRPr lang="en-US" sz="2800" dirty="0"/>
          </a:p>
          <a:p>
            <a:pPr algn="ctr"/>
            <a:r>
              <a:rPr lang="en-US" dirty="0">
                <a:solidFill>
                  <a:srgbClr val="FF0000"/>
                </a:solidFill>
              </a:rPr>
              <a:t>Regression models</a:t>
            </a:r>
          </a:p>
          <a:p>
            <a:endParaRPr lang="en-US" sz="1000" dirty="0"/>
          </a:p>
          <a:p>
            <a:pPr marL="447675" indent="-285750">
              <a:buFont typeface="Wingdings" panose="05000000000000000000" pitchFamily="2" charset="2"/>
              <a:buChar char="q"/>
            </a:pPr>
            <a:r>
              <a:rPr lang="en-US" sz="1600" dirty="0"/>
              <a:t>Ordinary Least Squares</a:t>
            </a:r>
          </a:p>
          <a:p>
            <a:pPr marL="447675" indent="-285750">
              <a:buFont typeface="Wingdings" panose="05000000000000000000" pitchFamily="2" charset="2"/>
              <a:buChar char="q"/>
            </a:pPr>
            <a:r>
              <a:rPr lang="en-US" sz="1600" dirty="0"/>
              <a:t>Random Forest</a:t>
            </a:r>
          </a:p>
          <a:p>
            <a:pPr marL="447675" indent="-285750">
              <a:buFont typeface="Wingdings" panose="05000000000000000000" pitchFamily="2" charset="2"/>
              <a:buChar char="q"/>
            </a:pPr>
            <a:r>
              <a:rPr lang="en-US" sz="1600" dirty="0"/>
              <a:t>Multi-layer Perceptron</a:t>
            </a:r>
          </a:p>
          <a:p>
            <a:pPr marL="447675" indent="-285750">
              <a:buFont typeface="Wingdings" panose="05000000000000000000" pitchFamily="2" charset="2"/>
              <a:buChar char="q"/>
            </a:pPr>
            <a:endParaRPr lang="en-US" sz="2800" dirty="0"/>
          </a:p>
          <a:p>
            <a:pPr algn="ctr"/>
            <a:r>
              <a:rPr lang="en-US" dirty="0">
                <a:solidFill>
                  <a:srgbClr val="FF0000"/>
                </a:solidFill>
              </a:rPr>
              <a:t>Results</a:t>
            </a:r>
            <a:endParaRPr lang="en-US" dirty="0"/>
          </a:p>
        </p:txBody>
      </p:sp>
      <p:sp>
        <p:nvSpPr>
          <p:cNvPr id="26" name="Rectangle 25"/>
          <p:cNvSpPr/>
          <p:nvPr/>
        </p:nvSpPr>
        <p:spPr>
          <a:xfrm>
            <a:off x="4975409" y="796888"/>
            <a:ext cx="3480440" cy="369332"/>
          </a:xfrm>
          <a:prstGeom prst="rect">
            <a:avLst/>
          </a:prstGeom>
        </p:spPr>
        <p:txBody>
          <a:bodyPr wrap="none">
            <a:spAutoFit/>
          </a:bodyPr>
          <a:lstStyle/>
          <a:p>
            <a:r>
              <a:rPr lang="en-GB" b="1" dirty="0"/>
              <a:t>Passive coincidence counting</a:t>
            </a:r>
            <a:endParaRPr lang="en-US" b="1" dirty="0"/>
          </a:p>
        </p:txBody>
      </p:sp>
      <p:sp>
        <p:nvSpPr>
          <p:cNvPr id="27" name="Rectangle 26"/>
          <p:cNvSpPr/>
          <p:nvPr/>
        </p:nvSpPr>
        <p:spPr>
          <a:xfrm>
            <a:off x="5078000" y="3446936"/>
            <a:ext cx="3288080" cy="369332"/>
          </a:xfrm>
          <a:prstGeom prst="rect">
            <a:avLst/>
          </a:prstGeom>
        </p:spPr>
        <p:txBody>
          <a:bodyPr wrap="none">
            <a:spAutoFit/>
          </a:bodyPr>
          <a:lstStyle/>
          <a:p>
            <a:r>
              <a:rPr lang="en-GB" b="1" dirty="0"/>
              <a:t>Active neutron interrogation</a:t>
            </a:r>
            <a:endParaRPr lang="en-US" b="1" dirty="0"/>
          </a:p>
        </p:txBody>
      </p:sp>
      <p:sp>
        <p:nvSpPr>
          <p:cNvPr id="28" name="Flèche vers le bas 27"/>
          <p:cNvSpPr/>
          <p:nvPr/>
        </p:nvSpPr>
        <p:spPr>
          <a:xfrm>
            <a:off x="1365461" y="2966569"/>
            <a:ext cx="400755" cy="349454"/>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9" name="Flèche vers le bas 28"/>
          <p:cNvSpPr/>
          <p:nvPr/>
        </p:nvSpPr>
        <p:spPr>
          <a:xfrm>
            <a:off x="1365460" y="4490909"/>
            <a:ext cx="400755" cy="349454"/>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5" name="Explosion 2 24">
            <a:extLst>
              <a:ext uri="{FF2B5EF4-FFF2-40B4-BE49-F238E27FC236}">
                <a16:creationId xmlns:a16="http://schemas.microsoft.com/office/drawing/2014/main" id="{96A08846-1818-4063-9DB8-52D1A0D38758}"/>
              </a:ext>
            </a:extLst>
          </p:cNvPr>
          <p:cNvSpPr/>
          <p:nvPr/>
        </p:nvSpPr>
        <p:spPr>
          <a:xfrm>
            <a:off x="-29923" y="4996698"/>
            <a:ext cx="3923818" cy="1817078"/>
          </a:xfrm>
          <a:prstGeom prst="irregularSeal2">
            <a:avLst/>
          </a:prstGeom>
          <a:solidFill>
            <a:schemeClr val="tx2"/>
          </a:solidFill>
          <a:ln>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r>
              <a:rPr lang="en-US" sz="1200" b="1" dirty="0"/>
              <a:t>Cyrille Eleon &amp; Quentin Ducasse</a:t>
            </a:r>
          </a:p>
          <a:p>
            <a:pPr algn="ctr"/>
            <a:r>
              <a:rPr lang="en-US" sz="1200" b="1" dirty="0"/>
              <a:t>#07-42</a:t>
            </a:r>
          </a:p>
        </p:txBody>
      </p:sp>
      <p:sp>
        <p:nvSpPr>
          <p:cNvPr id="31" name="Explosion 2 24">
            <a:extLst>
              <a:ext uri="{FF2B5EF4-FFF2-40B4-BE49-F238E27FC236}">
                <a16:creationId xmlns:a16="http://schemas.microsoft.com/office/drawing/2014/main" id="{09F163EE-4FA0-44ED-97CD-E713473B16BE}"/>
              </a:ext>
            </a:extLst>
          </p:cNvPr>
          <p:cNvSpPr/>
          <p:nvPr/>
        </p:nvSpPr>
        <p:spPr>
          <a:xfrm>
            <a:off x="3553987" y="5394824"/>
            <a:ext cx="3603584" cy="1402026"/>
          </a:xfrm>
          <a:prstGeom prst="irregularSeal2">
            <a:avLst/>
          </a:prstGeom>
          <a:solidFill>
            <a:schemeClr val="tx2"/>
          </a:solidFill>
          <a:ln>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r>
              <a:rPr lang="en-US" sz="1200" b="1" dirty="0"/>
              <a:t>Achment CHALIL #7-51 (Bayesian)</a:t>
            </a:r>
          </a:p>
        </p:txBody>
      </p:sp>
      <p:sp>
        <p:nvSpPr>
          <p:cNvPr id="3" name="ZoneTexte 2">
            <a:extLst>
              <a:ext uri="{FF2B5EF4-FFF2-40B4-BE49-F238E27FC236}">
                <a16:creationId xmlns:a16="http://schemas.microsoft.com/office/drawing/2014/main" id="{1BC9D54B-7608-4775-878D-0830380060EC}"/>
              </a:ext>
            </a:extLst>
          </p:cNvPr>
          <p:cNvSpPr txBox="1"/>
          <p:nvPr/>
        </p:nvSpPr>
        <p:spPr>
          <a:xfrm>
            <a:off x="3356657" y="5825117"/>
            <a:ext cx="394660" cy="523220"/>
          </a:xfrm>
          <a:prstGeom prst="rect">
            <a:avLst/>
          </a:prstGeom>
          <a:noFill/>
        </p:spPr>
        <p:txBody>
          <a:bodyPr wrap="none" rtlCol="0">
            <a:spAutoFit/>
          </a:bodyPr>
          <a:lstStyle/>
          <a:p>
            <a:r>
              <a:rPr lang="en-US" sz="2800" b="1" dirty="0">
                <a:solidFill>
                  <a:srgbClr val="FF0000"/>
                </a:solidFill>
              </a:rPr>
              <a:t>+</a:t>
            </a:r>
          </a:p>
        </p:txBody>
      </p:sp>
      <p:sp>
        <p:nvSpPr>
          <p:cNvPr id="32" name="Rectangle 31">
            <a:extLst>
              <a:ext uri="{FF2B5EF4-FFF2-40B4-BE49-F238E27FC236}">
                <a16:creationId xmlns:a16="http://schemas.microsoft.com/office/drawing/2014/main" id="{0C2CB5ED-284F-4921-A7F7-A9D9FEBDBA67}"/>
              </a:ext>
            </a:extLst>
          </p:cNvPr>
          <p:cNvSpPr/>
          <p:nvPr/>
        </p:nvSpPr>
        <p:spPr>
          <a:xfrm>
            <a:off x="6838824" y="6045920"/>
            <a:ext cx="4446146" cy="707886"/>
          </a:xfrm>
          <a:prstGeom prst="rect">
            <a:avLst/>
          </a:prstGeom>
          <a:noFill/>
        </p:spPr>
        <p:txBody>
          <a:bodyPr wrap="square">
            <a:spAutoFit/>
          </a:bodyPr>
          <a:lstStyle/>
          <a:p>
            <a:pPr marL="171450" indent="-171450">
              <a:buFont typeface="Wingdings" panose="05000000000000000000" pitchFamily="2" charset="2"/>
              <a:buChar char="q"/>
            </a:pPr>
            <a:r>
              <a:rPr lang="en-US" sz="1000" i="1" dirty="0">
                <a:solidFill>
                  <a:srgbClr val="666666"/>
                </a:solidFill>
              </a:rPr>
              <a:t>Q. Ducasse, C. Eleon, B. Perot, N. Perot, P.-G. </a:t>
            </a:r>
            <a:r>
              <a:rPr lang="en-US" sz="1000" i="1" dirty="0" err="1">
                <a:solidFill>
                  <a:srgbClr val="666666"/>
                </a:solidFill>
              </a:rPr>
              <a:t>Allinei</a:t>
            </a:r>
            <a:r>
              <a:rPr lang="en-US" sz="1000" i="1" dirty="0">
                <a:solidFill>
                  <a:srgbClr val="666666"/>
                </a:solidFill>
              </a:rPr>
              <a:t>, Application of Machine Learning to MICADO Passive and Active Neutron Measurement System for the Characterization of Radioactive Waste Drums, IEEE TRANSACTIONS ON NUCLEAR SCIENCE, VOL. 71, NO. 5, MAY 2024</a:t>
            </a:r>
            <a:endParaRPr lang="fr-FR" sz="1000" i="1" dirty="0">
              <a:solidFill>
                <a:srgbClr val="666666"/>
              </a:solidFill>
            </a:endParaRPr>
          </a:p>
        </p:txBody>
      </p:sp>
    </p:spTree>
    <p:extLst>
      <p:ext uri="{BB962C8B-B14F-4D97-AF65-F5344CB8AC3E}">
        <p14:creationId xmlns:p14="http://schemas.microsoft.com/office/powerpoint/2010/main" val="4240834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763897" y="984846"/>
            <a:ext cx="3492686" cy="2626705"/>
          </a:xfrm>
          <a:prstGeom prst="rect">
            <a:avLst/>
          </a:prstGeom>
        </p:spPr>
      </p:pic>
      <p:pic>
        <p:nvPicPr>
          <p:cNvPr id="5" name="Image 4"/>
          <p:cNvPicPr>
            <a:picLocks noChangeAspect="1"/>
          </p:cNvPicPr>
          <p:nvPr/>
        </p:nvPicPr>
        <p:blipFill>
          <a:blip r:embed="rId3"/>
          <a:stretch>
            <a:fillRect/>
          </a:stretch>
        </p:blipFill>
        <p:spPr>
          <a:xfrm>
            <a:off x="627061" y="986430"/>
            <a:ext cx="2695259" cy="2625122"/>
          </a:xfrm>
          <a:prstGeom prst="rect">
            <a:avLst/>
          </a:prstGeom>
        </p:spPr>
      </p:pic>
      <p:sp>
        <p:nvSpPr>
          <p:cNvPr id="14" name="Espace réservé du numéro de diapositive 13"/>
          <p:cNvSpPr>
            <a:spLocks noGrp="1"/>
          </p:cNvSpPr>
          <p:nvPr>
            <p:ph type="sldNum" sz="quarter" idx="12"/>
          </p:nvPr>
        </p:nvSpPr>
        <p:spPr>
          <a:xfrm>
            <a:off x="11279197" y="6373812"/>
            <a:ext cx="693738" cy="365125"/>
          </a:xfrm>
        </p:spPr>
        <p:txBody>
          <a:bodyPr/>
          <a:lstStyle/>
          <a:p>
            <a:fld id="{0CBC77A0-1F4E-42FF-9FFC-F45C3A64AF90}" type="slidenum">
              <a:rPr lang="fr-FR" smtClean="0"/>
              <a:t>21</a:t>
            </a:fld>
            <a:endParaRPr lang="fr-FR" dirty="0"/>
          </a:p>
        </p:txBody>
      </p:sp>
      <p:sp>
        <p:nvSpPr>
          <p:cNvPr id="13" name="Titre 1"/>
          <p:cNvSpPr>
            <a:spLocks noGrp="1"/>
          </p:cNvSpPr>
          <p:nvPr>
            <p:ph type="title"/>
          </p:nvPr>
        </p:nvSpPr>
        <p:spPr>
          <a:xfrm>
            <a:off x="347649" y="331347"/>
            <a:ext cx="11145202" cy="871827"/>
          </a:xfrm>
        </p:spPr>
        <p:txBody>
          <a:bodyPr>
            <a:normAutofit fontScale="90000"/>
          </a:bodyPr>
          <a:lstStyle/>
          <a:p>
            <a:r>
              <a:rPr lang="en-US" dirty="0"/>
              <a:t>Plastic scintillators as an alternative to </a:t>
            </a:r>
            <a:r>
              <a:rPr lang="en-US" baseline="30000" dirty="0"/>
              <a:t>3</a:t>
            </a:r>
            <a:r>
              <a:rPr lang="en-US" dirty="0"/>
              <a:t>He counters</a:t>
            </a:r>
          </a:p>
        </p:txBody>
      </p:sp>
      <p:pic>
        <p:nvPicPr>
          <p:cNvPr id="12" name="Image 11"/>
          <p:cNvPicPr>
            <a:picLocks noChangeAspect="1"/>
          </p:cNvPicPr>
          <p:nvPr/>
        </p:nvPicPr>
        <p:blipFill rotWithShape="1">
          <a:blip r:embed="rId4" cstate="hqprint">
            <a:lum bright="-20000"/>
            <a:extLst>
              <a:ext uri="{28A0092B-C50C-407E-A947-70E740481C1C}">
                <a14:useLocalDpi xmlns:a14="http://schemas.microsoft.com/office/drawing/2010/main"/>
              </a:ext>
            </a:extLst>
          </a:blip>
          <a:srcRect l="4044" t="1626" r="5522" b="3521"/>
          <a:stretch/>
        </p:blipFill>
        <p:spPr>
          <a:xfrm>
            <a:off x="7668968" y="987316"/>
            <a:ext cx="1874407" cy="2604695"/>
          </a:xfrm>
          <a:prstGeom prst="rect">
            <a:avLst/>
          </a:prstGeom>
          <a:ln>
            <a:noFill/>
          </a:ln>
          <a:effectLst/>
        </p:spPr>
      </p:pic>
      <p:pic>
        <p:nvPicPr>
          <p:cNvPr id="18" name="Image 17" descr="F:\DCIM\101MSDCF\DSC05176.JPG"/>
          <p:cNvPicPr/>
          <p:nvPr/>
        </p:nvPicPr>
        <p:blipFill>
          <a:blip r:embed="rId5" cstate="hqprint">
            <a:extLst>
              <a:ext uri="{28A0092B-C50C-407E-A947-70E740481C1C}">
                <a14:useLocalDpi xmlns:a14="http://schemas.microsoft.com/office/drawing/2010/main"/>
              </a:ext>
            </a:extLst>
          </a:blip>
          <a:srcRect t="-133"/>
          <a:stretch>
            <a:fillRect/>
          </a:stretch>
        </p:blipFill>
        <p:spPr bwMode="auto">
          <a:xfrm>
            <a:off x="9932573" y="999866"/>
            <a:ext cx="1346624" cy="1302401"/>
          </a:xfrm>
          <a:prstGeom prst="rect">
            <a:avLst/>
          </a:prstGeom>
          <a:noFill/>
        </p:spPr>
      </p:pic>
      <p:sp>
        <p:nvSpPr>
          <p:cNvPr id="19" name="ZoneTexte 18"/>
          <p:cNvSpPr txBox="1"/>
          <p:nvPr/>
        </p:nvSpPr>
        <p:spPr>
          <a:xfrm>
            <a:off x="9812847" y="1023507"/>
            <a:ext cx="1609602" cy="338554"/>
          </a:xfrm>
          <a:prstGeom prst="rect">
            <a:avLst/>
          </a:prstGeom>
          <a:noFill/>
        </p:spPr>
        <p:txBody>
          <a:bodyPr wrap="square" rtlCol="0">
            <a:spAutoFit/>
          </a:bodyPr>
          <a:lstStyle/>
          <a:p>
            <a:pPr algn="ctr"/>
            <a:r>
              <a:rPr lang="en-US" sz="1600" dirty="0">
                <a:solidFill>
                  <a:schemeClr val="bg1"/>
                </a:solidFill>
              </a:rPr>
              <a:t>Wood</a:t>
            </a:r>
          </a:p>
        </p:txBody>
      </p:sp>
      <p:pic>
        <p:nvPicPr>
          <p:cNvPr id="20" name="Picture 2" descr="C:\Users\BS241639\Desktop\Manips Ben\Manips CAEN\C-PuScinPl\Déplacement Scintillateurs Plastiques\Photos dispositif maintien\DSC05104.JPG"/>
          <p:cNvPicPr/>
          <p:nvPr/>
        </p:nvPicPr>
        <p:blipFill rotWithShape="1">
          <a:blip r:embed="rId6" cstate="hqprint">
            <a:extLst>
              <a:ext uri="{28A0092B-C50C-407E-A947-70E740481C1C}">
                <a14:useLocalDpi xmlns:a14="http://schemas.microsoft.com/office/drawing/2010/main"/>
              </a:ext>
            </a:extLst>
          </a:blip>
          <a:srcRect/>
          <a:stretch/>
        </p:blipFill>
        <p:spPr bwMode="auto">
          <a:xfrm>
            <a:off x="9956100" y="2365410"/>
            <a:ext cx="1323097" cy="1267241"/>
          </a:xfrm>
          <a:prstGeom prst="rect">
            <a:avLst/>
          </a:prstGeom>
          <a:noFill/>
          <a:ln w="12700">
            <a:noFill/>
          </a:ln>
        </p:spPr>
      </p:pic>
      <p:sp>
        <p:nvSpPr>
          <p:cNvPr id="21" name="ZoneTexte 20"/>
          <p:cNvSpPr txBox="1"/>
          <p:nvPr/>
        </p:nvSpPr>
        <p:spPr>
          <a:xfrm>
            <a:off x="9866138" y="2436246"/>
            <a:ext cx="1346625" cy="338554"/>
          </a:xfrm>
          <a:prstGeom prst="rect">
            <a:avLst/>
          </a:prstGeom>
          <a:noFill/>
        </p:spPr>
        <p:txBody>
          <a:bodyPr wrap="square" rtlCol="0">
            <a:spAutoFit/>
          </a:bodyPr>
          <a:lstStyle/>
          <a:p>
            <a:pPr algn="ctr"/>
            <a:r>
              <a:rPr lang="en-US" sz="1600" dirty="0">
                <a:solidFill>
                  <a:schemeClr val="bg1"/>
                </a:solidFill>
              </a:rPr>
              <a:t>Iron</a:t>
            </a:r>
          </a:p>
        </p:txBody>
      </p:sp>
      <p:grpSp>
        <p:nvGrpSpPr>
          <p:cNvPr id="29" name="Groupe 28"/>
          <p:cNvGrpSpPr/>
          <p:nvPr/>
        </p:nvGrpSpPr>
        <p:grpSpPr>
          <a:xfrm>
            <a:off x="5541608" y="3684730"/>
            <a:ext cx="5880123" cy="2871645"/>
            <a:chOff x="5216568" y="3837130"/>
            <a:chExt cx="5926435" cy="2944822"/>
          </a:xfrm>
        </p:grpSpPr>
        <p:pic>
          <p:nvPicPr>
            <p:cNvPr id="16" name="Image 15"/>
            <p:cNvPicPr>
              <a:picLocks noChangeAspect="1"/>
            </p:cNvPicPr>
            <p:nvPr/>
          </p:nvPicPr>
          <p:blipFill>
            <a:blip r:embed="rId7"/>
            <a:stretch>
              <a:fillRect/>
            </a:stretch>
          </p:blipFill>
          <p:spPr>
            <a:xfrm>
              <a:off x="5216568" y="3837130"/>
              <a:ext cx="5926435" cy="2944822"/>
            </a:xfrm>
            <a:prstGeom prst="rect">
              <a:avLst/>
            </a:prstGeom>
          </p:spPr>
        </p:pic>
        <p:sp>
          <p:nvSpPr>
            <p:cNvPr id="24" name="ZoneTexte 23"/>
            <p:cNvSpPr txBox="1"/>
            <p:nvPr/>
          </p:nvSpPr>
          <p:spPr>
            <a:xfrm>
              <a:off x="6403142" y="5018005"/>
              <a:ext cx="3543498" cy="369332"/>
            </a:xfrm>
            <a:prstGeom prst="rect">
              <a:avLst/>
            </a:prstGeom>
            <a:solidFill>
              <a:schemeClr val="bg1"/>
            </a:solidFill>
          </p:spPr>
          <p:txBody>
            <a:bodyPr wrap="square" rtlCol="0">
              <a:spAutoFit/>
            </a:bodyPr>
            <a:lstStyle/>
            <a:p>
              <a:r>
                <a:rPr lang="en-US" b="1" dirty="0">
                  <a:solidFill>
                    <a:srgbClr val="FF0000"/>
                  </a:solidFill>
                  <a:sym typeface="Symbol" panose="05050102010706020507" pitchFamily="18" charset="2"/>
                </a:rPr>
                <a:t>-n (and n-n) coincidences</a:t>
              </a:r>
              <a:endParaRPr lang="en-US" b="1" dirty="0">
                <a:solidFill>
                  <a:srgbClr val="FF0000"/>
                </a:solidFill>
              </a:endParaRPr>
            </a:p>
          </p:txBody>
        </p:sp>
        <p:sp>
          <p:nvSpPr>
            <p:cNvPr id="25" name="ZoneTexte 24"/>
            <p:cNvSpPr txBox="1"/>
            <p:nvPr/>
          </p:nvSpPr>
          <p:spPr>
            <a:xfrm>
              <a:off x="6817360" y="4256952"/>
              <a:ext cx="4137227" cy="646331"/>
            </a:xfrm>
            <a:prstGeom prst="rect">
              <a:avLst/>
            </a:prstGeom>
            <a:solidFill>
              <a:schemeClr val="bg1"/>
            </a:solidFill>
          </p:spPr>
          <p:txBody>
            <a:bodyPr wrap="square" rtlCol="0">
              <a:spAutoFit/>
            </a:bodyPr>
            <a:lstStyle/>
            <a:p>
              <a:r>
                <a:rPr lang="en-US" b="1" dirty="0">
                  <a:solidFill>
                    <a:srgbClr val="FF0000"/>
                  </a:solidFill>
                </a:rPr>
                <a:t>   </a:t>
              </a:r>
            </a:p>
            <a:p>
              <a:r>
                <a:rPr lang="en-US" b="1" dirty="0">
                  <a:solidFill>
                    <a:srgbClr val="FF0000"/>
                  </a:solidFill>
                </a:rPr>
                <a:t>   </a:t>
              </a:r>
            </a:p>
          </p:txBody>
        </p:sp>
        <p:sp>
          <p:nvSpPr>
            <p:cNvPr id="26" name="ZoneTexte 25"/>
            <p:cNvSpPr txBox="1"/>
            <p:nvPr/>
          </p:nvSpPr>
          <p:spPr>
            <a:xfrm>
              <a:off x="6350000" y="4055072"/>
              <a:ext cx="2560320" cy="369332"/>
            </a:xfrm>
            <a:prstGeom prst="rect">
              <a:avLst/>
            </a:prstGeom>
            <a:solidFill>
              <a:schemeClr val="bg1"/>
            </a:solidFill>
          </p:spPr>
          <p:txBody>
            <a:bodyPr wrap="square" rtlCol="0">
              <a:spAutoFit/>
            </a:bodyPr>
            <a:lstStyle/>
            <a:p>
              <a:r>
                <a:rPr lang="en-US" b="1" dirty="0">
                  <a:solidFill>
                    <a:srgbClr val="FF0000"/>
                  </a:solidFill>
                  <a:sym typeface="Symbol" panose="05050102010706020507" pitchFamily="18" charset="2"/>
                </a:rPr>
                <a:t>- coincidences</a:t>
              </a:r>
              <a:endParaRPr lang="en-US" b="1" dirty="0">
                <a:solidFill>
                  <a:srgbClr val="FF0000"/>
                </a:solidFill>
              </a:endParaRPr>
            </a:p>
          </p:txBody>
        </p:sp>
        <p:sp>
          <p:nvSpPr>
            <p:cNvPr id="27" name="ZoneTexte 26"/>
            <p:cNvSpPr txBox="1"/>
            <p:nvPr/>
          </p:nvSpPr>
          <p:spPr>
            <a:xfrm>
              <a:off x="7813040" y="5591286"/>
              <a:ext cx="3076634" cy="369332"/>
            </a:xfrm>
            <a:prstGeom prst="rect">
              <a:avLst/>
            </a:prstGeom>
            <a:solidFill>
              <a:schemeClr val="bg1"/>
            </a:solidFill>
          </p:spPr>
          <p:txBody>
            <a:bodyPr wrap="square" rtlCol="0">
              <a:spAutoFit/>
            </a:bodyPr>
            <a:lstStyle/>
            <a:p>
              <a:r>
                <a:rPr lang="en-US" b="1" dirty="0">
                  <a:solidFill>
                    <a:srgbClr val="FF0000"/>
                  </a:solidFill>
                  <a:sym typeface="Symbol" panose="05050102010706020507" pitchFamily="18" charset="2"/>
                </a:rPr>
                <a:t>Accidental coincidences</a:t>
              </a:r>
              <a:endParaRPr lang="en-US" b="1" dirty="0">
                <a:solidFill>
                  <a:srgbClr val="FF0000"/>
                </a:solidFill>
              </a:endParaRPr>
            </a:p>
          </p:txBody>
        </p:sp>
        <p:sp>
          <p:nvSpPr>
            <p:cNvPr id="28" name="ZoneTexte 27"/>
            <p:cNvSpPr txBox="1"/>
            <p:nvPr/>
          </p:nvSpPr>
          <p:spPr>
            <a:xfrm>
              <a:off x="8243713" y="3999593"/>
              <a:ext cx="2710874" cy="946859"/>
            </a:xfrm>
            <a:prstGeom prst="rect">
              <a:avLst/>
            </a:prstGeom>
            <a:solidFill>
              <a:schemeClr val="bg1"/>
            </a:solidFill>
          </p:spPr>
          <p:txBody>
            <a:bodyPr wrap="square" rtlCol="0">
              <a:spAutoFit/>
            </a:bodyPr>
            <a:lstStyle/>
            <a:p>
              <a:pPr algn="ctr"/>
              <a:r>
                <a:rPr lang="en-US" dirty="0">
                  <a:sym typeface="Symbol" panose="05050102010706020507" pitchFamily="18" charset="2"/>
                </a:rPr>
                <a:t>Rossi-alpha histogram (times of next pulses after a 1</a:t>
              </a:r>
              <a:r>
                <a:rPr lang="en-US" baseline="30000" dirty="0">
                  <a:sym typeface="Symbol" panose="05050102010706020507" pitchFamily="18" charset="2"/>
                </a:rPr>
                <a:t>st</a:t>
              </a:r>
              <a:r>
                <a:rPr lang="en-US" dirty="0">
                  <a:sym typeface="Symbol" panose="05050102010706020507" pitchFamily="18" charset="2"/>
                </a:rPr>
                <a:t> detection)</a:t>
              </a:r>
              <a:endParaRPr lang="en-US" dirty="0"/>
            </a:p>
          </p:txBody>
        </p:sp>
      </p:grpSp>
      <p:sp>
        <p:nvSpPr>
          <p:cNvPr id="30" name="Explosion 2 29"/>
          <p:cNvSpPr/>
          <p:nvPr/>
        </p:nvSpPr>
        <p:spPr>
          <a:xfrm>
            <a:off x="3853036" y="4931637"/>
            <a:ext cx="2274736" cy="1817078"/>
          </a:xfrm>
          <a:prstGeom prst="irregularSeal2">
            <a:avLst/>
          </a:prstGeom>
          <a:solidFill>
            <a:schemeClr val="tx2"/>
          </a:solidFill>
          <a:ln>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r>
              <a:rPr lang="en-US" sz="1200" b="1" dirty="0"/>
              <a:t>Vincent </a:t>
            </a:r>
            <a:r>
              <a:rPr lang="en-US" sz="1200" b="1" dirty="0" err="1"/>
              <a:t>Bottau</a:t>
            </a:r>
            <a:r>
              <a:rPr lang="en-US" sz="1200" b="1" dirty="0"/>
              <a:t> #5-70</a:t>
            </a:r>
          </a:p>
        </p:txBody>
      </p:sp>
      <p:sp>
        <p:nvSpPr>
          <p:cNvPr id="31" name="Rectangle 30"/>
          <p:cNvSpPr/>
          <p:nvPr/>
        </p:nvSpPr>
        <p:spPr>
          <a:xfrm>
            <a:off x="10482146" y="6444937"/>
            <a:ext cx="1206421" cy="369332"/>
          </a:xfrm>
          <a:prstGeom prst="rect">
            <a:avLst/>
          </a:prstGeom>
          <a:solidFill>
            <a:schemeClr val="bg1"/>
          </a:solidFill>
        </p:spPr>
        <p:txBody>
          <a:bodyPr wrap="none">
            <a:spAutoFit/>
          </a:bodyPr>
          <a:lstStyle/>
          <a:p>
            <a:r>
              <a:rPr lang="en-US" b="1" dirty="0">
                <a:solidFill>
                  <a:schemeClr val="tx2"/>
                </a:solidFill>
              </a:rPr>
              <a:t>Time (ns)</a:t>
            </a:r>
          </a:p>
        </p:txBody>
      </p:sp>
      <p:sp>
        <p:nvSpPr>
          <p:cNvPr id="32" name="ZoneTexte 31"/>
          <p:cNvSpPr txBox="1"/>
          <p:nvPr/>
        </p:nvSpPr>
        <p:spPr>
          <a:xfrm>
            <a:off x="193358" y="3902895"/>
            <a:ext cx="5582668" cy="2031325"/>
          </a:xfrm>
          <a:prstGeom prst="rect">
            <a:avLst/>
          </a:prstGeom>
          <a:noFill/>
        </p:spPr>
        <p:txBody>
          <a:bodyPr wrap="square" rtlCol="0">
            <a:spAutoFit/>
          </a:bodyPr>
          <a:lstStyle/>
          <a:p>
            <a:pPr marL="285750" indent="-285750" algn="just">
              <a:buFont typeface="Wingdings" panose="05000000000000000000" pitchFamily="2" charset="2"/>
              <a:buChar char="q"/>
            </a:pPr>
            <a:r>
              <a:rPr lang="en-US" dirty="0">
                <a:solidFill>
                  <a:schemeClr val="tx1">
                    <a:lumMod val="75000"/>
                    <a:lumOff val="25000"/>
                  </a:schemeClr>
                </a:solidFill>
              </a:rPr>
              <a:t>16 PVT scintillators 10 cm ×10 cm ×100 cm </a:t>
            </a:r>
          </a:p>
          <a:p>
            <a:pPr marL="285750" indent="-285750" algn="just">
              <a:buFont typeface="Wingdings" panose="05000000000000000000" pitchFamily="2" charset="2"/>
              <a:buChar char="q"/>
            </a:pPr>
            <a:r>
              <a:rPr lang="en-US" dirty="0">
                <a:solidFill>
                  <a:schemeClr val="tx1">
                    <a:lumMod val="75000"/>
                    <a:lumOff val="25000"/>
                  </a:schemeClr>
                </a:solidFill>
              </a:rPr>
              <a:t>With or without 5 cm lead shield</a:t>
            </a:r>
          </a:p>
          <a:p>
            <a:pPr marL="285750" indent="-285750" algn="just">
              <a:buFont typeface="Wingdings" panose="05000000000000000000" pitchFamily="2" charset="2"/>
              <a:buChar char="q"/>
            </a:pPr>
            <a:r>
              <a:rPr lang="en-US" dirty="0">
                <a:solidFill>
                  <a:schemeClr val="tx1">
                    <a:lumMod val="75000"/>
                    <a:lumOff val="25000"/>
                  </a:schemeClr>
                </a:solidFill>
              </a:rPr>
              <a:t>Metallic and organic matrices in 118 L drums</a:t>
            </a:r>
          </a:p>
          <a:p>
            <a:pPr marL="285750" indent="-285750" algn="just">
              <a:buFont typeface="Wingdings" panose="05000000000000000000" pitchFamily="2" charset="2"/>
              <a:buChar char="q"/>
            </a:pPr>
            <a:r>
              <a:rPr lang="en-US" baseline="30000" dirty="0">
                <a:solidFill>
                  <a:schemeClr val="tx1">
                    <a:lumMod val="75000"/>
                    <a:lumOff val="25000"/>
                  </a:schemeClr>
                </a:solidFill>
              </a:rPr>
              <a:t>137</a:t>
            </a:r>
            <a:r>
              <a:rPr lang="en-US" dirty="0">
                <a:solidFill>
                  <a:schemeClr val="tx1">
                    <a:lumMod val="75000"/>
                    <a:lumOff val="25000"/>
                  </a:schemeClr>
                </a:solidFill>
              </a:rPr>
              <a:t>Cs, </a:t>
            </a:r>
            <a:r>
              <a:rPr lang="en-US" baseline="30000" dirty="0">
                <a:solidFill>
                  <a:schemeClr val="tx1">
                    <a:lumMod val="75000"/>
                    <a:lumOff val="25000"/>
                  </a:schemeClr>
                </a:solidFill>
              </a:rPr>
              <a:t>60</a:t>
            </a:r>
            <a:r>
              <a:rPr lang="en-US" dirty="0">
                <a:solidFill>
                  <a:schemeClr val="tx1">
                    <a:lumMod val="75000"/>
                    <a:lumOff val="25000"/>
                  </a:schemeClr>
                </a:solidFill>
              </a:rPr>
              <a:t>Co, </a:t>
            </a:r>
            <a:r>
              <a:rPr lang="en-US" baseline="30000" dirty="0">
                <a:solidFill>
                  <a:schemeClr val="tx1">
                    <a:lumMod val="75000"/>
                    <a:lumOff val="25000"/>
                  </a:schemeClr>
                </a:solidFill>
              </a:rPr>
              <a:t>252</a:t>
            </a:r>
            <a:r>
              <a:rPr lang="en-US" dirty="0">
                <a:solidFill>
                  <a:schemeClr val="tx1">
                    <a:lumMod val="75000"/>
                    <a:lumOff val="25000"/>
                  </a:schemeClr>
                </a:solidFill>
              </a:rPr>
              <a:t>Cf, </a:t>
            </a:r>
            <a:r>
              <a:rPr lang="en-US" dirty="0" err="1">
                <a:solidFill>
                  <a:schemeClr val="tx1">
                    <a:lumMod val="75000"/>
                    <a:lumOff val="25000"/>
                  </a:schemeClr>
                </a:solidFill>
              </a:rPr>
              <a:t>AmBe</a:t>
            </a:r>
            <a:r>
              <a:rPr lang="en-US" dirty="0">
                <a:solidFill>
                  <a:schemeClr val="tx1">
                    <a:lumMod val="75000"/>
                    <a:lumOff val="25000"/>
                  </a:schemeClr>
                </a:solidFill>
              </a:rPr>
              <a:t> sources, Pu samples</a:t>
            </a:r>
          </a:p>
          <a:p>
            <a:pPr marL="285750" indent="-285750" algn="just">
              <a:buFont typeface="Wingdings" panose="05000000000000000000" pitchFamily="2" charset="2"/>
              <a:buChar char="q"/>
            </a:pPr>
            <a:r>
              <a:rPr lang="en-US" dirty="0">
                <a:solidFill>
                  <a:schemeClr val="tx1">
                    <a:lumMod val="75000"/>
                    <a:lumOff val="25000"/>
                  </a:schemeClr>
                </a:solidFill>
              </a:rPr>
              <a:t>“FASTER” electronics (CNRS) </a:t>
            </a:r>
          </a:p>
          <a:p>
            <a:pPr algn="just"/>
            <a:r>
              <a:rPr lang="en-US" dirty="0">
                <a:solidFill>
                  <a:schemeClr val="tx1">
                    <a:lumMod val="75000"/>
                    <a:lumOff val="25000"/>
                  </a:schemeClr>
                </a:solidFill>
                <a:sym typeface="Wingdings" panose="05000000000000000000" pitchFamily="2" charset="2"/>
              </a:rPr>
              <a:t>     </a:t>
            </a:r>
            <a:r>
              <a:rPr lang="en-US" dirty="0">
                <a:solidFill>
                  <a:schemeClr val="tx1">
                    <a:lumMod val="75000"/>
                    <a:lumOff val="25000"/>
                  </a:schemeClr>
                </a:solidFill>
              </a:rPr>
              <a:t> ns scale (instead of µs with </a:t>
            </a:r>
            <a:r>
              <a:rPr lang="en-US" baseline="30000" dirty="0">
                <a:solidFill>
                  <a:schemeClr val="tx1">
                    <a:lumMod val="75000"/>
                    <a:lumOff val="25000"/>
                  </a:schemeClr>
                </a:solidFill>
              </a:rPr>
              <a:t>3</a:t>
            </a:r>
            <a:r>
              <a:rPr lang="en-US" dirty="0">
                <a:solidFill>
                  <a:schemeClr val="tx1">
                    <a:lumMod val="75000"/>
                    <a:lumOff val="25000"/>
                  </a:schemeClr>
                </a:solidFill>
              </a:rPr>
              <a:t>He)</a:t>
            </a:r>
          </a:p>
          <a:p>
            <a:pPr algn="just"/>
            <a:r>
              <a:rPr lang="en-US" dirty="0">
                <a:solidFill>
                  <a:schemeClr val="tx1">
                    <a:lumMod val="75000"/>
                    <a:lumOff val="25000"/>
                  </a:schemeClr>
                </a:solidFill>
                <a:sym typeface="Wingdings" panose="05000000000000000000" pitchFamily="2" charset="2"/>
              </a:rPr>
              <a:t>     </a:t>
            </a:r>
            <a:r>
              <a:rPr lang="en-US" dirty="0">
                <a:solidFill>
                  <a:schemeClr val="tx1">
                    <a:lumMod val="75000"/>
                    <a:lumOff val="25000"/>
                  </a:schemeClr>
                </a:solidFill>
              </a:rPr>
              <a:t> low accidental level (</a:t>
            </a:r>
            <a:r>
              <a:rPr lang="en-US" dirty="0" err="1">
                <a:solidFill>
                  <a:schemeClr val="tx1">
                    <a:lumMod val="75000"/>
                    <a:lumOff val="25000"/>
                  </a:schemeClr>
                </a:solidFill>
              </a:rPr>
              <a:t>wrt</a:t>
            </a:r>
            <a:r>
              <a:rPr lang="en-US" dirty="0">
                <a:solidFill>
                  <a:schemeClr val="tx1">
                    <a:lumMod val="75000"/>
                    <a:lumOff val="25000"/>
                  </a:schemeClr>
                </a:solidFill>
              </a:rPr>
              <a:t>. </a:t>
            </a:r>
            <a:r>
              <a:rPr lang="en-US" baseline="30000" dirty="0">
                <a:solidFill>
                  <a:schemeClr val="tx1">
                    <a:lumMod val="75000"/>
                    <a:lumOff val="25000"/>
                  </a:schemeClr>
                </a:solidFill>
              </a:rPr>
              <a:t>3</a:t>
            </a:r>
            <a:r>
              <a:rPr lang="en-US" dirty="0">
                <a:solidFill>
                  <a:schemeClr val="tx1">
                    <a:lumMod val="75000"/>
                    <a:lumOff val="25000"/>
                  </a:schemeClr>
                </a:solidFill>
              </a:rPr>
              <a:t>He)</a:t>
            </a:r>
            <a:endParaRPr lang="en-US" dirty="0">
              <a:solidFill>
                <a:schemeClr val="tx1">
                  <a:lumMod val="75000"/>
                  <a:lumOff val="25000"/>
                </a:schemeClr>
              </a:solidFill>
              <a:sym typeface="Symbol" panose="05050102010706020507" pitchFamily="18" charset="2"/>
            </a:endParaRPr>
          </a:p>
        </p:txBody>
      </p:sp>
    </p:spTree>
    <p:extLst>
      <p:ext uri="{BB962C8B-B14F-4D97-AF65-F5344CB8AC3E}">
        <p14:creationId xmlns:p14="http://schemas.microsoft.com/office/powerpoint/2010/main" val="3200615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extLst>
              <p:ext uri="{D42A27DB-BD31-4B8C-83A1-F6EECF244321}">
                <p14:modId xmlns:p14="http://schemas.microsoft.com/office/powerpoint/2010/main" val="580641131"/>
              </p:ext>
            </p:extLst>
          </p:nvPr>
        </p:nvGraphicFramePr>
        <p:xfrm>
          <a:off x="1676590" y="3921197"/>
          <a:ext cx="5783076" cy="2682310"/>
        </p:xfrm>
        <a:graphic>
          <a:graphicData uri="http://schemas.openxmlformats.org/drawingml/2006/table">
            <a:tbl>
              <a:tblPr>
                <a:tableStyleId>{5C22544A-7EE6-4342-B048-85BDC9FD1C3A}</a:tableStyleId>
              </a:tblPr>
              <a:tblGrid>
                <a:gridCol w="722885">
                  <a:extLst>
                    <a:ext uri="{9D8B030D-6E8A-4147-A177-3AD203B41FA5}">
                      <a16:colId xmlns:a16="http://schemas.microsoft.com/office/drawing/2014/main" val="3512598968"/>
                    </a:ext>
                  </a:extLst>
                </a:gridCol>
                <a:gridCol w="846942">
                  <a:extLst>
                    <a:ext uri="{9D8B030D-6E8A-4147-A177-3AD203B41FA5}">
                      <a16:colId xmlns:a16="http://schemas.microsoft.com/office/drawing/2014/main" val="2270712138"/>
                    </a:ext>
                  </a:extLst>
                </a:gridCol>
                <a:gridCol w="743607">
                  <a:extLst>
                    <a:ext uri="{9D8B030D-6E8A-4147-A177-3AD203B41FA5}">
                      <a16:colId xmlns:a16="http://schemas.microsoft.com/office/drawing/2014/main" val="2843556894"/>
                    </a:ext>
                  </a:extLst>
                </a:gridCol>
                <a:gridCol w="867665">
                  <a:extLst>
                    <a:ext uri="{9D8B030D-6E8A-4147-A177-3AD203B41FA5}">
                      <a16:colId xmlns:a16="http://schemas.microsoft.com/office/drawing/2014/main" val="134057828"/>
                    </a:ext>
                  </a:extLst>
                </a:gridCol>
                <a:gridCol w="867665">
                  <a:extLst>
                    <a:ext uri="{9D8B030D-6E8A-4147-A177-3AD203B41FA5}">
                      <a16:colId xmlns:a16="http://schemas.microsoft.com/office/drawing/2014/main" val="1940059263"/>
                    </a:ext>
                  </a:extLst>
                </a:gridCol>
                <a:gridCol w="867665">
                  <a:extLst>
                    <a:ext uri="{9D8B030D-6E8A-4147-A177-3AD203B41FA5}">
                      <a16:colId xmlns:a16="http://schemas.microsoft.com/office/drawing/2014/main" val="2253318753"/>
                    </a:ext>
                  </a:extLst>
                </a:gridCol>
                <a:gridCol w="866647">
                  <a:extLst>
                    <a:ext uri="{9D8B030D-6E8A-4147-A177-3AD203B41FA5}">
                      <a16:colId xmlns:a16="http://schemas.microsoft.com/office/drawing/2014/main" val="4283746463"/>
                    </a:ext>
                  </a:extLst>
                </a:gridCol>
              </a:tblGrid>
              <a:tr h="216216">
                <a:tc rowSpan="2">
                  <a:txBody>
                    <a:bodyPr/>
                    <a:lstStyle/>
                    <a:p>
                      <a:pPr algn="ctr">
                        <a:spcAft>
                          <a:spcPts val="0"/>
                        </a:spcAft>
                      </a:pPr>
                      <a:r>
                        <a:rPr lang="en-US" sz="1300" dirty="0">
                          <a:effectLst/>
                        </a:rPr>
                        <a:t> </a:t>
                      </a:r>
                      <a:endParaRPr lang="fr-FR" sz="1500" dirty="0">
                        <a:effectLst/>
                        <a:latin typeface="Times New Roman" panose="02020603050405020304" pitchFamily="18" charset="0"/>
                        <a:ea typeface="Times New Roman" panose="02020603050405020304" pitchFamily="18" charset="0"/>
                      </a:endParaRPr>
                    </a:p>
                  </a:txBody>
                  <a:tcPr marL="78848" marR="78848" marT="0" marB="0" anchor="ctr"/>
                </a:tc>
                <a:tc gridSpan="2">
                  <a:txBody>
                    <a:bodyPr/>
                    <a:lstStyle/>
                    <a:p>
                      <a:pPr algn="ctr">
                        <a:spcAft>
                          <a:spcPts val="0"/>
                        </a:spcAft>
                      </a:pPr>
                      <a:r>
                        <a:rPr lang="en-US" sz="1300" cap="small" baseline="30000" dirty="0">
                          <a:effectLst/>
                        </a:rPr>
                        <a:t>252</a:t>
                      </a:r>
                      <a:r>
                        <a:rPr lang="en-US" sz="1300" cap="small" dirty="0">
                          <a:effectLst/>
                        </a:rPr>
                        <a:t>Cf (3.6x10</a:t>
                      </a:r>
                      <a:r>
                        <a:rPr lang="en-US" sz="1300" cap="small" baseline="30000" dirty="0">
                          <a:effectLst/>
                        </a:rPr>
                        <a:t>4</a:t>
                      </a:r>
                      <a:r>
                        <a:rPr lang="en-US" sz="1300" cap="small" baseline="0" dirty="0">
                          <a:effectLst/>
                        </a:rPr>
                        <a:t> </a:t>
                      </a:r>
                      <a:r>
                        <a:rPr lang="en-US" sz="1300" dirty="0">
                          <a:effectLst/>
                        </a:rPr>
                        <a:t>n/s</a:t>
                      </a:r>
                      <a:r>
                        <a:rPr lang="en-US" sz="1300" cap="small" dirty="0">
                          <a:effectLst/>
                        </a:rPr>
                        <a:t>)</a:t>
                      </a:r>
                      <a:endParaRPr lang="fr-FR" sz="1300" cap="small" dirty="0">
                        <a:effectLst/>
                        <a:latin typeface="Times New Roman" panose="02020603050405020304" pitchFamily="18" charset="0"/>
                        <a:ea typeface="Times New Roman" panose="02020603050405020304" pitchFamily="18" charset="0"/>
                      </a:endParaRPr>
                    </a:p>
                  </a:txBody>
                  <a:tcPr marL="78848" marR="78848" marT="0" marB="0" anchor="ctr"/>
                </a:tc>
                <a:tc hMerge="1">
                  <a:txBody>
                    <a:bodyPr/>
                    <a:lstStyle/>
                    <a:p>
                      <a:endParaRPr lang="en-GB"/>
                    </a:p>
                  </a:txBody>
                  <a:tcPr/>
                </a:tc>
                <a:tc gridSpan="2">
                  <a:txBody>
                    <a:bodyPr/>
                    <a:lstStyle/>
                    <a:p>
                      <a:pPr algn="ctr">
                        <a:spcAft>
                          <a:spcPts val="0"/>
                        </a:spcAft>
                      </a:pPr>
                      <a:r>
                        <a:rPr lang="en-US" sz="1300" dirty="0" err="1">
                          <a:effectLst/>
                        </a:rPr>
                        <a:t>AmBe</a:t>
                      </a:r>
                      <a:r>
                        <a:rPr lang="en-US" sz="1300" dirty="0">
                          <a:effectLst/>
                        </a:rPr>
                        <a:t> (2.3x10</a:t>
                      </a:r>
                      <a:r>
                        <a:rPr lang="en-US" sz="1300" baseline="30000" dirty="0">
                          <a:effectLst/>
                        </a:rPr>
                        <a:t>5</a:t>
                      </a:r>
                      <a:r>
                        <a:rPr lang="en-US" sz="1300" dirty="0">
                          <a:effectLst/>
                        </a:rPr>
                        <a:t> n/s)</a:t>
                      </a:r>
                      <a:endParaRPr lang="fr-FR" sz="1500" dirty="0">
                        <a:effectLst/>
                        <a:latin typeface="Times New Roman" panose="02020603050405020304" pitchFamily="18" charset="0"/>
                        <a:ea typeface="Times New Roman" panose="02020603050405020304" pitchFamily="18" charset="0"/>
                      </a:endParaRPr>
                    </a:p>
                  </a:txBody>
                  <a:tcPr marL="78848" marR="78848" marT="0" marB="0" anchor="ctr"/>
                </a:tc>
                <a:tc hMerge="1">
                  <a:txBody>
                    <a:bodyPr/>
                    <a:lstStyle/>
                    <a:p>
                      <a:endParaRPr lang="en-GB"/>
                    </a:p>
                  </a:txBody>
                  <a:tcPr/>
                </a:tc>
                <a:tc gridSpan="2">
                  <a:txBody>
                    <a:bodyPr/>
                    <a:lstStyle/>
                    <a:p>
                      <a:pPr algn="ctr">
                        <a:spcAft>
                          <a:spcPts val="0"/>
                        </a:spcAft>
                      </a:pPr>
                      <a:r>
                        <a:rPr lang="en-US" sz="1300" baseline="30000" dirty="0">
                          <a:effectLst/>
                        </a:rPr>
                        <a:t>60</a:t>
                      </a:r>
                      <a:r>
                        <a:rPr lang="en-US" sz="1300" dirty="0">
                          <a:effectLst/>
                        </a:rPr>
                        <a:t>Co (882 </a:t>
                      </a:r>
                      <a:r>
                        <a:rPr lang="en-US" sz="1300" dirty="0" err="1">
                          <a:effectLst/>
                        </a:rPr>
                        <a:t>kBq</a:t>
                      </a:r>
                      <a:r>
                        <a:rPr lang="en-US" sz="1300" dirty="0">
                          <a:effectLst/>
                        </a:rPr>
                        <a:t>)</a:t>
                      </a:r>
                      <a:endParaRPr lang="fr-FR" sz="1500" dirty="0">
                        <a:effectLst/>
                        <a:latin typeface="Times New Roman" panose="02020603050405020304" pitchFamily="18" charset="0"/>
                        <a:ea typeface="Times New Roman" panose="02020603050405020304" pitchFamily="18" charset="0"/>
                      </a:endParaRPr>
                    </a:p>
                  </a:txBody>
                  <a:tcPr marL="78848" marR="78848" marT="0" marB="0" anchor="ctr"/>
                </a:tc>
                <a:tc hMerge="1">
                  <a:txBody>
                    <a:bodyPr/>
                    <a:lstStyle/>
                    <a:p>
                      <a:endParaRPr lang="en-GB"/>
                    </a:p>
                  </a:txBody>
                  <a:tcPr/>
                </a:tc>
                <a:extLst>
                  <a:ext uri="{0D108BD9-81ED-4DB2-BD59-A6C34878D82A}">
                    <a16:rowId xmlns:a16="http://schemas.microsoft.com/office/drawing/2014/main" val="3762862198"/>
                  </a:ext>
                </a:extLst>
              </a:tr>
              <a:tr h="216216">
                <a:tc vMerge="1">
                  <a:txBody>
                    <a:bodyPr/>
                    <a:lstStyle/>
                    <a:p>
                      <a:endParaRPr lang="en-GB"/>
                    </a:p>
                  </a:txBody>
                  <a:tcPr/>
                </a:tc>
                <a:tc>
                  <a:txBody>
                    <a:bodyPr/>
                    <a:lstStyle/>
                    <a:p>
                      <a:pPr algn="ctr">
                        <a:spcAft>
                          <a:spcPts val="0"/>
                        </a:spcAft>
                      </a:pPr>
                      <a:r>
                        <a:rPr lang="en-US" sz="1300" cap="small" dirty="0">
                          <a:effectLst/>
                        </a:rPr>
                        <a:t>R+A</a:t>
                      </a:r>
                      <a:endParaRPr lang="fr-FR" sz="1300" cap="small" dirty="0">
                        <a:effectLst/>
                        <a:latin typeface="Times New Roman" panose="02020603050405020304" pitchFamily="18" charset="0"/>
                        <a:ea typeface="Times New Roman" panose="02020603050405020304" pitchFamily="18" charset="0"/>
                      </a:endParaRPr>
                    </a:p>
                  </a:txBody>
                  <a:tcPr marL="78848" marR="78848" marT="0" marB="0" anchor="ctr"/>
                </a:tc>
                <a:tc>
                  <a:txBody>
                    <a:bodyPr/>
                    <a:lstStyle/>
                    <a:p>
                      <a:pPr algn="ctr">
                        <a:spcAft>
                          <a:spcPts val="0"/>
                        </a:spcAft>
                      </a:pPr>
                      <a:r>
                        <a:rPr lang="en-US" sz="1300" cap="small">
                          <a:effectLst/>
                        </a:rPr>
                        <a:t>A</a:t>
                      </a:r>
                      <a:endParaRPr lang="fr-FR" sz="1300" cap="small">
                        <a:effectLst/>
                        <a:latin typeface="Times New Roman" panose="02020603050405020304" pitchFamily="18" charset="0"/>
                        <a:ea typeface="Times New Roman" panose="02020603050405020304" pitchFamily="18" charset="0"/>
                      </a:endParaRPr>
                    </a:p>
                  </a:txBody>
                  <a:tcPr marL="78848" marR="78848" marT="0" marB="0" anchor="ctr"/>
                </a:tc>
                <a:tc>
                  <a:txBody>
                    <a:bodyPr/>
                    <a:lstStyle/>
                    <a:p>
                      <a:pPr algn="ctr">
                        <a:spcAft>
                          <a:spcPts val="0"/>
                        </a:spcAft>
                      </a:pPr>
                      <a:r>
                        <a:rPr lang="en-US" sz="1300">
                          <a:effectLst/>
                        </a:rPr>
                        <a:t>R+A</a:t>
                      </a:r>
                      <a:endParaRPr lang="fr-FR" sz="1500">
                        <a:effectLst/>
                        <a:latin typeface="Times New Roman" panose="02020603050405020304" pitchFamily="18" charset="0"/>
                        <a:ea typeface="Times New Roman" panose="02020603050405020304" pitchFamily="18" charset="0"/>
                      </a:endParaRPr>
                    </a:p>
                  </a:txBody>
                  <a:tcPr marL="78848" marR="78848" marT="0" marB="0" anchor="ctr"/>
                </a:tc>
                <a:tc>
                  <a:txBody>
                    <a:bodyPr/>
                    <a:lstStyle/>
                    <a:p>
                      <a:pPr algn="ctr">
                        <a:spcAft>
                          <a:spcPts val="0"/>
                        </a:spcAft>
                      </a:pPr>
                      <a:r>
                        <a:rPr lang="en-US" sz="1300">
                          <a:effectLst/>
                        </a:rPr>
                        <a:t>A</a:t>
                      </a:r>
                      <a:endParaRPr lang="fr-FR" sz="1500">
                        <a:effectLst/>
                        <a:latin typeface="Times New Roman" panose="02020603050405020304" pitchFamily="18" charset="0"/>
                        <a:ea typeface="Times New Roman" panose="02020603050405020304" pitchFamily="18" charset="0"/>
                      </a:endParaRPr>
                    </a:p>
                  </a:txBody>
                  <a:tcPr marL="78848" marR="78848" marT="0" marB="0" anchor="ctr"/>
                </a:tc>
                <a:tc>
                  <a:txBody>
                    <a:bodyPr/>
                    <a:lstStyle/>
                    <a:p>
                      <a:pPr algn="ctr">
                        <a:spcAft>
                          <a:spcPts val="0"/>
                        </a:spcAft>
                      </a:pPr>
                      <a:r>
                        <a:rPr lang="en-US" sz="1300" dirty="0">
                          <a:effectLst/>
                        </a:rPr>
                        <a:t>R+A</a:t>
                      </a:r>
                      <a:endParaRPr lang="fr-FR" sz="1500" dirty="0">
                        <a:effectLst/>
                        <a:latin typeface="Times New Roman" panose="02020603050405020304" pitchFamily="18" charset="0"/>
                        <a:ea typeface="Times New Roman" panose="02020603050405020304" pitchFamily="18" charset="0"/>
                      </a:endParaRPr>
                    </a:p>
                  </a:txBody>
                  <a:tcPr marL="78848" marR="78848" marT="0" marB="0" anchor="ctr"/>
                </a:tc>
                <a:tc>
                  <a:txBody>
                    <a:bodyPr/>
                    <a:lstStyle/>
                    <a:p>
                      <a:pPr algn="ctr">
                        <a:spcAft>
                          <a:spcPts val="0"/>
                        </a:spcAft>
                      </a:pPr>
                      <a:r>
                        <a:rPr lang="en-US" sz="1300">
                          <a:effectLst/>
                        </a:rPr>
                        <a:t>A</a:t>
                      </a:r>
                      <a:endParaRPr lang="fr-FR" sz="1500">
                        <a:effectLst/>
                        <a:latin typeface="Times New Roman" panose="02020603050405020304" pitchFamily="18" charset="0"/>
                        <a:ea typeface="Times New Roman" panose="02020603050405020304" pitchFamily="18" charset="0"/>
                      </a:endParaRPr>
                    </a:p>
                  </a:txBody>
                  <a:tcPr marL="78848" marR="78848" marT="0" marB="0" anchor="ctr"/>
                </a:tc>
                <a:extLst>
                  <a:ext uri="{0D108BD9-81ED-4DB2-BD59-A6C34878D82A}">
                    <a16:rowId xmlns:a16="http://schemas.microsoft.com/office/drawing/2014/main" val="383535635"/>
                  </a:ext>
                </a:extLst>
              </a:tr>
              <a:tr h="217878">
                <a:tc>
                  <a:txBody>
                    <a:bodyPr/>
                    <a:lstStyle/>
                    <a:p>
                      <a:pPr algn="ctr">
                        <a:spcAft>
                          <a:spcPts val="0"/>
                        </a:spcAft>
                      </a:pPr>
                      <a:r>
                        <a:rPr lang="en-US" sz="1300" dirty="0">
                          <a:effectLst/>
                        </a:rPr>
                        <a:t>M0</a:t>
                      </a:r>
                      <a:endParaRPr lang="fr-FR" sz="1500" dirty="0">
                        <a:effectLst/>
                        <a:latin typeface="Times New Roman" panose="02020603050405020304" pitchFamily="18" charset="0"/>
                        <a:ea typeface="Times New Roman" panose="02020603050405020304" pitchFamily="18" charset="0"/>
                      </a:endParaRPr>
                    </a:p>
                  </a:txBody>
                  <a:tcPr marL="0" marR="20443" marT="0" marB="0"/>
                </a:tc>
                <a:tc>
                  <a:txBody>
                    <a:bodyPr/>
                    <a:lstStyle/>
                    <a:p>
                      <a:pPr algn="ctr">
                        <a:spcAft>
                          <a:spcPts val="0"/>
                        </a:spcAft>
                      </a:pPr>
                      <a:r>
                        <a:rPr lang="en-US" sz="1300" dirty="0">
                          <a:effectLst/>
                        </a:rPr>
                        <a:t>3379137</a:t>
                      </a:r>
                      <a:endParaRPr lang="fr-FR" sz="1500" dirty="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dirty="0">
                          <a:effectLst/>
                        </a:rPr>
                        <a:t>4479459</a:t>
                      </a:r>
                      <a:endParaRPr lang="fr-FR" sz="1500" dirty="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dirty="0">
                          <a:effectLst/>
                        </a:rPr>
                        <a:t>15577017</a:t>
                      </a:r>
                      <a:endParaRPr lang="fr-FR" sz="1500" dirty="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dirty="0">
                          <a:effectLst/>
                        </a:rPr>
                        <a:t>16671802</a:t>
                      </a:r>
                      <a:endParaRPr lang="fr-FR" sz="1500" dirty="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dirty="0">
                          <a:effectLst/>
                        </a:rPr>
                        <a:t>53638186</a:t>
                      </a:r>
                      <a:endParaRPr lang="fr-FR" sz="1500" dirty="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dirty="0">
                          <a:effectLst/>
                        </a:rPr>
                        <a:t>57771864</a:t>
                      </a:r>
                      <a:endParaRPr lang="fr-FR" sz="1500" dirty="0">
                        <a:effectLst/>
                        <a:latin typeface="Times New Roman" panose="02020603050405020304" pitchFamily="18" charset="0"/>
                        <a:ea typeface="Times New Roman" panose="02020603050405020304" pitchFamily="18" charset="0"/>
                      </a:endParaRPr>
                    </a:p>
                  </a:txBody>
                  <a:tcPr marL="32853" marR="32853" marT="0" marB="0" anchor="b"/>
                </a:tc>
                <a:extLst>
                  <a:ext uri="{0D108BD9-81ED-4DB2-BD59-A6C34878D82A}">
                    <a16:rowId xmlns:a16="http://schemas.microsoft.com/office/drawing/2014/main" val="3565606648"/>
                  </a:ext>
                </a:extLst>
              </a:tr>
              <a:tr h="203200">
                <a:tc>
                  <a:txBody>
                    <a:bodyPr/>
                    <a:lstStyle/>
                    <a:p>
                      <a:pPr algn="ctr">
                        <a:spcAft>
                          <a:spcPts val="0"/>
                        </a:spcAft>
                      </a:pPr>
                      <a:r>
                        <a:rPr lang="en-US" sz="1300" dirty="0">
                          <a:effectLst/>
                        </a:rPr>
                        <a:t>M1</a:t>
                      </a:r>
                      <a:endParaRPr lang="fr-FR" sz="1500" dirty="0">
                        <a:effectLst/>
                        <a:latin typeface="Times New Roman" panose="02020603050405020304" pitchFamily="18" charset="0"/>
                        <a:ea typeface="Times New Roman" panose="02020603050405020304" pitchFamily="18" charset="0"/>
                      </a:endParaRPr>
                    </a:p>
                  </a:txBody>
                  <a:tcPr marL="0" marR="20443" marT="0" marB="0"/>
                </a:tc>
                <a:tc>
                  <a:txBody>
                    <a:bodyPr/>
                    <a:lstStyle/>
                    <a:p>
                      <a:pPr algn="ctr">
                        <a:spcAft>
                          <a:spcPts val="0"/>
                        </a:spcAft>
                      </a:pPr>
                      <a:r>
                        <a:rPr lang="en-US" sz="1300">
                          <a:effectLst/>
                        </a:rPr>
                        <a:t>857974</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8310</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1141198</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102194</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4947762</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989025</a:t>
                      </a:r>
                      <a:endParaRPr lang="fr-FR" sz="1500">
                        <a:effectLst/>
                        <a:latin typeface="Times New Roman" panose="02020603050405020304" pitchFamily="18" charset="0"/>
                        <a:ea typeface="Times New Roman" panose="02020603050405020304" pitchFamily="18" charset="0"/>
                      </a:endParaRPr>
                    </a:p>
                  </a:txBody>
                  <a:tcPr marL="32853" marR="32853" marT="0" marB="0" anchor="b"/>
                </a:tc>
                <a:extLst>
                  <a:ext uri="{0D108BD9-81ED-4DB2-BD59-A6C34878D82A}">
                    <a16:rowId xmlns:a16="http://schemas.microsoft.com/office/drawing/2014/main" val="3357169249"/>
                  </a:ext>
                </a:extLst>
              </a:tr>
              <a:tr h="203200">
                <a:tc>
                  <a:txBody>
                    <a:bodyPr/>
                    <a:lstStyle/>
                    <a:p>
                      <a:pPr algn="ctr">
                        <a:spcAft>
                          <a:spcPts val="0"/>
                        </a:spcAft>
                      </a:pPr>
                      <a:r>
                        <a:rPr lang="en-US" sz="1300">
                          <a:effectLst/>
                        </a:rPr>
                        <a:t>M2</a:t>
                      </a:r>
                      <a:endParaRPr lang="fr-FR" sz="1500">
                        <a:effectLst/>
                        <a:latin typeface="Times New Roman" panose="02020603050405020304" pitchFamily="18" charset="0"/>
                        <a:ea typeface="Times New Roman" panose="02020603050405020304" pitchFamily="18" charset="0"/>
                      </a:endParaRPr>
                    </a:p>
                  </a:txBody>
                  <a:tcPr marL="0" marR="20443" marT="0" marB="0"/>
                </a:tc>
                <a:tc>
                  <a:txBody>
                    <a:bodyPr/>
                    <a:lstStyle/>
                    <a:p>
                      <a:pPr algn="ctr">
                        <a:spcAft>
                          <a:spcPts val="0"/>
                        </a:spcAft>
                      </a:pPr>
                      <a:r>
                        <a:rPr lang="en-US" sz="1300">
                          <a:effectLst/>
                        </a:rPr>
                        <a:t>209237</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1296</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59474</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5790</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251249</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81991</a:t>
                      </a:r>
                      <a:endParaRPr lang="fr-FR" sz="1500">
                        <a:effectLst/>
                        <a:latin typeface="Times New Roman" panose="02020603050405020304" pitchFamily="18" charset="0"/>
                        <a:ea typeface="Times New Roman" panose="02020603050405020304" pitchFamily="18" charset="0"/>
                      </a:endParaRPr>
                    </a:p>
                  </a:txBody>
                  <a:tcPr marL="32853" marR="32853" marT="0" marB="0" anchor="b"/>
                </a:tc>
                <a:extLst>
                  <a:ext uri="{0D108BD9-81ED-4DB2-BD59-A6C34878D82A}">
                    <a16:rowId xmlns:a16="http://schemas.microsoft.com/office/drawing/2014/main" val="1774118632"/>
                  </a:ext>
                </a:extLst>
              </a:tr>
              <a:tr h="203200">
                <a:tc>
                  <a:txBody>
                    <a:bodyPr/>
                    <a:lstStyle/>
                    <a:p>
                      <a:pPr algn="ctr">
                        <a:spcAft>
                          <a:spcPts val="0"/>
                        </a:spcAft>
                      </a:pPr>
                      <a:r>
                        <a:rPr lang="en-US" sz="1300">
                          <a:effectLst/>
                        </a:rPr>
                        <a:t>M3</a:t>
                      </a:r>
                      <a:endParaRPr lang="fr-FR" sz="1500">
                        <a:effectLst/>
                        <a:latin typeface="Times New Roman" panose="02020603050405020304" pitchFamily="18" charset="0"/>
                        <a:ea typeface="Times New Roman" panose="02020603050405020304" pitchFamily="18" charset="0"/>
                      </a:endParaRPr>
                    </a:p>
                  </a:txBody>
                  <a:tcPr marL="0" marR="20443" marT="0" marB="0"/>
                </a:tc>
                <a:tc>
                  <a:txBody>
                    <a:bodyPr/>
                    <a:lstStyle/>
                    <a:p>
                      <a:pPr algn="ctr">
                        <a:spcAft>
                          <a:spcPts val="0"/>
                        </a:spcAft>
                      </a:pPr>
                      <a:r>
                        <a:rPr lang="en-US" sz="1300">
                          <a:effectLst/>
                        </a:rPr>
                        <a:t>38098</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257</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2312</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dirty="0">
                          <a:effectLst/>
                        </a:rPr>
                        <a:t>253</a:t>
                      </a:r>
                      <a:endParaRPr lang="fr-FR" sz="1500" dirty="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9079</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3516</a:t>
                      </a:r>
                      <a:endParaRPr lang="fr-FR" sz="1500">
                        <a:effectLst/>
                        <a:latin typeface="Times New Roman" panose="02020603050405020304" pitchFamily="18" charset="0"/>
                        <a:ea typeface="Times New Roman" panose="02020603050405020304" pitchFamily="18" charset="0"/>
                      </a:endParaRPr>
                    </a:p>
                  </a:txBody>
                  <a:tcPr marL="32853" marR="32853" marT="0" marB="0" anchor="b"/>
                </a:tc>
                <a:extLst>
                  <a:ext uri="{0D108BD9-81ED-4DB2-BD59-A6C34878D82A}">
                    <a16:rowId xmlns:a16="http://schemas.microsoft.com/office/drawing/2014/main" val="456705508"/>
                  </a:ext>
                </a:extLst>
              </a:tr>
              <a:tr h="203200">
                <a:tc>
                  <a:txBody>
                    <a:bodyPr/>
                    <a:lstStyle/>
                    <a:p>
                      <a:pPr algn="ctr">
                        <a:spcAft>
                          <a:spcPts val="0"/>
                        </a:spcAft>
                      </a:pPr>
                      <a:r>
                        <a:rPr lang="en-US" sz="1300">
                          <a:effectLst/>
                        </a:rPr>
                        <a:t>M4</a:t>
                      </a:r>
                      <a:endParaRPr lang="fr-FR" sz="1500">
                        <a:effectLst/>
                        <a:latin typeface="Times New Roman" panose="02020603050405020304" pitchFamily="18" charset="0"/>
                        <a:ea typeface="Times New Roman" panose="02020603050405020304" pitchFamily="18" charset="0"/>
                      </a:endParaRPr>
                    </a:p>
                  </a:txBody>
                  <a:tcPr marL="0" marR="20443" marT="0" marB="0"/>
                </a:tc>
                <a:tc>
                  <a:txBody>
                    <a:bodyPr/>
                    <a:lstStyle/>
                    <a:p>
                      <a:pPr algn="ctr">
                        <a:spcAft>
                          <a:spcPts val="0"/>
                        </a:spcAft>
                      </a:pPr>
                      <a:r>
                        <a:rPr lang="en-US" sz="1300">
                          <a:effectLst/>
                        </a:rPr>
                        <a:t>4806</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42</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67</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fr-FR" sz="1300">
                          <a:effectLst/>
                        </a:rPr>
                        <a:t>14</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239</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fr-FR" sz="1300">
                          <a:effectLst/>
                        </a:rPr>
                        <a:t>97</a:t>
                      </a:r>
                      <a:endParaRPr lang="fr-FR" sz="1500">
                        <a:effectLst/>
                        <a:latin typeface="Times New Roman" panose="02020603050405020304" pitchFamily="18" charset="0"/>
                        <a:ea typeface="Times New Roman" panose="02020603050405020304" pitchFamily="18" charset="0"/>
                      </a:endParaRPr>
                    </a:p>
                  </a:txBody>
                  <a:tcPr marL="32853" marR="32853" marT="0" marB="0" anchor="b"/>
                </a:tc>
                <a:extLst>
                  <a:ext uri="{0D108BD9-81ED-4DB2-BD59-A6C34878D82A}">
                    <a16:rowId xmlns:a16="http://schemas.microsoft.com/office/drawing/2014/main" val="252471725"/>
                  </a:ext>
                </a:extLst>
              </a:tr>
              <a:tr h="203200">
                <a:tc>
                  <a:txBody>
                    <a:bodyPr/>
                    <a:lstStyle/>
                    <a:p>
                      <a:pPr algn="ctr">
                        <a:spcAft>
                          <a:spcPts val="0"/>
                        </a:spcAft>
                      </a:pPr>
                      <a:r>
                        <a:rPr lang="en-US" sz="1300">
                          <a:effectLst/>
                        </a:rPr>
                        <a:t>M5</a:t>
                      </a:r>
                      <a:endParaRPr lang="fr-FR" sz="1500">
                        <a:effectLst/>
                        <a:latin typeface="Times New Roman" panose="02020603050405020304" pitchFamily="18" charset="0"/>
                        <a:ea typeface="Times New Roman" panose="02020603050405020304" pitchFamily="18" charset="0"/>
                      </a:endParaRPr>
                    </a:p>
                  </a:txBody>
                  <a:tcPr marL="0" marR="20443" marT="0" marB="0"/>
                </a:tc>
                <a:tc>
                  <a:txBody>
                    <a:bodyPr/>
                    <a:lstStyle/>
                    <a:p>
                      <a:pPr algn="ctr">
                        <a:spcAft>
                          <a:spcPts val="0"/>
                        </a:spcAft>
                      </a:pPr>
                      <a:r>
                        <a:rPr lang="en-US" sz="1300">
                          <a:effectLst/>
                        </a:rPr>
                        <a:t>401</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5</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-9</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0</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-11</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2</a:t>
                      </a:r>
                      <a:endParaRPr lang="fr-FR" sz="1500">
                        <a:effectLst/>
                        <a:latin typeface="Times New Roman" panose="02020603050405020304" pitchFamily="18" charset="0"/>
                        <a:ea typeface="Times New Roman" panose="02020603050405020304" pitchFamily="18" charset="0"/>
                      </a:endParaRPr>
                    </a:p>
                  </a:txBody>
                  <a:tcPr marL="32853" marR="32853" marT="0" marB="0" anchor="b"/>
                </a:tc>
                <a:extLst>
                  <a:ext uri="{0D108BD9-81ED-4DB2-BD59-A6C34878D82A}">
                    <a16:rowId xmlns:a16="http://schemas.microsoft.com/office/drawing/2014/main" val="2051899179"/>
                  </a:ext>
                </a:extLst>
              </a:tr>
              <a:tr h="203200">
                <a:tc>
                  <a:txBody>
                    <a:bodyPr/>
                    <a:lstStyle/>
                    <a:p>
                      <a:pPr algn="ctr">
                        <a:spcAft>
                          <a:spcPts val="0"/>
                        </a:spcAft>
                      </a:pPr>
                      <a:r>
                        <a:rPr lang="en-US" sz="1300">
                          <a:effectLst/>
                        </a:rPr>
                        <a:t>M6</a:t>
                      </a:r>
                      <a:endParaRPr lang="fr-FR" sz="1500">
                        <a:effectLst/>
                        <a:latin typeface="Times New Roman" panose="02020603050405020304" pitchFamily="18" charset="0"/>
                        <a:ea typeface="Times New Roman" panose="02020603050405020304" pitchFamily="18" charset="0"/>
                      </a:endParaRPr>
                    </a:p>
                  </a:txBody>
                  <a:tcPr marL="0" marR="20443" marT="0" marB="0"/>
                </a:tc>
                <a:tc>
                  <a:txBody>
                    <a:bodyPr/>
                    <a:lstStyle/>
                    <a:p>
                      <a:pPr algn="ctr">
                        <a:spcAft>
                          <a:spcPts val="0"/>
                        </a:spcAft>
                      </a:pPr>
                      <a:r>
                        <a:rPr lang="en-US" sz="1300">
                          <a:effectLst/>
                        </a:rPr>
                        <a:t>18</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1</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-3</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0</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-7</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0</a:t>
                      </a:r>
                      <a:endParaRPr lang="fr-FR" sz="1500">
                        <a:effectLst/>
                        <a:latin typeface="Times New Roman" panose="02020603050405020304" pitchFamily="18" charset="0"/>
                        <a:ea typeface="Times New Roman" panose="02020603050405020304" pitchFamily="18" charset="0"/>
                      </a:endParaRPr>
                    </a:p>
                  </a:txBody>
                  <a:tcPr marL="32853" marR="32853" marT="0" marB="0" anchor="b"/>
                </a:tc>
                <a:extLst>
                  <a:ext uri="{0D108BD9-81ED-4DB2-BD59-A6C34878D82A}">
                    <a16:rowId xmlns:a16="http://schemas.microsoft.com/office/drawing/2014/main" val="2244760879"/>
                  </a:ext>
                </a:extLst>
              </a:tr>
              <a:tr h="203200">
                <a:tc>
                  <a:txBody>
                    <a:bodyPr/>
                    <a:lstStyle/>
                    <a:p>
                      <a:pPr algn="ctr">
                        <a:spcAft>
                          <a:spcPts val="0"/>
                        </a:spcAft>
                      </a:pPr>
                      <a:r>
                        <a:rPr lang="en-US" sz="1300">
                          <a:effectLst/>
                        </a:rPr>
                        <a:t>M7</a:t>
                      </a:r>
                      <a:endParaRPr lang="fr-FR" sz="1500">
                        <a:effectLst/>
                        <a:latin typeface="Times New Roman" panose="02020603050405020304" pitchFamily="18" charset="0"/>
                        <a:ea typeface="Times New Roman" panose="02020603050405020304" pitchFamily="18" charset="0"/>
                      </a:endParaRPr>
                    </a:p>
                  </a:txBody>
                  <a:tcPr marL="0" marR="20443" marT="0" marB="0"/>
                </a:tc>
                <a:tc>
                  <a:txBody>
                    <a:bodyPr/>
                    <a:lstStyle/>
                    <a:p>
                      <a:pPr algn="ctr">
                        <a:spcAft>
                          <a:spcPts val="0"/>
                        </a:spcAft>
                      </a:pPr>
                      <a:r>
                        <a:rPr lang="en-US" sz="1300">
                          <a:effectLst/>
                        </a:rPr>
                        <a:t>-1</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0</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-2</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1</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-2</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a:txBody>
                    <a:bodyPr/>
                    <a:lstStyle/>
                    <a:p>
                      <a:pPr algn="ctr">
                        <a:spcAft>
                          <a:spcPts val="0"/>
                        </a:spcAft>
                      </a:pPr>
                      <a:r>
                        <a:rPr lang="en-US" sz="1300">
                          <a:effectLst/>
                        </a:rPr>
                        <a:t>0</a:t>
                      </a:r>
                      <a:endParaRPr lang="fr-FR" sz="1500">
                        <a:effectLst/>
                        <a:latin typeface="Times New Roman" panose="02020603050405020304" pitchFamily="18" charset="0"/>
                        <a:ea typeface="Times New Roman" panose="02020603050405020304" pitchFamily="18" charset="0"/>
                      </a:endParaRPr>
                    </a:p>
                  </a:txBody>
                  <a:tcPr marL="32853" marR="32853" marT="0" marB="0" anchor="b"/>
                </a:tc>
                <a:extLst>
                  <a:ext uri="{0D108BD9-81ED-4DB2-BD59-A6C34878D82A}">
                    <a16:rowId xmlns:a16="http://schemas.microsoft.com/office/drawing/2014/main" val="1618922701"/>
                  </a:ext>
                </a:extLst>
              </a:tr>
              <a:tr h="203200">
                <a:tc>
                  <a:txBody>
                    <a:bodyPr/>
                    <a:lstStyle/>
                    <a:p>
                      <a:pPr algn="ctr">
                        <a:spcAft>
                          <a:spcPts val="0"/>
                        </a:spcAft>
                      </a:pPr>
                      <a:r>
                        <a:rPr lang="en-US" sz="1300" dirty="0">
                          <a:effectLst/>
                        </a:rPr>
                        <a:t>S</a:t>
                      </a:r>
                      <a:endParaRPr lang="fr-FR" sz="1500" dirty="0">
                        <a:effectLst/>
                        <a:latin typeface="Times New Roman" panose="02020603050405020304" pitchFamily="18" charset="0"/>
                        <a:ea typeface="Times New Roman" panose="02020603050405020304" pitchFamily="18" charset="0"/>
                      </a:endParaRPr>
                    </a:p>
                  </a:txBody>
                  <a:tcPr marL="0" marR="20443" marT="0" marB="0"/>
                </a:tc>
                <a:tc gridSpan="2">
                  <a:txBody>
                    <a:bodyPr/>
                    <a:lstStyle/>
                    <a:p>
                      <a:pPr algn="ctr">
                        <a:spcAft>
                          <a:spcPts val="0"/>
                        </a:spcAft>
                      </a:pPr>
                      <a:r>
                        <a:rPr lang="en-US" sz="1300" dirty="0">
                          <a:effectLst/>
                        </a:rPr>
                        <a:t>14 965.6 s</a:t>
                      </a:r>
                      <a:r>
                        <a:rPr lang="en-US" sz="1300" baseline="30000" dirty="0">
                          <a:effectLst/>
                        </a:rPr>
                        <a:t>-1</a:t>
                      </a:r>
                      <a:endParaRPr lang="fr-FR" sz="1500" dirty="0">
                        <a:effectLst/>
                        <a:latin typeface="Times New Roman" panose="02020603050405020304" pitchFamily="18" charset="0"/>
                        <a:ea typeface="Times New Roman" panose="02020603050405020304" pitchFamily="18" charset="0"/>
                      </a:endParaRPr>
                    </a:p>
                  </a:txBody>
                  <a:tcPr marL="32853" marR="32853" marT="0" marB="0" anchor="b"/>
                </a:tc>
                <a:tc hMerge="1">
                  <a:txBody>
                    <a:bodyPr/>
                    <a:lstStyle/>
                    <a:p>
                      <a:endParaRPr lang="en-GB"/>
                    </a:p>
                  </a:txBody>
                  <a:tcPr/>
                </a:tc>
                <a:tc gridSpan="2">
                  <a:txBody>
                    <a:bodyPr/>
                    <a:lstStyle/>
                    <a:p>
                      <a:pPr algn="ctr">
                        <a:spcAft>
                          <a:spcPts val="0"/>
                        </a:spcAft>
                      </a:pPr>
                      <a:r>
                        <a:rPr lang="en-US" sz="1300">
                          <a:effectLst/>
                        </a:rPr>
                        <a:t>55 933.5 s</a:t>
                      </a:r>
                      <a:r>
                        <a:rPr lang="en-US" sz="1300" baseline="30000">
                          <a:effectLst/>
                        </a:rPr>
                        <a:t>-1</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hMerge="1">
                  <a:txBody>
                    <a:bodyPr/>
                    <a:lstStyle/>
                    <a:p>
                      <a:endParaRPr lang="en-GB"/>
                    </a:p>
                  </a:txBody>
                  <a:tcPr/>
                </a:tc>
                <a:tc gridSpan="2">
                  <a:txBody>
                    <a:bodyPr/>
                    <a:lstStyle/>
                    <a:p>
                      <a:pPr algn="ctr">
                        <a:spcAft>
                          <a:spcPts val="0"/>
                        </a:spcAft>
                      </a:pPr>
                      <a:r>
                        <a:rPr lang="en-US" sz="1300">
                          <a:effectLst/>
                        </a:rPr>
                        <a:t>196 155.0 s</a:t>
                      </a:r>
                      <a:r>
                        <a:rPr lang="en-US" sz="1300" baseline="30000">
                          <a:effectLst/>
                        </a:rPr>
                        <a:t>-1</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hMerge="1">
                  <a:txBody>
                    <a:bodyPr/>
                    <a:lstStyle/>
                    <a:p>
                      <a:endParaRPr lang="en-GB"/>
                    </a:p>
                  </a:txBody>
                  <a:tcPr/>
                </a:tc>
                <a:extLst>
                  <a:ext uri="{0D108BD9-81ED-4DB2-BD59-A6C34878D82A}">
                    <a16:rowId xmlns:a16="http://schemas.microsoft.com/office/drawing/2014/main" val="2448280146"/>
                  </a:ext>
                </a:extLst>
              </a:tr>
              <a:tr h="203200">
                <a:tc>
                  <a:txBody>
                    <a:bodyPr/>
                    <a:lstStyle/>
                    <a:p>
                      <a:pPr algn="ctr">
                        <a:spcAft>
                          <a:spcPts val="0"/>
                        </a:spcAft>
                      </a:pPr>
                      <a:r>
                        <a:rPr lang="en-US" sz="1300">
                          <a:effectLst/>
                        </a:rPr>
                        <a:t>D</a:t>
                      </a:r>
                      <a:endParaRPr lang="fr-FR" sz="1500">
                        <a:effectLst/>
                        <a:latin typeface="Times New Roman" panose="02020603050405020304" pitchFamily="18" charset="0"/>
                        <a:ea typeface="Times New Roman" panose="02020603050405020304" pitchFamily="18" charset="0"/>
                      </a:endParaRPr>
                    </a:p>
                  </a:txBody>
                  <a:tcPr marL="0" marR="20443" marT="0" marB="0"/>
                </a:tc>
                <a:tc gridSpan="2">
                  <a:txBody>
                    <a:bodyPr/>
                    <a:lstStyle/>
                    <a:p>
                      <a:pPr algn="ctr">
                        <a:spcAft>
                          <a:spcPts val="0"/>
                        </a:spcAft>
                      </a:pPr>
                      <a:r>
                        <a:rPr lang="en-US" sz="1300" dirty="0">
                          <a:effectLst/>
                        </a:rPr>
                        <a:t>4 667.6 s</a:t>
                      </a:r>
                      <a:r>
                        <a:rPr lang="en-US" sz="1300" baseline="30000" dirty="0">
                          <a:effectLst/>
                        </a:rPr>
                        <a:t>-1</a:t>
                      </a:r>
                      <a:endParaRPr lang="fr-FR" sz="1500" dirty="0">
                        <a:effectLst/>
                        <a:latin typeface="Times New Roman" panose="02020603050405020304" pitchFamily="18" charset="0"/>
                        <a:ea typeface="Times New Roman" panose="02020603050405020304" pitchFamily="18" charset="0"/>
                      </a:endParaRPr>
                    </a:p>
                  </a:txBody>
                  <a:tcPr marL="32853" marR="32853" marT="0" marB="0" anchor="b"/>
                </a:tc>
                <a:tc hMerge="1">
                  <a:txBody>
                    <a:bodyPr/>
                    <a:lstStyle/>
                    <a:p>
                      <a:endParaRPr lang="en-GB"/>
                    </a:p>
                  </a:txBody>
                  <a:tcPr/>
                </a:tc>
                <a:tc gridSpan="2">
                  <a:txBody>
                    <a:bodyPr/>
                    <a:lstStyle/>
                    <a:p>
                      <a:pPr algn="ctr">
                        <a:spcAft>
                          <a:spcPts val="0"/>
                        </a:spcAft>
                      </a:pPr>
                      <a:r>
                        <a:rPr lang="en-US" sz="1300">
                          <a:effectLst/>
                        </a:rPr>
                        <a:t>3 842.5 s</a:t>
                      </a:r>
                      <a:r>
                        <a:rPr lang="en-US" sz="1300" baseline="30000">
                          <a:effectLst/>
                        </a:rPr>
                        <a:t>-1</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hMerge="1">
                  <a:txBody>
                    <a:bodyPr/>
                    <a:lstStyle/>
                    <a:p>
                      <a:endParaRPr lang="en-GB"/>
                    </a:p>
                  </a:txBody>
                  <a:tcPr/>
                </a:tc>
                <a:tc gridSpan="2">
                  <a:txBody>
                    <a:bodyPr/>
                    <a:lstStyle/>
                    <a:p>
                      <a:pPr algn="ctr">
                        <a:spcAft>
                          <a:spcPts val="0"/>
                        </a:spcAft>
                      </a:pPr>
                      <a:r>
                        <a:rPr lang="en-US" sz="1300">
                          <a:effectLst/>
                        </a:rPr>
                        <a:t>14 381.3 s</a:t>
                      </a:r>
                      <a:r>
                        <a:rPr lang="en-US" sz="1300" baseline="30000">
                          <a:effectLst/>
                        </a:rPr>
                        <a:t>-1</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hMerge="1">
                  <a:txBody>
                    <a:bodyPr/>
                    <a:lstStyle/>
                    <a:p>
                      <a:endParaRPr lang="en-GB"/>
                    </a:p>
                  </a:txBody>
                  <a:tcPr/>
                </a:tc>
                <a:extLst>
                  <a:ext uri="{0D108BD9-81ED-4DB2-BD59-A6C34878D82A}">
                    <a16:rowId xmlns:a16="http://schemas.microsoft.com/office/drawing/2014/main" val="2839520756"/>
                  </a:ext>
                </a:extLst>
              </a:tr>
              <a:tr h="203200">
                <a:tc>
                  <a:txBody>
                    <a:bodyPr/>
                    <a:lstStyle/>
                    <a:p>
                      <a:pPr algn="ctr">
                        <a:spcAft>
                          <a:spcPts val="0"/>
                        </a:spcAft>
                      </a:pPr>
                      <a:r>
                        <a:rPr lang="en-US" sz="1300">
                          <a:effectLst/>
                        </a:rPr>
                        <a:t>T</a:t>
                      </a:r>
                      <a:endParaRPr lang="fr-FR" sz="1500">
                        <a:effectLst/>
                        <a:latin typeface="Times New Roman" panose="02020603050405020304" pitchFamily="18" charset="0"/>
                        <a:ea typeface="Times New Roman" panose="02020603050405020304" pitchFamily="18" charset="0"/>
                      </a:endParaRPr>
                    </a:p>
                  </a:txBody>
                  <a:tcPr marL="0" marR="20443" marT="0" marB="0"/>
                </a:tc>
                <a:tc gridSpan="2">
                  <a:txBody>
                    <a:bodyPr/>
                    <a:lstStyle/>
                    <a:p>
                      <a:pPr algn="ctr">
                        <a:spcAft>
                          <a:spcPts val="0"/>
                        </a:spcAft>
                      </a:pPr>
                      <a:r>
                        <a:rPr lang="en-US" sz="1300">
                          <a:effectLst/>
                        </a:rPr>
                        <a:t>1 174.8 s</a:t>
                      </a:r>
                      <a:r>
                        <a:rPr lang="en-US" sz="1300" baseline="30000">
                          <a:effectLst/>
                        </a:rPr>
                        <a:t>-1</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hMerge="1">
                  <a:txBody>
                    <a:bodyPr/>
                    <a:lstStyle/>
                    <a:p>
                      <a:endParaRPr lang="en-GB"/>
                    </a:p>
                  </a:txBody>
                  <a:tcPr/>
                </a:tc>
                <a:tc gridSpan="2">
                  <a:txBody>
                    <a:bodyPr/>
                    <a:lstStyle/>
                    <a:p>
                      <a:pPr algn="ctr">
                        <a:spcAft>
                          <a:spcPts val="0"/>
                        </a:spcAft>
                      </a:pPr>
                      <a:r>
                        <a:rPr lang="en-US" sz="1300">
                          <a:effectLst/>
                        </a:rPr>
                        <a:t>174.9 s</a:t>
                      </a:r>
                      <a:r>
                        <a:rPr lang="en-US" sz="1300" baseline="30000">
                          <a:effectLst/>
                        </a:rPr>
                        <a:t>-1</a:t>
                      </a:r>
                      <a:endParaRPr lang="fr-FR" sz="1500">
                        <a:effectLst/>
                        <a:latin typeface="Times New Roman" panose="02020603050405020304" pitchFamily="18" charset="0"/>
                        <a:ea typeface="Times New Roman" panose="02020603050405020304" pitchFamily="18" charset="0"/>
                      </a:endParaRPr>
                    </a:p>
                  </a:txBody>
                  <a:tcPr marL="32853" marR="32853" marT="0" marB="0" anchor="b"/>
                </a:tc>
                <a:tc hMerge="1">
                  <a:txBody>
                    <a:bodyPr/>
                    <a:lstStyle/>
                    <a:p>
                      <a:endParaRPr lang="en-GB"/>
                    </a:p>
                  </a:txBody>
                  <a:tcPr/>
                </a:tc>
                <a:tc gridSpan="2">
                  <a:txBody>
                    <a:bodyPr/>
                    <a:lstStyle/>
                    <a:p>
                      <a:pPr algn="ctr">
                        <a:spcAft>
                          <a:spcPts val="0"/>
                        </a:spcAft>
                      </a:pPr>
                      <a:r>
                        <a:rPr lang="en-US" sz="1300" dirty="0">
                          <a:effectLst/>
                        </a:rPr>
                        <a:t>342.2 s</a:t>
                      </a:r>
                      <a:r>
                        <a:rPr lang="en-US" sz="1300" baseline="30000" dirty="0">
                          <a:effectLst/>
                        </a:rPr>
                        <a:t>-1</a:t>
                      </a:r>
                      <a:endParaRPr lang="fr-FR" sz="1500" dirty="0">
                        <a:effectLst/>
                        <a:latin typeface="Times New Roman" panose="02020603050405020304" pitchFamily="18" charset="0"/>
                        <a:ea typeface="Times New Roman" panose="02020603050405020304" pitchFamily="18" charset="0"/>
                      </a:endParaRPr>
                    </a:p>
                  </a:txBody>
                  <a:tcPr marL="32853" marR="32853" marT="0" marB="0" anchor="b"/>
                </a:tc>
                <a:tc hMerge="1">
                  <a:txBody>
                    <a:bodyPr/>
                    <a:lstStyle/>
                    <a:p>
                      <a:endParaRPr lang="en-GB"/>
                    </a:p>
                  </a:txBody>
                  <a:tcPr/>
                </a:tc>
                <a:extLst>
                  <a:ext uri="{0D108BD9-81ED-4DB2-BD59-A6C34878D82A}">
                    <a16:rowId xmlns:a16="http://schemas.microsoft.com/office/drawing/2014/main" val="3869895317"/>
                  </a:ext>
                </a:extLst>
              </a:tr>
            </a:tbl>
          </a:graphicData>
        </a:graphic>
      </p:graphicFrame>
      <p:sp>
        <p:nvSpPr>
          <p:cNvPr id="2" name="Titre 1"/>
          <p:cNvSpPr>
            <a:spLocks noGrp="1"/>
          </p:cNvSpPr>
          <p:nvPr>
            <p:ph type="title"/>
          </p:nvPr>
        </p:nvSpPr>
        <p:spPr/>
        <p:txBody>
          <a:bodyPr>
            <a:normAutofit/>
          </a:bodyPr>
          <a:lstStyle/>
          <a:p>
            <a:r>
              <a:rPr lang="en-US" dirty="0"/>
              <a:t>Coincidence Multiplicity analysis</a:t>
            </a:r>
          </a:p>
        </p:txBody>
      </p:sp>
      <p:pic>
        <p:nvPicPr>
          <p:cNvPr id="65" name="Image 64"/>
          <p:cNvPicPr/>
          <p:nvPr/>
        </p:nvPicPr>
        <p:blipFill>
          <a:blip r:embed="rId2">
            <a:extLst>
              <a:ext uri="{28A0092B-C50C-407E-A947-70E740481C1C}">
                <a14:useLocalDpi xmlns:a14="http://schemas.microsoft.com/office/drawing/2010/main"/>
              </a:ext>
            </a:extLst>
          </a:blip>
          <a:stretch>
            <a:fillRect/>
          </a:stretch>
        </p:blipFill>
        <p:spPr>
          <a:xfrm>
            <a:off x="6138615" y="1345366"/>
            <a:ext cx="5516331" cy="2927976"/>
          </a:xfrm>
          <a:prstGeom prst="rect">
            <a:avLst/>
          </a:prstGeom>
        </p:spPr>
      </p:pic>
      <p:sp>
        <p:nvSpPr>
          <p:cNvPr id="3" name="Rectangle 2"/>
          <p:cNvSpPr/>
          <p:nvPr/>
        </p:nvSpPr>
        <p:spPr>
          <a:xfrm>
            <a:off x="416751" y="1110491"/>
            <a:ext cx="5133976" cy="1816266"/>
          </a:xfrm>
          <a:prstGeom prst="rect">
            <a:avLst/>
          </a:prstGeom>
        </p:spPr>
        <p:txBody>
          <a:bodyPr wrap="square">
            <a:spAutoFit/>
          </a:bodyPr>
          <a:lstStyle/>
          <a:p>
            <a:pPr marL="380990" indent="-380990">
              <a:buFont typeface="Wingdings" panose="05000000000000000000" pitchFamily="2" charset="2"/>
              <a:buChar char="q"/>
            </a:pPr>
            <a:r>
              <a:rPr lang="en-US" sz="1867" b="1" dirty="0">
                <a:solidFill>
                  <a:srgbClr val="E60019"/>
                </a:solidFill>
                <a:latin typeface="+mj-lt"/>
                <a:ea typeface="Times New Roman" panose="02020603050405020304" pitchFamily="18" charset="0"/>
              </a:rPr>
              <a:t>Shift register method</a:t>
            </a:r>
            <a:r>
              <a:rPr lang="en-US" sz="1867" dirty="0">
                <a:solidFill>
                  <a:srgbClr val="E60019"/>
                </a:solidFill>
                <a:latin typeface="+mj-lt"/>
                <a:ea typeface="Times New Roman" panose="02020603050405020304" pitchFamily="18" charset="0"/>
              </a:rPr>
              <a:t> </a:t>
            </a:r>
            <a:r>
              <a:rPr lang="en-US" sz="1867" dirty="0">
                <a:ea typeface="Times New Roman" panose="02020603050405020304" pitchFamily="18" charset="0"/>
              </a:rPr>
              <a:t>to unfold real from accidental coincidences</a:t>
            </a:r>
          </a:p>
          <a:p>
            <a:pPr marL="380990" indent="-380990">
              <a:buFont typeface="Wingdings" panose="05000000000000000000" pitchFamily="2" charset="2"/>
              <a:buChar char="q"/>
            </a:pPr>
            <a:r>
              <a:rPr lang="en-US" sz="1867" b="1" dirty="0">
                <a:solidFill>
                  <a:srgbClr val="E60019"/>
                </a:solidFill>
                <a:latin typeface="+mj-lt"/>
              </a:rPr>
              <a:t>At least 3 pulses in coincidence </a:t>
            </a:r>
            <a:br>
              <a:rPr lang="en-US" sz="1867" b="1" dirty="0">
                <a:solidFill>
                  <a:srgbClr val="C00000"/>
                </a:solidFill>
                <a:latin typeface="+mj-lt"/>
              </a:rPr>
            </a:br>
            <a:r>
              <a:rPr lang="en-US" sz="1867" dirty="0">
                <a:ea typeface="Times New Roman" panose="02020603050405020304" pitchFamily="18" charset="0"/>
              </a:rPr>
              <a:t>to separate spontaneous fissions (Pu or </a:t>
            </a:r>
            <a:r>
              <a:rPr lang="en-US" sz="1867" baseline="30000" dirty="0">
                <a:ea typeface="Times New Roman" panose="02020603050405020304" pitchFamily="18" charset="0"/>
              </a:rPr>
              <a:t>252</a:t>
            </a:r>
            <a:r>
              <a:rPr lang="en-US" sz="1867" dirty="0">
                <a:ea typeface="Times New Roman" panose="02020603050405020304" pitchFamily="18" charset="0"/>
              </a:rPr>
              <a:t>Cf) from parasitic coincidences of (</a:t>
            </a:r>
            <a:r>
              <a:rPr lang="en-US" sz="1867" dirty="0">
                <a:ea typeface="Times New Roman" panose="02020603050405020304" pitchFamily="18" charset="0"/>
                <a:sym typeface="Symbol" panose="05050102010706020507" pitchFamily="18" charset="2"/>
              </a:rPr>
              <a:t>,n) reactions, gamma cascades…</a:t>
            </a:r>
            <a:endParaRPr lang="en-US" sz="1867" dirty="0">
              <a:ea typeface="Times New Roman" panose="02020603050405020304" pitchFamily="18" charset="0"/>
            </a:endParaRPr>
          </a:p>
        </p:txBody>
      </p:sp>
      <p:sp>
        <p:nvSpPr>
          <p:cNvPr id="35" name="Rectangle à coins arrondis 34"/>
          <p:cNvSpPr/>
          <p:nvPr/>
        </p:nvSpPr>
        <p:spPr>
          <a:xfrm>
            <a:off x="2455102" y="3884468"/>
            <a:ext cx="3258896" cy="256772"/>
          </a:xfrm>
          <a:prstGeom prst="roundRec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mc:AlternateContent xmlns:mc="http://schemas.openxmlformats.org/markup-compatibility/2006" xmlns:a14="http://schemas.microsoft.com/office/drawing/2010/main">
        <mc:Choice Requires="a14">
          <p:sp>
            <p:nvSpPr>
              <p:cNvPr id="72" name="Rectangle 71"/>
              <p:cNvSpPr/>
              <p:nvPr/>
            </p:nvSpPr>
            <p:spPr>
              <a:xfrm>
                <a:off x="7380915" y="4723820"/>
                <a:ext cx="4079247" cy="1984518"/>
              </a:xfrm>
              <a:prstGeom prst="rect">
                <a:avLst/>
              </a:prstGeom>
            </p:spPr>
            <p:txBody>
              <a:bodyPr wrap="square">
                <a:spAutoFit/>
              </a:bodyPr>
              <a:lstStyle/>
              <a:p>
                <a:pPr algn="ctr"/>
                <a:endParaRPr lang="en-US" sz="1867" b="1" dirty="0">
                  <a:solidFill>
                    <a:srgbClr val="C00000"/>
                  </a:solidFill>
                  <a:sym typeface="Symbol" panose="05050102010706020507" pitchFamily="18" charset="2"/>
                </a:endParaRPr>
              </a:p>
              <a:p>
                <a:pPr algn="ctr"/>
                <a:endParaRPr lang="en-US" sz="133" b="1" dirty="0">
                  <a:solidFill>
                    <a:srgbClr val="C00000"/>
                  </a:solidFill>
                  <a:sym typeface="Symbol" panose="05050102010706020507" pitchFamily="18" charset="2"/>
                </a:endParaRPr>
              </a:p>
              <a:p>
                <a:pPr algn="ctr"/>
                <a:r>
                  <a:rPr lang="en-US" sz="1867" b="1" dirty="0">
                    <a:solidFill>
                      <a:srgbClr val="E60019"/>
                    </a:solidFill>
                    <a:sym typeface="Symbol" panose="05050102010706020507" pitchFamily="18" charset="2"/>
                  </a:rPr>
                  <a:t>Triples </a:t>
                </a:r>
                <a14:m>
                  <m:oMath xmlns:m="http://schemas.openxmlformats.org/officeDocument/2006/math">
                    <m:r>
                      <a:rPr lang="fr-FR" sz="1867" b="1">
                        <a:solidFill>
                          <a:srgbClr val="E60019"/>
                        </a:solidFill>
                        <a:latin typeface="Cambria Math" panose="02040503050406030204" pitchFamily="18" charset="0"/>
                      </a:rPr>
                      <m:t> </m:t>
                    </m:r>
                    <m:f>
                      <m:fPr>
                        <m:ctrlPr>
                          <a:rPr lang="fr-FR" sz="1867" b="1" i="1">
                            <a:solidFill>
                              <a:srgbClr val="E60019"/>
                            </a:solidFill>
                            <a:latin typeface="Cambria Math" panose="02040503050406030204" pitchFamily="18" charset="0"/>
                          </a:rPr>
                        </m:ctrlPr>
                      </m:fPr>
                      <m:num>
                        <m:r>
                          <m:rPr>
                            <m:nor/>
                          </m:rPr>
                          <a:rPr lang="fr-FR" sz="1867" b="1" dirty="0">
                            <a:solidFill>
                              <a:srgbClr val="E60019"/>
                            </a:solidFill>
                            <a:sym typeface="Symbol" panose="05050102010706020507" pitchFamily="18" charset="2"/>
                          </a:rPr>
                          <m:t>T</m:t>
                        </m:r>
                        <m:r>
                          <m:rPr>
                            <m:nor/>
                          </m:rPr>
                          <a:rPr lang="fr-FR" sz="1867" b="1" dirty="0">
                            <a:solidFill>
                              <a:srgbClr val="E60019"/>
                            </a:solidFill>
                            <a:sym typeface="Symbol" panose="05050102010706020507" pitchFamily="18" charset="2"/>
                          </a:rPr>
                          <m:t>(252</m:t>
                        </m:r>
                        <m:r>
                          <m:rPr>
                            <m:nor/>
                          </m:rPr>
                          <a:rPr lang="fr-FR" sz="1867" b="1" dirty="0">
                            <a:solidFill>
                              <a:srgbClr val="E60019"/>
                            </a:solidFill>
                            <a:sym typeface="Symbol" panose="05050102010706020507" pitchFamily="18" charset="2"/>
                          </a:rPr>
                          <m:t>Cf</m:t>
                        </m:r>
                        <m:r>
                          <m:rPr>
                            <m:nor/>
                          </m:rPr>
                          <a:rPr lang="fr-FR" sz="1867" b="1" dirty="0">
                            <a:solidFill>
                              <a:srgbClr val="E60019"/>
                            </a:solidFill>
                            <a:sym typeface="Symbol" panose="05050102010706020507" pitchFamily="18" charset="2"/>
                          </a:rPr>
                          <m:t>)</m:t>
                        </m:r>
                      </m:num>
                      <m:den>
                        <m:eqArr>
                          <m:eqArrPr>
                            <m:ctrlPr>
                              <a:rPr lang="fr-FR" sz="1867" b="1" i="1">
                                <a:solidFill>
                                  <a:srgbClr val="E60019"/>
                                </a:solidFill>
                                <a:latin typeface="Cambria Math" panose="02040503050406030204" pitchFamily="18" charset="0"/>
                              </a:rPr>
                            </m:ctrlPr>
                          </m:eqArrPr>
                          <m:e>
                            <m:r>
                              <m:rPr>
                                <m:nor/>
                              </m:rPr>
                              <a:rPr lang="fr-FR" sz="1867" b="1" dirty="0">
                                <a:solidFill>
                                  <a:srgbClr val="E60019"/>
                                </a:solidFill>
                                <a:sym typeface="Symbol" panose="05050102010706020507" pitchFamily="18" charset="2"/>
                              </a:rPr>
                              <m:t>T</m:t>
                            </m:r>
                            <m:r>
                              <m:rPr>
                                <m:nor/>
                              </m:rPr>
                              <a:rPr lang="fr-FR" sz="1867" b="1" dirty="0">
                                <a:solidFill>
                                  <a:srgbClr val="E60019"/>
                                </a:solidFill>
                                <a:sym typeface="Symbol" panose="05050102010706020507" pitchFamily="18" charset="2"/>
                              </a:rPr>
                              <m:t>(</m:t>
                            </m:r>
                            <m:r>
                              <m:rPr>
                                <m:nor/>
                              </m:rPr>
                              <a:rPr lang="fr-FR" sz="1867" b="1" dirty="0">
                                <a:solidFill>
                                  <a:srgbClr val="E60019"/>
                                </a:solidFill>
                                <a:sym typeface="Symbol" panose="05050102010706020507" pitchFamily="18" charset="2"/>
                              </a:rPr>
                              <m:t>AmBe</m:t>
                            </m:r>
                            <m:r>
                              <m:rPr>
                                <m:nor/>
                              </m:rPr>
                              <a:rPr lang="fr-FR" sz="1867" b="1" dirty="0">
                                <a:solidFill>
                                  <a:srgbClr val="E60019"/>
                                </a:solidFill>
                                <a:sym typeface="Symbol" panose="05050102010706020507" pitchFamily="18" charset="2"/>
                              </a:rPr>
                              <m:t>)</m:t>
                            </m:r>
                          </m:e>
                          <m:e/>
                        </m:eqArr>
                      </m:den>
                    </m:f>
                    <m:r>
                      <a:rPr lang="fr-FR" sz="1867" i="1">
                        <a:solidFill>
                          <a:srgbClr val="E60019"/>
                        </a:solidFill>
                        <a:latin typeface="Cambria Math" panose="02040503050406030204" pitchFamily="18" charset="0"/>
                      </a:rPr>
                      <m:t> </m:t>
                    </m:r>
                  </m:oMath>
                </a14:m>
                <a:r>
                  <a:rPr lang="fr-FR" sz="1867" b="1" dirty="0">
                    <a:solidFill>
                      <a:srgbClr val="E60019"/>
                    </a:solidFill>
                    <a:sym typeface="Symbol" panose="05050102010706020507" pitchFamily="18" charset="2"/>
                  </a:rPr>
                  <a:t> </a:t>
                </a:r>
                <a:r>
                  <a:rPr lang="fr-FR" sz="1867" b="1" dirty="0">
                    <a:solidFill>
                      <a:srgbClr val="E60019"/>
                    </a:solidFill>
                  </a:rPr>
                  <a:t>   6.7</a:t>
                </a:r>
              </a:p>
              <a:p>
                <a:pPr algn="ctr"/>
                <a:r>
                  <a:rPr lang="en-US" sz="1867" i="1" dirty="0">
                    <a:sym typeface="Symbol" panose="05050102010706020507" pitchFamily="18" charset="2"/>
                  </a:rPr>
                  <a:t>S, D, T = singles, doubles, triples</a:t>
                </a:r>
                <a:br>
                  <a:rPr lang="en-US" sz="1867" i="1" dirty="0">
                    <a:sym typeface="Symbol" panose="05050102010706020507" pitchFamily="18" charset="2"/>
                  </a:rPr>
                </a:br>
                <a:r>
                  <a:rPr lang="en-US" sz="1867" i="1" dirty="0">
                    <a:sym typeface="Symbol" panose="05050102010706020507" pitchFamily="18" charset="2"/>
                  </a:rPr>
                  <a:t>after real vs. accidental </a:t>
                </a:r>
                <a:br>
                  <a:rPr lang="en-US" sz="1867" i="1" dirty="0">
                    <a:sym typeface="Symbol" panose="05050102010706020507" pitchFamily="18" charset="2"/>
                  </a:rPr>
                </a:br>
                <a:r>
                  <a:rPr lang="en-US" sz="1867" i="1" dirty="0">
                    <a:sym typeface="Symbol" panose="05050102010706020507" pitchFamily="18" charset="2"/>
                  </a:rPr>
                  <a:t>coincidence unfolding</a:t>
                </a:r>
                <a:endParaRPr lang="fr-FR" sz="1867" i="1" dirty="0"/>
              </a:p>
            </p:txBody>
          </p:sp>
        </mc:Choice>
        <mc:Fallback xmlns="">
          <p:sp>
            <p:nvSpPr>
              <p:cNvPr id="72" name="Rectangle 71"/>
              <p:cNvSpPr>
                <a:spLocks noRot="1" noChangeAspect="1" noMove="1" noResize="1" noEditPoints="1" noAdjustHandles="1" noChangeArrowheads="1" noChangeShapeType="1" noTextEdit="1"/>
              </p:cNvSpPr>
              <p:nvPr/>
            </p:nvSpPr>
            <p:spPr>
              <a:xfrm>
                <a:off x="7380915" y="4723820"/>
                <a:ext cx="4079247" cy="1984518"/>
              </a:xfrm>
              <a:prstGeom prst="rect">
                <a:avLst/>
              </a:prstGeom>
              <a:blipFill>
                <a:blip r:embed="rId3"/>
                <a:stretch>
                  <a:fillRect b="-4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493520" y="3127509"/>
                <a:ext cx="5507352" cy="812979"/>
              </a:xfrm>
              <a:prstGeom prst="rect">
                <a:avLst/>
              </a:prstGeom>
              <a:noFill/>
            </p:spPr>
            <p:txBody>
              <a:bodyPr wrap="square">
                <a:spAutoFit/>
              </a:bodyPr>
              <a:lstStyle/>
              <a:p>
                <a:pPr algn="ctr"/>
                <a14:m>
                  <m:oMath xmlns:m="http://schemas.openxmlformats.org/officeDocument/2006/math">
                    <m:f>
                      <m:fPr>
                        <m:ctrlPr>
                          <a:rPr lang="fr-FR" sz="1867" b="1" i="1" smtClean="0">
                            <a:solidFill>
                              <a:srgbClr val="E60019"/>
                            </a:solidFill>
                            <a:latin typeface="Cambria Math" panose="02040503050406030204" pitchFamily="18" charset="0"/>
                          </a:rPr>
                        </m:ctrlPr>
                      </m:fPr>
                      <m:num>
                        <m:r>
                          <m:rPr>
                            <m:nor/>
                          </m:rPr>
                          <a:rPr lang="fr-FR" sz="1867" b="1">
                            <a:solidFill>
                              <a:srgbClr val="E60019"/>
                            </a:solidFill>
                            <a:latin typeface="Cambria Math" panose="02040503050406030204" pitchFamily="18" charset="0"/>
                          </a:rPr>
                          <m:t>S</m:t>
                        </m:r>
                        <m:r>
                          <m:rPr>
                            <m:nor/>
                          </m:rPr>
                          <a:rPr lang="en-US" sz="1867" b="1" dirty="0">
                            <a:solidFill>
                              <a:srgbClr val="E60019"/>
                            </a:solidFill>
                            <a:sym typeface="Symbol" panose="05050102010706020507" pitchFamily="18" charset="2"/>
                          </a:rPr>
                          <m:t>pontaneous</m:t>
                        </m:r>
                        <m:r>
                          <m:rPr>
                            <m:nor/>
                          </m:rPr>
                          <a:rPr lang="en-US" sz="1867" b="1" dirty="0">
                            <a:solidFill>
                              <a:srgbClr val="E60019"/>
                            </a:solidFill>
                            <a:sym typeface="Symbol" panose="05050102010706020507" pitchFamily="18" charset="2"/>
                          </a:rPr>
                          <m:t> </m:t>
                        </m:r>
                        <m:r>
                          <m:rPr>
                            <m:nor/>
                          </m:rPr>
                          <a:rPr lang="en-US" sz="1867" b="1" dirty="0">
                            <a:solidFill>
                              <a:srgbClr val="E60019"/>
                            </a:solidFill>
                            <a:sym typeface="Symbol" panose="05050102010706020507" pitchFamily="18" charset="2"/>
                          </a:rPr>
                          <m:t>fission</m:t>
                        </m:r>
                        <m:r>
                          <m:rPr>
                            <m:nor/>
                          </m:rPr>
                          <a:rPr lang="en-US" sz="1867" b="1" dirty="0">
                            <a:solidFill>
                              <a:srgbClr val="E60019"/>
                            </a:solidFill>
                            <a:sym typeface="Symbol" panose="05050102010706020507" pitchFamily="18" charset="2"/>
                          </a:rPr>
                          <m:t> </m:t>
                        </m:r>
                        <m:r>
                          <m:rPr>
                            <m:nor/>
                          </m:rPr>
                          <a:rPr lang="en-US" sz="1867" b="1" dirty="0">
                            <a:solidFill>
                              <a:srgbClr val="E60019"/>
                            </a:solidFill>
                            <a:sym typeface="Symbol" panose="05050102010706020507" pitchFamily="18" charset="2"/>
                          </a:rPr>
                          <m:t>neutrons</m:t>
                        </m:r>
                        <m:r>
                          <m:rPr>
                            <m:nor/>
                          </m:rPr>
                          <a:rPr lang="fr-FR" sz="1867" b="1" dirty="0">
                            <a:solidFill>
                              <a:srgbClr val="E60019"/>
                            </a:solidFill>
                            <a:sym typeface="Symbol" panose="05050102010706020507" pitchFamily="18" charset="2"/>
                          </a:rPr>
                          <m:t> </m:t>
                        </m:r>
                        <m:r>
                          <m:rPr>
                            <m:nor/>
                          </m:rPr>
                          <a:rPr lang="fr-FR" sz="1867" b="1" dirty="0">
                            <a:solidFill>
                              <a:srgbClr val="E60019"/>
                            </a:solidFill>
                            <a:sym typeface="Symbol" panose="05050102010706020507" pitchFamily="18" charset="2"/>
                          </a:rPr>
                          <m:t>of</m:t>
                        </m:r>
                        <m:r>
                          <m:rPr>
                            <m:nor/>
                          </m:rPr>
                          <a:rPr lang="fr-FR" sz="1867" b="1" dirty="0">
                            <a:solidFill>
                              <a:srgbClr val="E60019"/>
                            </a:solidFill>
                            <a:sym typeface="Symbol" panose="05050102010706020507" pitchFamily="18" charset="2"/>
                          </a:rPr>
                          <m:t> 252</m:t>
                        </m:r>
                        <m:r>
                          <m:rPr>
                            <m:nor/>
                          </m:rPr>
                          <a:rPr lang="fr-FR" sz="1867" b="1" dirty="0">
                            <a:solidFill>
                              <a:srgbClr val="E60019"/>
                            </a:solidFill>
                            <a:sym typeface="Symbol" panose="05050102010706020507" pitchFamily="18" charset="2"/>
                          </a:rPr>
                          <m:t>Cf</m:t>
                        </m:r>
                      </m:num>
                      <m:den>
                        <m:eqArr>
                          <m:eqArrPr>
                            <m:ctrlPr>
                              <a:rPr lang="fr-FR" sz="1867" b="1" i="1">
                                <a:solidFill>
                                  <a:srgbClr val="E60019"/>
                                </a:solidFill>
                                <a:latin typeface="Cambria Math" panose="02040503050406030204" pitchFamily="18" charset="0"/>
                              </a:rPr>
                            </m:ctrlPr>
                          </m:eqArrPr>
                          <m:e>
                            <m:r>
                              <m:rPr>
                                <m:nor/>
                              </m:rPr>
                              <a:rPr lang="en-US" sz="1867" b="1" dirty="0">
                                <a:solidFill>
                                  <a:srgbClr val="E60019"/>
                                </a:solidFill>
                              </a:rPr>
                              <m:t>(</m:t>
                            </m:r>
                            <m:r>
                              <m:rPr>
                                <m:nor/>
                              </m:rPr>
                              <a:rPr lang="en-US" sz="1867" b="1" dirty="0">
                                <a:solidFill>
                                  <a:srgbClr val="E60019"/>
                                </a:solidFill>
                                <a:sym typeface="Symbol" panose="05050102010706020507" pitchFamily="18" charset="2"/>
                              </a:rPr>
                              <m:t>,</m:t>
                            </m:r>
                            <m:r>
                              <m:rPr>
                                <m:nor/>
                              </m:rPr>
                              <a:rPr lang="en-US" sz="1867" b="1" dirty="0">
                                <a:solidFill>
                                  <a:srgbClr val="E60019"/>
                                </a:solidFill>
                                <a:sym typeface="Symbol" panose="05050102010706020507" pitchFamily="18" charset="2"/>
                              </a:rPr>
                              <m:t>n</m:t>
                            </m:r>
                            <m:r>
                              <m:rPr>
                                <m:nor/>
                              </m:rPr>
                              <a:rPr lang="en-US" sz="1867" b="1" dirty="0">
                                <a:solidFill>
                                  <a:srgbClr val="E60019"/>
                                </a:solidFill>
                                <a:sym typeface="Symbol" panose="05050102010706020507" pitchFamily="18" charset="2"/>
                              </a:rPr>
                              <m:t>)</m:t>
                            </m:r>
                            <m:r>
                              <m:rPr>
                                <m:nor/>
                              </m:rPr>
                              <a:rPr lang="fr-FR" sz="1867" b="1" dirty="0">
                                <a:solidFill>
                                  <a:srgbClr val="E60019"/>
                                </a:solidFill>
                                <a:sym typeface="Symbol" panose="05050102010706020507" pitchFamily="18" charset="2"/>
                              </a:rPr>
                              <m:t> </m:t>
                            </m:r>
                            <m:r>
                              <m:rPr>
                                <m:nor/>
                              </m:rPr>
                              <a:rPr lang="en-US" sz="1867" b="1" dirty="0">
                                <a:solidFill>
                                  <a:srgbClr val="E60019"/>
                                </a:solidFill>
                                <a:sym typeface="Symbol" panose="05050102010706020507" pitchFamily="18" charset="2"/>
                              </a:rPr>
                              <m:t>neutron</m:t>
                            </m:r>
                            <m:r>
                              <m:rPr>
                                <m:nor/>
                              </m:rPr>
                              <a:rPr lang="fr-FR" sz="1867" b="1" dirty="0">
                                <a:solidFill>
                                  <a:srgbClr val="E60019"/>
                                </a:solidFill>
                                <a:sym typeface="Symbol" panose="05050102010706020507" pitchFamily="18" charset="2"/>
                              </a:rPr>
                              <m:t>s</m:t>
                            </m:r>
                            <m:r>
                              <m:rPr>
                                <m:nor/>
                              </m:rPr>
                              <a:rPr lang="fr-FR" sz="1867" b="1" dirty="0">
                                <a:solidFill>
                                  <a:srgbClr val="E60019"/>
                                </a:solidFill>
                                <a:sym typeface="Symbol" panose="05050102010706020507" pitchFamily="18" charset="2"/>
                              </a:rPr>
                              <m:t> </m:t>
                            </m:r>
                            <m:r>
                              <m:rPr>
                                <m:nor/>
                              </m:rPr>
                              <a:rPr lang="fr-FR" sz="1867" b="1" dirty="0">
                                <a:solidFill>
                                  <a:srgbClr val="E60019"/>
                                </a:solidFill>
                                <a:sym typeface="Symbol" panose="05050102010706020507" pitchFamily="18" charset="2"/>
                              </a:rPr>
                              <m:t>of</m:t>
                            </m:r>
                            <m:r>
                              <m:rPr>
                                <m:nor/>
                              </m:rPr>
                              <a:rPr lang="fr-FR" sz="1867" b="1" dirty="0">
                                <a:solidFill>
                                  <a:srgbClr val="E60019"/>
                                </a:solidFill>
                                <a:sym typeface="Symbol" panose="05050102010706020507" pitchFamily="18" charset="2"/>
                              </a:rPr>
                              <m:t> </m:t>
                            </m:r>
                            <m:r>
                              <m:rPr>
                                <m:nor/>
                              </m:rPr>
                              <a:rPr lang="fr-FR" sz="1867" b="1" dirty="0">
                                <a:solidFill>
                                  <a:srgbClr val="E60019"/>
                                </a:solidFill>
                                <a:sym typeface="Symbol" panose="05050102010706020507" pitchFamily="18" charset="2"/>
                              </a:rPr>
                              <m:t>AmBe</m:t>
                            </m:r>
                          </m:e>
                          <m:e/>
                        </m:eqArr>
                      </m:den>
                    </m:f>
                    <m:r>
                      <a:rPr lang="fr-FR" sz="1867" b="1" i="1">
                        <a:solidFill>
                          <a:srgbClr val="E60019"/>
                        </a:solidFill>
                        <a:latin typeface="Cambria Math" panose="02040503050406030204" pitchFamily="18" charset="0"/>
                      </a:rPr>
                      <m:t> </m:t>
                    </m:r>
                  </m:oMath>
                </a14:m>
                <a:r>
                  <a:rPr lang="fr-FR" sz="1867" i="1" dirty="0">
                    <a:solidFill>
                      <a:srgbClr val="E60019"/>
                    </a:solidFill>
                    <a:latin typeface="Cambria Math" panose="02040503050406030204" pitchFamily="18" charset="0"/>
                  </a:rPr>
                  <a:t> </a:t>
                </a:r>
                <a:r>
                  <a:rPr lang="fr-FR" sz="1867" b="1" dirty="0">
                    <a:solidFill>
                      <a:srgbClr val="E60019"/>
                    </a:solidFill>
                    <a:sym typeface="Symbol" panose="05050102010706020507" pitchFamily="18" charset="2"/>
                  </a:rPr>
                  <a:t> </a:t>
                </a:r>
                <a:r>
                  <a:rPr lang="fr-FR" sz="1867" b="1" dirty="0">
                    <a:solidFill>
                      <a:srgbClr val="E60019"/>
                    </a:solidFill>
                  </a:rPr>
                  <a:t> 0.16</a:t>
                </a:r>
              </a:p>
            </p:txBody>
          </p:sp>
        </mc:Choice>
        <mc:Fallback xmlns="">
          <p:sp>
            <p:nvSpPr>
              <p:cNvPr id="16" name="Rectangle 15"/>
              <p:cNvSpPr>
                <a:spLocks noRot="1" noChangeAspect="1" noMove="1" noResize="1" noEditPoints="1" noAdjustHandles="1" noChangeArrowheads="1" noChangeShapeType="1" noTextEdit="1"/>
              </p:cNvSpPr>
              <p:nvPr/>
            </p:nvSpPr>
            <p:spPr>
              <a:xfrm>
                <a:off x="1493520" y="3127509"/>
                <a:ext cx="5507352" cy="812979"/>
              </a:xfrm>
              <a:prstGeom prst="rect">
                <a:avLst/>
              </a:prstGeom>
              <a:blipFill>
                <a:blip r:embed="rId4"/>
                <a:stretch>
                  <a:fillRect/>
                </a:stretch>
              </a:blipFill>
            </p:spPr>
            <p:txBody>
              <a:bodyPr/>
              <a:lstStyle/>
              <a:p>
                <a:r>
                  <a:rPr lang="en-US">
                    <a:noFill/>
                  </a:rPr>
                  <a:t> </a:t>
                </a:r>
              </a:p>
            </p:txBody>
          </p:sp>
        </mc:Fallback>
      </mc:AlternateContent>
      <p:sp>
        <p:nvSpPr>
          <p:cNvPr id="11" name="Ellipse 10"/>
          <p:cNvSpPr/>
          <p:nvPr/>
        </p:nvSpPr>
        <p:spPr>
          <a:xfrm>
            <a:off x="6283237" y="3210561"/>
            <a:ext cx="557688" cy="4999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0" name="Ellipse 19"/>
          <p:cNvSpPr/>
          <p:nvPr/>
        </p:nvSpPr>
        <p:spPr>
          <a:xfrm>
            <a:off x="10301562" y="5116641"/>
            <a:ext cx="557688" cy="4999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9" name="Flèche courbée vers le bas 8"/>
          <p:cNvSpPr/>
          <p:nvPr/>
        </p:nvSpPr>
        <p:spPr>
          <a:xfrm rot="16372358">
            <a:off x="2148469" y="3702255"/>
            <a:ext cx="442585" cy="21207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cxnSp>
        <p:nvCxnSpPr>
          <p:cNvPr id="10" name="Connecteur droit avec flèche 9"/>
          <p:cNvCxnSpPr/>
          <p:nvPr/>
        </p:nvCxnSpPr>
        <p:spPr>
          <a:xfrm>
            <a:off x="6868841" y="3581964"/>
            <a:ext cx="3465053" cy="15346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à coins arrondis 16"/>
          <p:cNvSpPr/>
          <p:nvPr/>
        </p:nvSpPr>
        <p:spPr>
          <a:xfrm>
            <a:off x="1877460" y="6402412"/>
            <a:ext cx="3434057" cy="200021"/>
          </a:xfrm>
          <a:prstGeom prst="roundRect">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60"/>
            <a:endParaRPr lang="fr-FR" sz="3200">
              <a:solidFill>
                <a:prstClr val="white"/>
              </a:solidFill>
              <a:latin typeface="Arial Narrow"/>
            </a:endParaRPr>
          </a:p>
        </p:txBody>
      </p:sp>
      <p:cxnSp>
        <p:nvCxnSpPr>
          <p:cNvPr id="18" name="Connecteur droit avec flèche 17"/>
          <p:cNvCxnSpPr/>
          <p:nvPr/>
        </p:nvCxnSpPr>
        <p:spPr>
          <a:xfrm flipV="1">
            <a:off x="5311517" y="5485708"/>
            <a:ext cx="2617040" cy="10167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7209" y="4224089"/>
            <a:ext cx="1619381" cy="1785104"/>
          </a:xfrm>
          <a:prstGeom prst="rect">
            <a:avLst/>
          </a:prstGeom>
        </p:spPr>
        <p:txBody>
          <a:bodyPr wrap="square">
            <a:spAutoFit/>
          </a:bodyPr>
          <a:lstStyle/>
          <a:p>
            <a:pPr algn="ctr"/>
            <a:r>
              <a:rPr lang="en-US" sz="1000" i="1" dirty="0">
                <a:solidFill>
                  <a:srgbClr val="666666"/>
                </a:solidFill>
              </a:rPr>
              <a:t>V. Bottau, et al, Sorting fission from parasitic coincidences of neutron and gamma rays in plastic scintillators using particle times of flight, ANIMMA 2021 International Conference, Prague, Czech Republic, EPJ Web of Conferences 253, 07014 (2021)</a:t>
            </a:r>
            <a:endParaRPr lang="fr-FR" sz="1000" i="1" dirty="0">
              <a:solidFill>
                <a:srgbClr val="666666"/>
              </a:solidFill>
            </a:endParaRPr>
          </a:p>
        </p:txBody>
      </p:sp>
      <p:sp>
        <p:nvSpPr>
          <p:cNvPr id="13" name="Espace réservé du numéro de diapositive 12"/>
          <p:cNvSpPr>
            <a:spLocks noGrp="1"/>
          </p:cNvSpPr>
          <p:nvPr>
            <p:ph type="sldNum" sz="quarter" idx="12"/>
          </p:nvPr>
        </p:nvSpPr>
        <p:spPr/>
        <p:txBody>
          <a:bodyPr/>
          <a:lstStyle/>
          <a:p>
            <a:fld id="{0CBC77A0-1F4E-42FF-9FFC-F45C3A64AF90}" type="slidenum">
              <a:rPr lang="fr-FR" smtClean="0"/>
              <a:t>22</a:t>
            </a:fld>
            <a:endParaRPr lang="fr-FR"/>
          </a:p>
        </p:txBody>
      </p:sp>
      <p:sp>
        <p:nvSpPr>
          <p:cNvPr id="22" name="Explosion 2 21"/>
          <p:cNvSpPr/>
          <p:nvPr/>
        </p:nvSpPr>
        <p:spPr>
          <a:xfrm>
            <a:off x="8283170" y="0"/>
            <a:ext cx="3176992" cy="1402026"/>
          </a:xfrm>
          <a:prstGeom prst="irregularSeal2">
            <a:avLst/>
          </a:prstGeom>
          <a:solidFill>
            <a:schemeClr val="tx2"/>
          </a:solidFill>
          <a:ln>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r>
              <a:rPr lang="en-US" sz="1200" b="1" dirty="0"/>
              <a:t>Vincent </a:t>
            </a:r>
            <a:r>
              <a:rPr lang="en-US" sz="1200" b="1" dirty="0" err="1"/>
              <a:t>Bottau</a:t>
            </a:r>
            <a:r>
              <a:rPr lang="en-US" sz="1200" b="1" dirty="0"/>
              <a:t> #5-70</a:t>
            </a:r>
          </a:p>
        </p:txBody>
      </p:sp>
    </p:spTree>
    <p:extLst>
      <p:ext uri="{BB962C8B-B14F-4D97-AF65-F5344CB8AC3E}">
        <p14:creationId xmlns:p14="http://schemas.microsoft.com/office/powerpoint/2010/main" val="2123935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71009" y="150609"/>
            <a:ext cx="10728325" cy="871827"/>
          </a:xfrm>
        </p:spPr>
        <p:txBody>
          <a:bodyPr>
            <a:normAutofit/>
          </a:bodyPr>
          <a:lstStyle/>
          <a:p>
            <a:r>
              <a:rPr lang="en-US" dirty="0"/>
              <a:t>Improving S/N ratio using inter-pulse delays </a:t>
            </a:r>
          </a:p>
        </p:txBody>
      </p:sp>
      <p:sp>
        <p:nvSpPr>
          <p:cNvPr id="41" name="Rectangle 40"/>
          <p:cNvSpPr/>
          <p:nvPr/>
        </p:nvSpPr>
        <p:spPr>
          <a:xfrm>
            <a:off x="883195" y="6161481"/>
            <a:ext cx="6765169" cy="553998"/>
          </a:xfrm>
          <a:prstGeom prst="rect">
            <a:avLst/>
          </a:prstGeom>
        </p:spPr>
        <p:txBody>
          <a:bodyPr wrap="square">
            <a:spAutoFit/>
          </a:bodyPr>
          <a:lstStyle/>
          <a:p>
            <a:r>
              <a:rPr lang="en-US" sz="1000" i="1" dirty="0">
                <a:solidFill>
                  <a:srgbClr val="666666"/>
                </a:solidFill>
              </a:rPr>
              <a:t>V. Bottau, C. </a:t>
            </a:r>
            <a:r>
              <a:rPr lang="en-US" sz="1000" i="1" dirty="0" err="1">
                <a:solidFill>
                  <a:srgbClr val="666666"/>
                </a:solidFill>
              </a:rPr>
              <a:t>Carasco</a:t>
            </a:r>
            <a:r>
              <a:rPr lang="en-US" sz="1000" i="1" dirty="0">
                <a:solidFill>
                  <a:srgbClr val="666666"/>
                </a:solidFill>
              </a:rPr>
              <a:t>, B. Perot, C. </a:t>
            </a:r>
            <a:r>
              <a:rPr lang="en-US" sz="1000" i="1" dirty="0" err="1">
                <a:solidFill>
                  <a:srgbClr val="666666"/>
                </a:solidFill>
              </a:rPr>
              <a:t>Eleon</a:t>
            </a:r>
            <a:r>
              <a:rPr lang="en-US" sz="1000" i="1" dirty="0">
                <a:solidFill>
                  <a:srgbClr val="666666"/>
                </a:solidFill>
              </a:rPr>
              <a:t>, R. De Stefano, L. Isnel, I. Tsekhanovich,   Sorting fission from parasitic coincidences of neutron and gamma rays in plastic scintillators using particle times of flight, ANIMMA 2021 International Conference, June 2021, Prague, Czech Republic, EPJ Web of Conferences 253, 07014 (2021)</a:t>
            </a:r>
            <a:endParaRPr lang="fr-FR" sz="1000" i="1" dirty="0">
              <a:solidFill>
                <a:srgbClr val="666666"/>
              </a:solidFill>
            </a:endParaRPr>
          </a:p>
        </p:txBody>
      </p:sp>
      <p:graphicFrame>
        <p:nvGraphicFramePr>
          <p:cNvPr id="42" name="Tableau 41"/>
          <p:cNvGraphicFramePr>
            <a:graphicFrameLocks noGrp="1"/>
          </p:cNvGraphicFramePr>
          <p:nvPr>
            <p:extLst>
              <p:ext uri="{D42A27DB-BD31-4B8C-83A1-F6EECF244321}">
                <p14:modId xmlns:p14="http://schemas.microsoft.com/office/powerpoint/2010/main" val="388097443"/>
              </p:ext>
            </p:extLst>
          </p:nvPr>
        </p:nvGraphicFramePr>
        <p:xfrm>
          <a:off x="8399796" y="4892406"/>
          <a:ext cx="3192447" cy="1256453"/>
        </p:xfrm>
        <a:graphic>
          <a:graphicData uri="http://schemas.openxmlformats.org/drawingml/2006/table">
            <a:tbl>
              <a:tblPr>
                <a:tableStyleId>{5C22544A-7EE6-4342-B048-85BDC9FD1C3A}</a:tableStyleId>
              </a:tblPr>
              <a:tblGrid>
                <a:gridCol w="1823320">
                  <a:extLst>
                    <a:ext uri="{9D8B030D-6E8A-4147-A177-3AD203B41FA5}">
                      <a16:colId xmlns:a16="http://schemas.microsoft.com/office/drawing/2014/main" val="1118445071"/>
                    </a:ext>
                  </a:extLst>
                </a:gridCol>
                <a:gridCol w="1369127">
                  <a:extLst>
                    <a:ext uri="{9D8B030D-6E8A-4147-A177-3AD203B41FA5}">
                      <a16:colId xmlns:a16="http://schemas.microsoft.com/office/drawing/2014/main" val="3937204783"/>
                    </a:ext>
                  </a:extLst>
                </a:gridCol>
              </a:tblGrid>
              <a:tr h="212513">
                <a:tc>
                  <a:txBody>
                    <a:bodyPr/>
                    <a:lstStyle/>
                    <a:p>
                      <a:pPr algn="ctr">
                        <a:spcAft>
                          <a:spcPts val="0"/>
                        </a:spcAft>
                      </a:pPr>
                      <a:r>
                        <a:rPr lang="en-US" sz="1200">
                          <a:effectLst/>
                        </a:rPr>
                        <a:t>Radioactive source</a:t>
                      </a:r>
                      <a:endParaRPr lang="fr-FR" sz="1300">
                        <a:effectLst/>
                        <a:latin typeface="Times New Roman" panose="02020603050405020304" pitchFamily="18" charset="0"/>
                        <a:ea typeface="Times New Roman" panose="02020603050405020304" pitchFamily="18" charset="0"/>
                      </a:endParaRPr>
                    </a:p>
                  </a:txBody>
                  <a:tcPr marL="0" marR="23707" marT="0" marB="0" anchor="ctr"/>
                </a:tc>
                <a:tc>
                  <a:txBody>
                    <a:bodyPr/>
                    <a:lstStyle/>
                    <a:p>
                      <a:pPr algn="ctr">
                        <a:spcAft>
                          <a:spcPts val="0"/>
                        </a:spcAft>
                      </a:pPr>
                      <a:r>
                        <a:rPr lang="en-US" sz="1200">
                          <a:effectLst/>
                        </a:rPr>
                        <a:t>Counts in ROI</a:t>
                      </a:r>
                      <a:endParaRPr lang="fr-FR" sz="1300">
                        <a:effectLst/>
                        <a:latin typeface="Times New Roman" panose="02020603050405020304" pitchFamily="18" charset="0"/>
                        <a:ea typeface="Times New Roman" panose="02020603050405020304" pitchFamily="18" charset="0"/>
                      </a:endParaRPr>
                    </a:p>
                  </a:txBody>
                  <a:tcPr marL="38100" marR="38100" marT="0" marB="0" anchor="ctr"/>
                </a:tc>
                <a:extLst>
                  <a:ext uri="{0D108BD9-81ED-4DB2-BD59-A6C34878D82A}">
                    <a16:rowId xmlns:a16="http://schemas.microsoft.com/office/drawing/2014/main" val="1713666643"/>
                  </a:ext>
                </a:extLst>
              </a:tr>
              <a:tr h="182880">
                <a:tc>
                  <a:txBody>
                    <a:bodyPr/>
                    <a:lstStyle/>
                    <a:p>
                      <a:pPr algn="ctr">
                        <a:spcAft>
                          <a:spcPts val="0"/>
                        </a:spcAft>
                      </a:pPr>
                      <a:r>
                        <a:rPr lang="en-US" sz="1200" baseline="30000">
                          <a:effectLst/>
                        </a:rPr>
                        <a:t>252</a:t>
                      </a:r>
                      <a:r>
                        <a:rPr lang="en-US" sz="1200">
                          <a:effectLst/>
                        </a:rPr>
                        <a:t>Cf (3.6×10</a:t>
                      </a:r>
                      <a:r>
                        <a:rPr lang="en-US" sz="1200" baseline="30000">
                          <a:effectLst/>
                        </a:rPr>
                        <a:t>4</a:t>
                      </a:r>
                      <a:r>
                        <a:rPr lang="en-US" sz="1200">
                          <a:effectLst/>
                        </a:rPr>
                        <a:t> n.s</a:t>
                      </a:r>
                      <a:r>
                        <a:rPr lang="en-US" sz="1200" baseline="30000">
                          <a:effectLst/>
                        </a:rPr>
                        <a:t>-1</a:t>
                      </a:r>
                      <a:r>
                        <a:rPr lang="en-US" sz="1200">
                          <a:effectLst/>
                        </a:rPr>
                        <a:t>)</a:t>
                      </a:r>
                      <a:endParaRPr lang="fr-FR" sz="1300">
                        <a:effectLst/>
                        <a:latin typeface="Times New Roman" panose="02020603050405020304" pitchFamily="18" charset="0"/>
                        <a:ea typeface="Times New Roman" panose="02020603050405020304" pitchFamily="18" charset="0"/>
                      </a:endParaRPr>
                    </a:p>
                  </a:txBody>
                  <a:tcPr marL="0" marR="23707" marT="0" marB="0"/>
                </a:tc>
                <a:tc>
                  <a:txBody>
                    <a:bodyPr/>
                    <a:lstStyle/>
                    <a:p>
                      <a:pPr algn="ctr">
                        <a:spcAft>
                          <a:spcPts val="0"/>
                        </a:spcAft>
                      </a:pPr>
                      <a:r>
                        <a:rPr lang="en-US" sz="1200" dirty="0">
                          <a:effectLst/>
                        </a:rPr>
                        <a:t>10894</a:t>
                      </a:r>
                      <a:endParaRPr lang="fr-FR" sz="1300" dirty="0">
                        <a:effectLst/>
                        <a:latin typeface="Times New Roman" panose="02020603050405020304" pitchFamily="18" charset="0"/>
                        <a:ea typeface="Times New Roman" panose="02020603050405020304" pitchFamily="18" charset="0"/>
                      </a:endParaRPr>
                    </a:p>
                  </a:txBody>
                  <a:tcPr marL="38100" marR="38100" marT="0" marB="0" anchor="ctr"/>
                </a:tc>
                <a:extLst>
                  <a:ext uri="{0D108BD9-81ED-4DB2-BD59-A6C34878D82A}">
                    <a16:rowId xmlns:a16="http://schemas.microsoft.com/office/drawing/2014/main" val="2237072758"/>
                  </a:ext>
                </a:extLst>
              </a:tr>
              <a:tr h="182880">
                <a:tc>
                  <a:txBody>
                    <a:bodyPr/>
                    <a:lstStyle/>
                    <a:p>
                      <a:pPr algn="ctr">
                        <a:spcAft>
                          <a:spcPts val="0"/>
                        </a:spcAft>
                      </a:pPr>
                      <a:r>
                        <a:rPr lang="en-US" sz="1200">
                          <a:effectLst/>
                        </a:rPr>
                        <a:t>AmBe (2.3×10</a:t>
                      </a:r>
                      <a:r>
                        <a:rPr lang="en-US" sz="1200" baseline="30000">
                          <a:effectLst/>
                        </a:rPr>
                        <a:t>5</a:t>
                      </a:r>
                      <a:r>
                        <a:rPr lang="en-US" sz="1200">
                          <a:effectLst/>
                        </a:rPr>
                        <a:t> n.s</a:t>
                      </a:r>
                      <a:r>
                        <a:rPr lang="en-US" sz="1200" baseline="30000">
                          <a:effectLst/>
                        </a:rPr>
                        <a:t>-1</a:t>
                      </a:r>
                      <a:r>
                        <a:rPr lang="en-US" sz="1200">
                          <a:effectLst/>
                        </a:rPr>
                        <a:t>)</a:t>
                      </a:r>
                      <a:endParaRPr lang="fr-FR" sz="1300">
                        <a:effectLst/>
                        <a:latin typeface="Times New Roman" panose="02020603050405020304" pitchFamily="18" charset="0"/>
                        <a:ea typeface="Times New Roman" panose="02020603050405020304" pitchFamily="18" charset="0"/>
                      </a:endParaRPr>
                    </a:p>
                  </a:txBody>
                  <a:tcPr marL="0" marR="23707" marT="0" marB="0"/>
                </a:tc>
                <a:tc>
                  <a:txBody>
                    <a:bodyPr/>
                    <a:lstStyle/>
                    <a:p>
                      <a:pPr algn="ctr">
                        <a:spcAft>
                          <a:spcPts val="0"/>
                        </a:spcAft>
                      </a:pPr>
                      <a:r>
                        <a:rPr lang="en-US" sz="1200" dirty="0">
                          <a:effectLst/>
                        </a:rPr>
                        <a:t>761</a:t>
                      </a:r>
                      <a:endParaRPr lang="fr-FR" sz="1300" dirty="0">
                        <a:effectLst/>
                        <a:latin typeface="Times New Roman" panose="02020603050405020304" pitchFamily="18" charset="0"/>
                        <a:ea typeface="Times New Roman" panose="02020603050405020304" pitchFamily="18" charset="0"/>
                      </a:endParaRPr>
                    </a:p>
                  </a:txBody>
                  <a:tcPr marL="38100" marR="38100" marT="0" marB="0" anchor="ctr"/>
                </a:tc>
                <a:extLst>
                  <a:ext uri="{0D108BD9-81ED-4DB2-BD59-A6C34878D82A}">
                    <a16:rowId xmlns:a16="http://schemas.microsoft.com/office/drawing/2014/main" val="1835845671"/>
                  </a:ext>
                </a:extLst>
              </a:tr>
              <a:tr h="190500">
                <a:tc>
                  <a:txBody>
                    <a:bodyPr/>
                    <a:lstStyle/>
                    <a:p>
                      <a:pPr algn="ctr">
                        <a:spcAft>
                          <a:spcPts val="0"/>
                        </a:spcAft>
                      </a:pPr>
                      <a:r>
                        <a:rPr lang="en-US" sz="1200" baseline="30000" dirty="0">
                          <a:effectLst/>
                        </a:rPr>
                        <a:t>60</a:t>
                      </a:r>
                      <a:r>
                        <a:rPr lang="en-US" sz="1200" dirty="0">
                          <a:effectLst/>
                        </a:rPr>
                        <a:t>Co (882 </a:t>
                      </a:r>
                      <a:r>
                        <a:rPr lang="en-US" sz="1200" dirty="0" err="1">
                          <a:effectLst/>
                        </a:rPr>
                        <a:t>kBq</a:t>
                      </a:r>
                      <a:r>
                        <a:rPr lang="en-US" sz="1200" dirty="0">
                          <a:effectLst/>
                        </a:rPr>
                        <a:t>)</a:t>
                      </a:r>
                      <a:endParaRPr lang="fr-FR" sz="1300" dirty="0">
                        <a:effectLst/>
                        <a:latin typeface="Times New Roman" panose="02020603050405020304" pitchFamily="18" charset="0"/>
                        <a:ea typeface="Times New Roman" panose="02020603050405020304" pitchFamily="18" charset="0"/>
                      </a:endParaRPr>
                    </a:p>
                  </a:txBody>
                  <a:tcPr marL="0" marR="23707" marT="0" marB="0"/>
                </a:tc>
                <a:tc>
                  <a:txBody>
                    <a:bodyPr/>
                    <a:lstStyle/>
                    <a:p>
                      <a:pPr algn="ctr">
                        <a:spcAft>
                          <a:spcPts val="0"/>
                        </a:spcAft>
                      </a:pPr>
                      <a:r>
                        <a:rPr lang="en-US" sz="1200" dirty="0">
                          <a:effectLst/>
                        </a:rPr>
                        <a:t>522</a:t>
                      </a:r>
                      <a:endParaRPr lang="fr-FR" sz="1300" dirty="0">
                        <a:effectLst/>
                        <a:latin typeface="Times New Roman" panose="02020603050405020304" pitchFamily="18" charset="0"/>
                        <a:ea typeface="Times New Roman" panose="02020603050405020304" pitchFamily="18" charset="0"/>
                      </a:endParaRPr>
                    </a:p>
                  </a:txBody>
                  <a:tcPr marL="38100" marR="38100" marT="0" marB="0" anchor="ctr"/>
                </a:tc>
                <a:extLst>
                  <a:ext uri="{0D108BD9-81ED-4DB2-BD59-A6C34878D82A}">
                    <a16:rowId xmlns:a16="http://schemas.microsoft.com/office/drawing/2014/main" val="898032644"/>
                  </a:ext>
                </a:extLst>
              </a:tr>
              <a:tr h="487680">
                <a:tc>
                  <a:txBody>
                    <a:bodyPr/>
                    <a:lstStyle/>
                    <a:p>
                      <a:pPr algn="ctr">
                        <a:spcAft>
                          <a:spcPts val="0"/>
                        </a:spcAft>
                      </a:pPr>
                      <a:r>
                        <a:rPr lang="en-US" sz="1600" b="1" dirty="0">
                          <a:solidFill>
                            <a:srgbClr val="E60019"/>
                          </a:solidFill>
                          <a:effectLst/>
                        </a:rPr>
                        <a:t>SNR (</a:t>
                      </a:r>
                      <a:r>
                        <a:rPr lang="en-US" sz="1600" b="1" baseline="30000" dirty="0">
                          <a:solidFill>
                            <a:srgbClr val="E60019"/>
                          </a:solidFill>
                          <a:effectLst/>
                        </a:rPr>
                        <a:t>252</a:t>
                      </a:r>
                      <a:r>
                        <a:rPr lang="en-US" sz="1600" b="1" dirty="0">
                          <a:solidFill>
                            <a:srgbClr val="E60019"/>
                          </a:solidFill>
                          <a:effectLst/>
                        </a:rPr>
                        <a:t>Cf/</a:t>
                      </a:r>
                      <a:r>
                        <a:rPr lang="en-US" sz="1600" b="1" dirty="0" err="1">
                          <a:solidFill>
                            <a:srgbClr val="E60019"/>
                          </a:solidFill>
                          <a:effectLst/>
                        </a:rPr>
                        <a:t>AmBe</a:t>
                      </a:r>
                      <a:r>
                        <a:rPr lang="en-US" sz="1600" b="1" dirty="0">
                          <a:solidFill>
                            <a:srgbClr val="E60019"/>
                          </a:solidFill>
                          <a:effectLst/>
                        </a:rPr>
                        <a:t>)</a:t>
                      </a:r>
                      <a:endParaRPr lang="fr-FR" sz="1900" b="1" dirty="0">
                        <a:solidFill>
                          <a:srgbClr val="E60019"/>
                        </a:solidFill>
                        <a:effectLst/>
                        <a:latin typeface="Times New Roman" panose="02020603050405020304" pitchFamily="18" charset="0"/>
                        <a:ea typeface="Times New Roman" panose="02020603050405020304" pitchFamily="18" charset="0"/>
                      </a:endParaRPr>
                    </a:p>
                  </a:txBody>
                  <a:tcPr marL="0" marR="23707" marT="0" marB="0"/>
                </a:tc>
                <a:tc>
                  <a:txBody>
                    <a:bodyPr/>
                    <a:lstStyle/>
                    <a:p>
                      <a:pPr algn="ctr">
                        <a:spcAft>
                          <a:spcPts val="0"/>
                        </a:spcAft>
                      </a:pPr>
                      <a:r>
                        <a:rPr lang="en-US" sz="1600" b="1" dirty="0">
                          <a:solidFill>
                            <a:srgbClr val="E60019"/>
                          </a:solidFill>
                          <a:effectLst/>
                        </a:rPr>
                        <a:t>14.3*</a:t>
                      </a:r>
                      <a:endParaRPr lang="fr-FR" sz="1900" b="1" dirty="0">
                        <a:solidFill>
                          <a:srgbClr val="E60019"/>
                        </a:solidFill>
                        <a:effectLst/>
                        <a:latin typeface="Times New Roman" panose="02020603050405020304" pitchFamily="18" charset="0"/>
                        <a:ea typeface="Times New Roman" panose="02020603050405020304" pitchFamily="18" charset="0"/>
                      </a:endParaRPr>
                    </a:p>
                  </a:txBody>
                  <a:tcPr marL="38100" marR="38100" marT="0" marB="0" anchor="ctr"/>
                </a:tc>
                <a:extLst>
                  <a:ext uri="{0D108BD9-81ED-4DB2-BD59-A6C34878D82A}">
                    <a16:rowId xmlns:a16="http://schemas.microsoft.com/office/drawing/2014/main" val="4102400207"/>
                  </a:ext>
                </a:extLst>
              </a:tr>
            </a:tbl>
          </a:graphicData>
        </a:graphic>
      </p:graphicFrame>
      <p:pic>
        <p:nvPicPr>
          <p:cNvPr id="43" name="Image 42"/>
          <p:cNvPicPr>
            <a:picLocks noChangeAspect="1"/>
          </p:cNvPicPr>
          <p:nvPr/>
        </p:nvPicPr>
        <p:blipFill>
          <a:blip r:embed="rId2"/>
          <a:stretch>
            <a:fillRect/>
          </a:stretch>
        </p:blipFill>
        <p:spPr>
          <a:xfrm>
            <a:off x="8278115" y="827063"/>
            <a:ext cx="1717904" cy="3962465"/>
          </a:xfrm>
          <a:prstGeom prst="rect">
            <a:avLst/>
          </a:prstGeom>
        </p:spPr>
      </p:pic>
      <p:sp>
        <p:nvSpPr>
          <p:cNvPr id="46" name="Ellipse 45"/>
          <p:cNvSpPr/>
          <p:nvPr/>
        </p:nvSpPr>
        <p:spPr>
          <a:xfrm>
            <a:off x="10576888" y="5691414"/>
            <a:ext cx="596589" cy="4292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47" name="ZoneTexte 46"/>
          <p:cNvSpPr txBox="1"/>
          <p:nvPr/>
        </p:nvSpPr>
        <p:spPr>
          <a:xfrm>
            <a:off x="7832506" y="6185141"/>
            <a:ext cx="4155977" cy="420756"/>
          </a:xfrm>
          <a:prstGeom prst="rect">
            <a:avLst/>
          </a:prstGeom>
          <a:noFill/>
        </p:spPr>
        <p:txBody>
          <a:bodyPr wrap="square" rtlCol="0">
            <a:spAutoFit/>
          </a:bodyPr>
          <a:lstStyle/>
          <a:p>
            <a:pPr algn="ctr"/>
            <a:r>
              <a:rPr lang="en-GB" sz="1067" i="1" dirty="0">
                <a:solidFill>
                  <a:srgbClr val="C1021D"/>
                </a:solidFill>
              </a:rPr>
              <a:t>* After neutron and gamma scattering cross talk rejection</a:t>
            </a:r>
            <a:br>
              <a:rPr lang="en-GB" sz="1067" i="1" dirty="0">
                <a:solidFill>
                  <a:srgbClr val="C1021D"/>
                </a:solidFill>
              </a:rPr>
            </a:br>
            <a:r>
              <a:rPr lang="en-GB" sz="1067" i="1" dirty="0"/>
              <a:t>(see next slide)</a:t>
            </a:r>
          </a:p>
        </p:txBody>
      </p:sp>
      <p:pic>
        <p:nvPicPr>
          <p:cNvPr id="53" name="Image 52"/>
          <p:cNvPicPr>
            <a:picLocks noChangeAspect="1"/>
          </p:cNvPicPr>
          <p:nvPr/>
        </p:nvPicPr>
        <p:blipFill>
          <a:blip r:embed="rId3"/>
          <a:stretch>
            <a:fillRect/>
          </a:stretch>
        </p:blipFill>
        <p:spPr>
          <a:xfrm>
            <a:off x="1168120" y="665777"/>
            <a:ext cx="6520883" cy="5483082"/>
          </a:xfrm>
          <a:prstGeom prst="rect">
            <a:avLst/>
          </a:prstGeom>
        </p:spPr>
      </p:pic>
      <p:sp>
        <p:nvSpPr>
          <p:cNvPr id="54" name="ZoneTexte 53"/>
          <p:cNvSpPr txBox="1"/>
          <p:nvPr/>
        </p:nvSpPr>
        <p:spPr>
          <a:xfrm>
            <a:off x="0" y="2987151"/>
            <a:ext cx="1230309" cy="858248"/>
          </a:xfrm>
          <a:prstGeom prst="rect">
            <a:avLst/>
          </a:prstGeom>
          <a:noFill/>
        </p:spPr>
        <p:txBody>
          <a:bodyPr wrap="square" rtlCol="0">
            <a:spAutoFit/>
          </a:bodyPr>
          <a:lstStyle/>
          <a:p>
            <a:pPr algn="ctr"/>
            <a:r>
              <a:rPr lang="en-US" sz="2133" b="1" baseline="30000" dirty="0">
                <a:solidFill>
                  <a:srgbClr val="FF0000"/>
                </a:solidFill>
                <a:cs typeface="Calibri" panose="020F0502020204030204" pitchFamily="34" charset="0"/>
              </a:rPr>
              <a:t>(</a:t>
            </a:r>
            <a:r>
              <a:rPr lang="en-US" sz="2133" b="1" baseline="30000" dirty="0">
                <a:solidFill>
                  <a:srgbClr val="FF0000"/>
                </a:solidFill>
                <a:cs typeface="Calibri" panose="020F0502020204030204" pitchFamily="34" charset="0"/>
                <a:sym typeface="Symbol" panose="05050102010706020507" pitchFamily="18" charset="2"/>
              </a:rPr>
              <a:t> n n) r</a:t>
            </a:r>
            <a:r>
              <a:rPr lang="en-US" sz="2133" b="1" baseline="30000" dirty="0">
                <a:solidFill>
                  <a:srgbClr val="FF0000"/>
                </a:solidFill>
                <a:latin typeface="+mj-lt"/>
                <a:cs typeface="Calibri" panose="020F0502020204030204" pitchFamily="34" charset="0"/>
              </a:rPr>
              <a:t>egion of interest</a:t>
            </a:r>
            <a:endParaRPr lang="en-US" sz="2133" b="1" dirty="0">
              <a:solidFill>
                <a:srgbClr val="FF0000"/>
              </a:solidFill>
              <a:latin typeface="+mj-lt"/>
              <a:cs typeface="Calibri" panose="020F0502020204030204" pitchFamily="34" charset="0"/>
            </a:endParaRPr>
          </a:p>
        </p:txBody>
      </p:sp>
      <p:sp>
        <p:nvSpPr>
          <p:cNvPr id="5" name="Rectangle 4"/>
          <p:cNvSpPr/>
          <p:nvPr/>
        </p:nvSpPr>
        <p:spPr>
          <a:xfrm>
            <a:off x="121919" y="2820798"/>
            <a:ext cx="1027109" cy="9652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7" name="Espace réservé du numéro de diapositive 6"/>
          <p:cNvSpPr>
            <a:spLocks noGrp="1"/>
          </p:cNvSpPr>
          <p:nvPr>
            <p:ph type="sldNum" sz="quarter" idx="12"/>
          </p:nvPr>
        </p:nvSpPr>
        <p:spPr/>
        <p:txBody>
          <a:bodyPr/>
          <a:lstStyle/>
          <a:p>
            <a:fld id="{0CBC77A0-1F4E-42FF-9FFC-F45C3A64AF90}" type="slidenum">
              <a:rPr lang="fr-FR" smtClean="0"/>
              <a:t>23</a:t>
            </a:fld>
            <a:endParaRPr lang="fr-FR" dirty="0"/>
          </a:p>
        </p:txBody>
      </p:sp>
      <p:cxnSp>
        <p:nvCxnSpPr>
          <p:cNvPr id="12" name="Connecteur droit avec flèche 11"/>
          <p:cNvCxnSpPr/>
          <p:nvPr/>
        </p:nvCxnSpPr>
        <p:spPr>
          <a:xfrm flipV="1">
            <a:off x="1149028" y="2820798"/>
            <a:ext cx="862652" cy="6031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0091502" y="728163"/>
            <a:ext cx="1900905" cy="1846659"/>
          </a:xfrm>
          <a:prstGeom prst="rect">
            <a:avLst/>
          </a:prstGeom>
        </p:spPr>
        <p:txBody>
          <a:bodyPr wrap="none">
            <a:spAutoFit/>
          </a:bodyPr>
          <a:lstStyle/>
          <a:p>
            <a:pPr algn="ctr"/>
            <a:r>
              <a:rPr lang="fr-FR" sz="2400" b="1" dirty="0">
                <a:solidFill>
                  <a:schemeClr val="tx2"/>
                </a:solidFill>
              </a:rPr>
              <a:t>Patents</a:t>
            </a:r>
          </a:p>
          <a:p>
            <a:pPr marL="285750" indent="-285750">
              <a:buFont typeface="Wingdings" panose="05000000000000000000" pitchFamily="2" charset="2"/>
              <a:buChar char="q"/>
            </a:pPr>
            <a:r>
              <a:rPr lang="fr-FR" b="1" dirty="0">
                <a:solidFill>
                  <a:schemeClr val="tx2"/>
                </a:solidFill>
                <a:latin typeface="Roboto"/>
              </a:rPr>
              <a:t>FR1914402A </a:t>
            </a:r>
          </a:p>
          <a:p>
            <a:pPr algn="ctr"/>
            <a:r>
              <a:rPr lang="fr-FR" b="1" dirty="0">
                <a:solidFill>
                  <a:schemeClr val="tx2"/>
                </a:solidFill>
                <a:latin typeface="Roboto"/>
              </a:rPr>
              <a:t>(</a:t>
            </a:r>
            <a:r>
              <a:rPr lang="fr-FR" b="1" dirty="0" err="1">
                <a:solidFill>
                  <a:schemeClr val="tx2"/>
                </a:solidFill>
                <a:latin typeface="Roboto"/>
              </a:rPr>
              <a:t>this</a:t>
            </a:r>
            <a:r>
              <a:rPr lang="fr-FR" b="1" dirty="0">
                <a:solidFill>
                  <a:schemeClr val="tx2"/>
                </a:solidFill>
                <a:latin typeface="Roboto"/>
              </a:rPr>
              <a:t> slide)</a:t>
            </a:r>
          </a:p>
          <a:p>
            <a:pPr marL="285750" indent="-285750">
              <a:buFont typeface="Wingdings" panose="05000000000000000000" pitchFamily="2" charset="2"/>
              <a:buChar char="q"/>
            </a:pPr>
            <a:r>
              <a:rPr lang="fr-FR" b="1" dirty="0">
                <a:solidFill>
                  <a:schemeClr val="tx2"/>
                </a:solidFill>
                <a:latin typeface="Roboto"/>
              </a:rPr>
              <a:t>FR2406476 </a:t>
            </a:r>
            <a:br>
              <a:rPr lang="fr-FR" b="1" dirty="0">
                <a:solidFill>
                  <a:schemeClr val="tx2"/>
                </a:solidFill>
                <a:latin typeface="Roboto"/>
              </a:rPr>
            </a:br>
            <a:r>
              <a:rPr lang="fr-FR" b="1" dirty="0">
                <a:solidFill>
                  <a:schemeClr val="tx2"/>
                </a:solidFill>
                <a:latin typeface="Roboto"/>
              </a:rPr>
              <a:t>(Pu vs. Cm </a:t>
            </a:r>
          </a:p>
          <a:p>
            <a:r>
              <a:rPr lang="fr-FR" b="1" dirty="0">
                <a:solidFill>
                  <a:schemeClr val="tx2"/>
                </a:solidFill>
                <a:latin typeface="Roboto"/>
              </a:rPr>
              <a:t>discrimination)</a:t>
            </a:r>
            <a:endParaRPr lang="en-US" b="1" dirty="0">
              <a:solidFill>
                <a:schemeClr val="tx2"/>
              </a:solidFill>
            </a:endParaRPr>
          </a:p>
        </p:txBody>
      </p:sp>
      <p:sp>
        <p:nvSpPr>
          <p:cNvPr id="8" name="Flèche vers le bas 7"/>
          <p:cNvSpPr/>
          <p:nvPr/>
        </p:nvSpPr>
        <p:spPr>
          <a:xfrm>
            <a:off x="10875182" y="2529840"/>
            <a:ext cx="298295" cy="45223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16" name="Explosion 2 15"/>
          <p:cNvSpPr/>
          <p:nvPr/>
        </p:nvSpPr>
        <p:spPr>
          <a:xfrm>
            <a:off x="9795345" y="2932765"/>
            <a:ext cx="2274736" cy="1817078"/>
          </a:xfrm>
          <a:prstGeom prst="irregularSeal2">
            <a:avLst/>
          </a:prstGeom>
          <a:solidFill>
            <a:schemeClr val="tx2"/>
          </a:solidFill>
          <a:ln>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r>
              <a:rPr lang="en-US" sz="1200" b="1" dirty="0"/>
              <a:t>Vincent </a:t>
            </a:r>
            <a:r>
              <a:rPr lang="en-US" sz="1200" b="1" dirty="0" err="1"/>
              <a:t>Bottau</a:t>
            </a:r>
            <a:r>
              <a:rPr lang="en-US" sz="1200" b="1" dirty="0"/>
              <a:t> #5-70</a:t>
            </a:r>
          </a:p>
        </p:txBody>
      </p:sp>
    </p:spTree>
    <p:extLst>
      <p:ext uri="{BB962C8B-B14F-4D97-AF65-F5344CB8AC3E}">
        <p14:creationId xmlns:p14="http://schemas.microsoft.com/office/powerpoint/2010/main" val="1701647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lobal-haditech.com/media-gallery/images/sodern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8335425">
            <a:off x="97478" y="1834610"/>
            <a:ext cx="2381250" cy="1152526"/>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1"/>
          <p:cNvSpPr>
            <a:spLocks noGrp="1"/>
          </p:cNvSpPr>
          <p:nvPr>
            <p:ph type="title"/>
          </p:nvPr>
        </p:nvSpPr>
        <p:spPr>
          <a:xfrm>
            <a:off x="144866" y="141930"/>
            <a:ext cx="10177694" cy="673090"/>
          </a:xfrm>
        </p:spPr>
        <p:txBody>
          <a:bodyPr>
            <a:noAutofit/>
          </a:bodyPr>
          <a:lstStyle/>
          <a:p>
            <a:r>
              <a:rPr lang="en-US" sz="2800" dirty="0"/>
              <a:t>Neutron logging probe for U grade and H porosity</a:t>
            </a:r>
          </a:p>
        </p:txBody>
      </p:sp>
      <p:pic>
        <p:nvPicPr>
          <p:cNvPr id="3" name="Imag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0833" y="3287061"/>
            <a:ext cx="6272597" cy="3421713"/>
          </a:xfrm>
          <a:prstGeom prst="rect">
            <a:avLst/>
          </a:prstGeom>
        </p:spPr>
      </p:pic>
      <p:sp>
        <p:nvSpPr>
          <p:cNvPr id="14" name="ZoneTexte 13"/>
          <p:cNvSpPr txBox="1"/>
          <p:nvPr/>
        </p:nvSpPr>
        <p:spPr>
          <a:xfrm>
            <a:off x="300388" y="699249"/>
            <a:ext cx="2167568" cy="408623"/>
          </a:xfrm>
          <a:prstGeom prst="roundRect">
            <a:avLst/>
          </a:prstGeom>
          <a:noFill/>
          <a:ln w="25400" cmpd="sng">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fr-FR" b="1" dirty="0">
                <a:solidFill>
                  <a:schemeClr val="tx2"/>
                </a:solidFill>
              </a:rPr>
              <a:t>Patent FR2110722</a:t>
            </a:r>
          </a:p>
        </p:txBody>
      </p:sp>
      <p:pic>
        <p:nvPicPr>
          <p:cNvPr id="10" name="Imag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23552" y="1360756"/>
            <a:ext cx="1753223" cy="3396869"/>
          </a:xfrm>
          <a:prstGeom prst="rect">
            <a:avLst/>
          </a:prstGeom>
        </p:spPr>
      </p:pic>
      <p:pic>
        <p:nvPicPr>
          <p:cNvPr id="24" name="Image 2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15914" y="949978"/>
            <a:ext cx="2216850" cy="2013737"/>
          </a:xfrm>
          <a:prstGeom prst="rect">
            <a:avLst/>
          </a:prstGeom>
          <a:ln w="28575">
            <a:solidFill>
              <a:schemeClr val="bg1"/>
            </a:solidFill>
          </a:ln>
        </p:spPr>
      </p:pic>
      <p:sp>
        <p:nvSpPr>
          <p:cNvPr id="25" name="Flèche droite 24"/>
          <p:cNvSpPr/>
          <p:nvPr/>
        </p:nvSpPr>
        <p:spPr>
          <a:xfrm rot="15098049">
            <a:off x="6334120" y="3150281"/>
            <a:ext cx="471427" cy="273561"/>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8" name="Rectangle 27"/>
          <p:cNvSpPr/>
          <p:nvPr/>
        </p:nvSpPr>
        <p:spPr>
          <a:xfrm rot="562946">
            <a:off x="7042904" y="4174221"/>
            <a:ext cx="1667443" cy="584775"/>
          </a:xfrm>
          <a:prstGeom prst="rect">
            <a:avLst/>
          </a:prstGeom>
          <a:solidFill>
            <a:schemeClr val="bg1"/>
          </a:solidFill>
        </p:spPr>
        <p:txBody>
          <a:bodyPr wrap="none">
            <a:spAutoFit/>
          </a:bodyPr>
          <a:lstStyle/>
          <a:p>
            <a:pPr algn="ctr"/>
            <a:r>
              <a:rPr lang="en-GB" sz="1600" b="1" dirty="0">
                <a:solidFill>
                  <a:srgbClr val="00B050"/>
                </a:solidFill>
              </a:rPr>
              <a:t>Fission prompt</a:t>
            </a:r>
            <a:br>
              <a:rPr lang="en-GB" sz="1600" b="1" dirty="0">
                <a:solidFill>
                  <a:srgbClr val="00B050"/>
                </a:solidFill>
              </a:rPr>
            </a:br>
            <a:r>
              <a:rPr lang="en-GB" sz="1600" b="1" dirty="0">
                <a:solidFill>
                  <a:srgbClr val="00B050"/>
                </a:solidFill>
              </a:rPr>
              <a:t>neutrons </a:t>
            </a:r>
            <a:r>
              <a:rPr lang="en-GB" sz="1600" b="1" dirty="0">
                <a:solidFill>
                  <a:srgbClr val="00B050"/>
                </a:solidFill>
                <a:sym typeface="Wingdings" panose="05000000000000000000" pitchFamily="2" charset="2"/>
              </a:rPr>
              <a:t> </a:t>
            </a:r>
            <a:r>
              <a:rPr lang="en-GB" sz="1600" b="1" dirty="0">
                <a:solidFill>
                  <a:srgbClr val="00B050"/>
                </a:solidFill>
              </a:rPr>
              <a:t>U</a:t>
            </a:r>
            <a:endParaRPr lang="en-US" sz="1600" b="1" dirty="0">
              <a:solidFill>
                <a:srgbClr val="00B050"/>
              </a:solidFill>
            </a:endParaRPr>
          </a:p>
        </p:txBody>
      </p:sp>
      <p:pic>
        <p:nvPicPr>
          <p:cNvPr id="30" name="Imag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4018" y="3733485"/>
            <a:ext cx="2324103" cy="1937349"/>
          </a:xfrm>
          <a:prstGeom prst="rect">
            <a:avLst/>
          </a:prstGeom>
        </p:spPr>
      </p:pic>
      <p:cxnSp>
        <p:nvCxnSpPr>
          <p:cNvPr id="33" name="Connecteur droit avec flèche 32"/>
          <p:cNvCxnSpPr/>
          <p:nvPr/>
        </p:nvCxnSpPr>
        <p:spPr>
          <a:xfrm flipH="1">
            <a:off x="2157984" y="3427984"/>
            <a:ext cx="1271016" cy="59436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2" name="Rectangle 31"/>
          <p:cNvSpPr/>
          <p:nvPr/>
        </p:nvSpPr>
        <p:spPr>
          <a:xfrm>
            <a:off x="56026" y="3389944"/>
            <a:ext cx="2691763" cy="307777"/>
          </a:xfrm>
          <a:prstGeom prst="rect">
            <a:avLst/>
          </a:prstGeom>
        </p:spPr>
        <p:txBody>
          <a:bodyPr wrap="none">
            <a:spAutoFit/>
          </a:bodyPr>
          <a:lstStyle/>
          <a:p>
            <a:r>
              <a:rPr lang="en-GB" sz="1400" b="1" baseline="30000" dirty="0"/>
              <a:t>3</a:t>
            </a:r>
            <a:r>
              <a:rPr lang="en-GB" sz="1400" b="1" dirty="0"/>
              <a:t>He detection block (PE + Cd)</a:t>
            </a:r>
            <a:endParaRPr lang="en-US" sz="1400" dirty="0"/>
          </a:p>
        </p:txBody>
      </p:sp>
      <p:sp>
        <p:nvSpPr>
          <p:cNvPr id="35" name="Rectangle 34"/>
          <p:cNvSpPr/>
          <p:nvPr/>
        </p:nvSpPr>
        <p:spPr>
          <a:xfrm>
            <a:off x="292881" y="1237998"/>
            <a:ext cx="1725152" cy="523220"/>
          </a:xfrm>
          <a:prstGeom prst="rect">
            <a:avLst/>
          </a:prstGeom>
        </p:spPr>
        <p:txBody>
          <a:bodyPr wrap="none">
            <a:spAutoFit/>
          </a:bodyPr>
          <a:lstStyle/>
          <a:p>
            <a:pPr algn="ctr"/>
            <a:r>
              <a:rPr lang="en-GB" sz="1400" b="1" dirty="0"/>
              <a:t> SODERN DT</a:t>
            </a:r>
            <a:br>
              <a:rPr lang="en-GB" sz="1400" b="1" dirty="0"/>
            </a:br>
            <a:r>
              <a:rPr lang="en-GB" sz="1400" b="1" dirty="0"/>
              <a:t>neutron generator</a:t>
            </a:r>
            <a:endParaRPr lang="en-US" sz="1400" dirty="0"/>
          </a:p>
        </p:txBody>
      </p:sp>
      <p:cxnSp>
        <p:nvCxnSpPr>
          <p:cNvPr id="39" name="Connecteur droit avec flèche 38"/>
          <p:cNvCxnSpPr/>
          <p:nvPr/>
        </p:nvCxnSpPr>
        <p:spPr>
          <a:xfrm flipH="1" flipV="1">
            <a:off x="2357835" y="2354497"/>
            <a:ext cx="1077426" cy="2157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 name="Rectangle 3"/>
          <p:cNvSpPr/>
          <p:nvPr/>
        </p:nvSpPr>
        <p:spPr>
          <a:xfrm>
            <a:off x="1271016" y="5912381"/>
            <a:ext cx="3995928" cy="769441"/>
          </a:xfrm>
          <a:prstGeom prst="rect">
            <a:avLst/>
          </a:prstGeom>
        </p:spPr>
        <p:txBody>
          <a:bodyPr wrap="square">
            <a:spAutoFit/>
          </a:bodyPr>
          <a:lstStyle/>
          <a:p>
            <a:r>
              <a:rPr lang="en-US" sz="1100" b="1" i="1" dirty="0">
                <a:solidFill>
                  <a:srgbClr val="FF0000"/>
                </a:solidFill>
              </a:rPr>
              <a:t>V. Fondement </a:t>
            </a:r>
            <a:r>
              <a:rPr lang="en-US" sz="1100" i="1" dirty="0"/>
              <a:t>et al., Development of a neutron probe to perform a combined measurement of uranium concentration and hydrogen porosity for mining applications, NIM A 1059 (2024) 168888</a:t>
            </a:r>
          </a:p>
        </p:txBody>
      </p:sp>
      <p:sp>
        <p:nvSpPr>
          <p:cNvPr id="29" name="Espace réservé du numéro de diapositive 6"/>
          <p:cNvSpPr>
            <a:spLocks noGrp="1"/>
          </p:cNvSpPr>
          <p:nvPr>
            <p:ph type="sldNum" sz="quarter" idx="12"/>
          </p:nvPr>
        </p:nvSpPr>
        <p:spPr>
          <a:xfrm>
            <a:off x="10999334" y="6343650"/>
            <a:ext cx="693738" cy="365125"/>
          </a:xfrm>
        </p:spPr>
        <p:txBody>
          <a:bodyPr/>
          <a:lstStyle/>
          <a:p>
            <a:fld id="{0CBC77A0-1F4E-42FF-9FFC-F45C3A64AF90}" type="slidenum">
              <a:rPr lang="fr-FR" smtClean="0"/>
              <a:t>24</a:t>
            </a:fld>
            <a:endParaRPr lang="fr-FR" dirty="0"/>
          </a:p>
        </p:txBody>
      </p:sp>
      <p:pic>
        <p:nvPicPr>
          <p:cNvPr id="22" name="Imag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839" y="6343649"/>
            <a:ext cx="415412" cy="365125"/>
          </a:xfrm>
          <a:prstGeom prst="rect">
            <a:avLst/>
          </a:prstGeom>
        </p:spPr>
      </p:pic>
      <p:sp>
        <p:nvSpPr>
          <p:cNvPr id="23" name="Explosion 2 22"/>
          <p:cNvSpPr/>
          <p:nvPr/>
        </p:nvSpPr>
        <p:spPr>
          <a:xfrm>
            <a:off x="2484752" y="4145469"/>
            <a:ext cx="2735962" cy="1817078"/>
          </a:xfrm>
          <a:prstGeom prst="irregularSeal2">
            <a:avLst/>
          </a:prstGeom>
          <a:solidFill>
            <a:schemeClr val="tx2"/>
          </a:solidFill>
          <a:ln>
            <a:solidFill>
              <a:srgbClr val="E60019"/>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r>
              <a:rPr lang="en-US" sz="1200" b="1" dirty="0"/>
              <a:t>Valentin Fondement</a:t>
            </a:r>
          </a:p>
          <a:p>
            <a:pPr algn="ctr"/>
            <a:r>
              <a:rPr lang="en-US" sz="1200" b="1" dirty="0"/>
              <a:t>#5-143</a:t>
            </a:r>
          </a:p>
        </p:txBody>
      </p:sp>
      <p:sp>
        <p:nvSpPr>
          <p:cNvPr id="36" name="Flèche droite 35"/>
          <p:cNvSpPr/>
          <p:nvPr/>
        </p:nvSpPr>
        <p:spPr>
          <a:xfrm>
            <a:off x="7165672" y="2064265"/>
            <a:ext cx="471427" cy="273561"/>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 name="Rectangle à coins arrondis 1"/>
          <p:cNvSpPr/>
          <p:nvPr/>
        </p:nvSpPr>
        <p:spPr>
          <a:xfrm>
            <a:off x="6195969" y="3839466"/>
            <a:ext cx="339561" cy="2565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37" name="Rectangle 36"/>
          <p:cNvSpPr/>
          <p:nvPr/>
        </p:nvSpPr>
        <p:spPr>
          <a:xfrm rot="20748804">
            <a:off x="5897263" y="3457418"/>
            <a:ext cx="2218257" cy="923330"/>
          </a:xfrm>
          <a:prstGeom prst="rect">
            <a:avLst/>
          </a:prstGeom>
        </p:spPr>
        <p:txBody>
          <a:bodyPr wrap="square">
            <a:spAutoFit/>
          </a:bodyPr>
          <a:lstStyle/>
          <a:p>
            <a:pPr algn="ctr"/>
            <a:r>
              <a:rPr lang="en-GB" b="1" dirty="0">
                <a:solidFill>
                  <a:srgbClr val="00B0F0"/>
                </a:solidFill>
              </a:rPr>
              <a:t>Backscattered </a:t>
            </a:r>
          </a:p>
          <a:p>
            <a:pPr algn="ctr"/>
            <a:r>
              <a:rPr lang="en-GB" b="1" dirty="0">
                <a:solidFill>
                  <a:srgbClr val="00B0F0"/>
                </a:solidFill>
              </a:rPr>
              <a:t>neutrons </a:t>
            </a:r>
            <a:r>
              <a:rPr lang="en-GB" b="1" dirty="0">
                <a:solidFill>
                  <a:srgbClr val="00B0F0"/>
                </a:solidFill>
                <a:sym typeface="Wingdings" panose="05000000000000000000" pitchFamily="2" charset="2"/>
              </a:rPr>
              <a:t></a:t>
            </a:r>
            <a:r>
              <a:rPr lang="en-GB" b="1" dirty="0">
                <a:solidFill>
                  <a:srgbClr val="00B0F0"/>
                </a:solidFill>
              </a:rPr>
              <a:t> H</a:t>
            </a:r>
          </a:p>
          <a:p>
            <a:pPr algn="ctr"/>
            <a:endParaRPr lang="en-US" dirty="0">
              <a:solidFill>
                <a:srgbClr val="00B0F0"/>
              </a:solidFill>
            </a:endParaRPr>
          </a:p>
        </p:txBody>
      </p:sp>
      <p:grpSp>
        <p:nvGrpSpPr>
          <p:cNvPr id="9" name="Groupe 8"/>
          <p:cNvGrpSpPr/>
          <p:nvPr/>
        </p:nvGrpSpPr>
        <p:grpSpPr>
          <a:xfrm>
            <a:off x="7637097" y="699250"/>
            <a:ext cx="3591733" cy="2532248"/>
            <a:chOff x="7411720" y="577596"/>
            <a:chExt cx="2856802" cy="2086459"/>
          </a:xfrm>
        </p:grpSpPr>
        <p:grpSp>
          <p:nvGrpSpPr>
            <p:cNvPr id="6" name="Groupe 5"/>
            <p:cNvGrpSpPr/>
            <p:nvPr/>
          </p:nvGrpSpPr>
          <p:grpSpPr>
            <a:xfrm>
              <a:off x="7571740" y="585216"/>
              <a:ext cx="2696782" cy="2078839"/>
              <a:chOff x="7571740" y="585216"/>
              <a:chExt cx="2696782" cy="2078839"/>
            </a:xfrm>
          </p:grpSpPr>
          <p:pic>
            <p:nvPicPr>
              <p:cNvPr id="31" name="Image 30"/>
              <p:cNvPicPr>
                <a:picLocks noChangeAspect="1"/>
              </p:cNvPicPr>
              <p:nvPr/>
            </p:nvPicPr>
            <p:blipFill rotWithShape="1">
              <a:blip r:embed="rId8" cstate="hqprint">
                <a:extLst>
                  <a:ext uri="{28A0092B-C50C-407E-A947-70E740481C1C}">
                    <a14:useLocalDpi xmlns:a14="http://schemas.microsoft.com/office/drawing/2010/main"/>
                  </a:ext>
                </a:extLst>
              </a:blip>
              <a:srcRect t="-10792" b="-9135"/>
              <a:stretch/>
            </p:blipFill>
            <p:spPr>
              <a:xfrm>
                <a:off x="7571740" y="585216"/>
                <a:ext cx="2696782" cy="2076703"/>
              </a:xfrm>
              <a:prstGeom prst="rect">
                <a:avLst/>
              </a:prstGeom>
              <a:ln w="28575">
                <a:solidFill>
                  <a:srgbClr val="00B0F0"/>
                </a:solidFill>
              </a:ln>
            </p:spPr>
          </p:pic>
          <p:sp>
            <p:nvSpPr>
              <p:cNvPr id="5" name="Rectangle 4"/>
              <p:cNvSpPr/>
              <p:nvPr/>
            </p:nvSpPr>
            <p:spPr>
              <a:xfrm>
                <a:off x="8400845" y="2410461"/>
                <a:ext cx="1823506" cy="253594"/>
              </a:xfrm>
              <a:prstGeom prst="rect">
                <a:avLst/>
              </a:prstGeom>
              <a:solidFill>
                <a:schemeClr val="bg1"/>
              </a:solidFill>
            </p:spPr>
            <p:txBody>
              <a:bodyPr wrap="none">
                <a:spAutoFit/>
              </a:bodyPr>
              <a:lstStyle/>
              <a:p>
                <a:r>
                  <a:rPr lang="en-GB" sz="1400" b="1" dirty="0">
                    <a:solidFill>
                      <a:srgbClr val="00B0F0"/>
                    </a:solidFill>
                  </a:rPr>
                  <a:t>                  H porosity (%)</a:t>
                </a:r>
                <a:endParaRPr lang="en-US" sz="1400" dirty="0"/>
              </a:p>
            </p:txBody>
          </p:sp>
        </p:grpSp>
        <p:sp>
          <p:nvSpPr>
            <p:cNvPr id="40" name="Rectangle 39"/>
            <p:cNvSpPr/>
            <p:nvPr/>
          </p:nvSpPr>
          <p:spPr>
            <a:xfrm>
              <a:off x="7411720" y="577596"/>
              <a:ext cx="1193667" cy="228235"/>
            </a:xfrm>
            <a:prstGeom prst="rect">
              <a:avLst/>
            </a:prstGeom>
            <a:noFill/>
          </p:spPr>
          <p:txBody>
            <a:bodyPr wrap="square">
              <a:spAutoFit/>
            </a:bodyPr>
            <a:lstStyle/>
            <a:p>
              <a:pPr algn="ctr"/>
              <a:r>
                <a:rPr lang="en-GB" sz="1200" dirty="0"/>
                <a:t>Count rate (s</a:t>
              </a:r>
              <a:r>
                <a:rPr lang="en-GB" sz="1200" baseline="30000" dirty="0"/>
                <a:t>-1</a:t>
              </a:r>
              <a:r>
                <a:rPr lang="en-GB" sz="1200" dirty="0"/>
                <a:t>)</a:t>
              </a:r>
              <a:endParaRPr lang="en-US" sz="1200" dirty="0"/>
            </a:p>
          </p:txBody>
        </p:sp>
      </p:grpSp>
    </p:spTree>
    <p:extLst>
      <p:ext uri="{BB962C8B-B14F-4D97-AF65-F5344CB8AC3E}">
        <p14:creationId xmlns:p14="http://schemas.microsoft.com/office/powerpoint/2010/main" val="130905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0687C-BF33-B602-1691-6C6F37D147E2}"/>
              </a:ext>
            </a:extLst>
          </p:cNvPr>
          <p:cNvSpPr>
            <a:spLocks noGrp="1"/>
          </p:cNvSpPr>
          <p:nvPr>
            <p:ph type="title"/>
          </p:nvPr>
        </p:nvSpPr>
        <p:spPr>
          <a:xfrm>
            <a:off x="3771900" y="2171700"/>
            <a:ext cx="8196580" cy="2390775"/>
          </a:xfrm>
        </p:spPr>
        <p:txBody>
          <a:bodyPr>
            <a:normAutofit/>
          </a:bodyPr>
          <a:lstStyle/>
          <a:p>
            <a:r>
              <a:rPr lang="en-US" sz="6000" dirty="0">
                <a:solidFill>
                  <a:schemeClr val="tx1"/>
                </a:solidFill>
              </a:rPr>
              <a:t>Neutron &amp; photon </a:t>
            </a:r>
            <a:r>
              <a:rPr lang="en-US" sz="6000" dirty="0"/>
              <a:t>a</a:t>
            </a:r>
            <a:r>
              <a:rPr lang="en-US" sz="6000" dirty="0">
                <a:solidFill>
                  <a:schemeClr val="tx1"/>
                </a:solidFill>
              </a:rPr>
              <a:t>ctivation analysis</a:t>
            </a:r>
          </a:p>
        </p:txBody>
      </p:sp>
      <p:sp>
        <p:nvSpPr>
          <p:cNvPr id="3" name="Espace réservé du texte 2">
            <a:extLst>
              <a:ext uri="{FF2B5EF4-FFF2-40B4-BE49-F238E27FC236}">
                <a16:creationId xmlns:a16="http://schemas.microsoft.com/office/drawing/2014/main" id="{AAADEDDD-0160-F99C-E8EB-AD5F9AC0CDF5}"/>
              </a:ext>
            </a:extLst>
          </p:cNvPr>
          <p:cNvSpPr>
            <a:spLocks noGrp="1"/>
          </p:cNvSpPr>
          <p:nvPr>
            <p:ph type="body" idx="1"/>
          </p:nvPr>
        </p:nvSpPr>
        <p:spPr/>
        <p:txBody>
          <a:bodyPr/>
          <a:lstStyle/>
          <a:p>
            <a:endParaRPr lang="en-US" dirty="0"/>
          </a:p>
        </p:txBody>
      </p:sp>
      <p:sp>
        <p:nvSpPr>
          <p:cNvPr id="4" name="Espace réservé du texte 3">
            <a:extLst>
              <a:ext uri="{FF2B5EF4-FFF2-40B4-BE49-F238E27FC236}">
                <a16:creationId xmlns:a16="http://schemas.microsoft.com/office/drawing/2014/main" id="{D4EE5A4D-1D11-87BD-2E3E-34DC2776D3F6}"/>
              </a:ext>
            </a:extLst>
          </p:cNvPr>
          <p:cNvSpPr>
            <a:spLocks noGrp="1"/>
          </p:cNvSpPr>
          <p:nvPr>
            <p:ph type="body" idx="13"/>
          </p:nvPr>
        </p:nvSpPr>
        <p:spPr/>
        <p:txBody>
          <a:bodyPr/>
          <a:lstStyle/>
          <a:p>
            <a:r>
              <a:rPr lang="fr-FR" dirty="0"/>
              <a:t>4</a:t>
            </a:r>
          </a:p>
        </p:txBody>
      </p:sp>
      <p:sp>
        <p:nvSpPr>
          <p:cNvPr id="12" name="Espace réservé du numéro de diapositive 11"/>
          <p:cNvSpPr>
            <a:spLocks noGrp="1"/>
          </p:cNvSpPr>
          <p:nvPr>
            <p:ph type="sldNum" sz="quarter" idx="16"/>
          </p:nvPr>
        </p:nvSpPr>
        <p:spPr/>
        <p:txBody>
          <a:bodyPr/>
          <a:lstStyle/>
          <a:p>
            <a:fld id="{0CBC77A0-1F4E-42FF-9FFC-F45C3A64AF90}" type="slidenum">
              <a:rPr lang="fr-FR" smtClean="0"/>
              <a:pPr/>
              <a:t>25</a:t>
            </a:fld>
            <a:endParaRPr lang="fr-FR" dirty="0"/>
          </a:p>
        </p:txBody>
      </p:sp>
    </p:spTree>
    <p:extLst>
      <p:ext uri="{BB962C8B-B14F-4D97-AF65-F5344CB8AC3E}">
        <p14:creationId xmlns:p14="http://schemas.microsoft.com/office/powerpoint/2010/main" val="2060230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009" y="294149"/>
            <a:ext cx="10728325" cy="871827"/>
          </a:xfrm>
        </p:spPr>
        <p:txBody>
          <a:bodyPr>
            <a:normAutofit/>
          </a:bodyPr>
          <a:lstStyle/>
          <a:p>
            <a:r>
              <a:rPr lang="en-US" dirty="0"/>
              <a:t>Pulsed Neutron Activation Analysis</a:t>
            </a:r>
          </a:p>
        </p:txBody>
      </p:sp>
      <p:sp>
        <p:nvSpPr>
          <p:cNvPr id="14" name="Rectangle 3"/>
          <p:cNvSpPr>
            <a:spLocks noChangeArrowheads="1"/>
          </p:cNvSpPr>
          <p:nvPr/>
        </p:nvSpPr>
        <p:spPr bwMode="auto">
          <a:xfrm>
            <a:off x="1524002" y="142146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fr-FR"/>
          </a:p>
        </p:txBody>
      </p:sp>
      <p:grpSp>
        <p:nvGrpSpPr>
          <p:cNvPr id="5" name="Groupe 4"/>
          <p:cNvGrpSpPr/>
          <p:nvPr/>
        </p:nvGrpSpPr>
        <p:grpSpPr>
          <a:xfrm>
            <a:off x="6522474" y="3949789"/>
            <a:ext cx="4441881" cy="2561772"/>
            <a:chOff x="6341902" y="1143890"/>
            <a:chExt cx="4441881" cy="2561772"/>
          </a:xfrm>
        </p:grpSpPr>
        <p:pic>
          <p:nvPicPr>
            <p:cNvPr id="38918"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009117" y="1143890"/>
              <a:ext cx="3607284" cy="1005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50245" y="2153296"/>
              <a:ext cx="2046377" cy="164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ectangle 28"/>
            <p:cNvSpPr/>
            <p:nvPr/>
          </p:nvSpPr>
          <p:spPr>
            <a:xfrm>
              <a:off x="10096001" y="2079994"/>
              <a:ext cx="520399" cy="276999"/>
            </a:xfrm>
            <a:prstGeom prst="rect">
              <a:avLst/>
            </a:prstGeom>
          </p:spPr>
          <p:txBody>
            <a:bodyPr wrap="none">
              <a:spAutoFit/>
            </a:bodyPr>
            <a:lstStyle/>
            <a:p>
              <a:r>
                <a:rPr lang="en-US" altLang="fr-FR" sz="1200" dirty="0">
                  <a:solidFill>
                    <a:srgbClr val="4D4D4D"/>
                  </a:solidFill>
                </a:rPr>
                <a:t>Time</a:t>
              </a:r>
              <a:endParaRPr lang="fr-FR" sz="1200" dirty="0">
                <a:solidFill>
                  <a:srgbClr val="4D4D4D"/>
                </a:solidFill>
              </a:endParaRPr>
            </a:p>
          </p:txBody>
        </p:sp>
        <p:sp>
          <p:nvSpPr>
            <p:cNvPr id="32" name="Rectangle 31"/>
            <p:cNvSpPr/>
            <p:nvPr/>
          </p:nvSpPr>
          <p:spPr>
            <a:xfrm>
              <a:off x="7010657" y="2246490"/>
              <a:ext cx="982513" cy="276999"/>
            </a:xfrm>
            <a:prstGeom prst="rect">
              <a:avLst/>
            </a:prstGeom>
          </p:spPr>
          <p:txBody>
            <a:bodyPr wrap="none">
              <a:spAutoFit/>
            </a:bodyPr>
            <a:lstStyle/>
            <a:p>
              <a:r>
                <a:rPr lang="en-US" altLang="fr-FR" sz="1200" dirty="0">
                  <a:solidFill>
                    <a:srgbClr val="4D4D4D"/>
                  </a:solidFill>
                </a:rPr>
                <a:t>A few 10 µs</a:t>
              </a:r>
              <a:endParaRPr lang="fr-FR" sz="1200" dirty="0">
                <a:solidFill>
                  <a:srgbClr val="4D4D4D"/>
                </a:solidFill>
              </a:endParaRPr>
            </a:p>
          </p:txBody>
        </p:sp>
        <p:sp>
          <p:nvSpPr>
            <p:cNvPr id="34" name="Rectangle 33"/>
            <p:cNvSpPr/>
            <p:nvPr/>
          </p:nvSpPr>
          <p:spPr>
            <a:xfrm>
              <a:off x="8076225" y="2246490"/>
              <a:ext cx="1082348" cy="276999"/>
            </a:xfrm>
            <a:prstGeom prst="rect">
              <a:avLst/>
            </a:prstGeom>
          </p:spPr>
          <p:txBody>
            <a:bodyPr wrap="none">
              <a:spAutoFit/>
            </a:bodyPr>
            <a:lstStyle/>
            <a:p>
              <a:r>
                <a:rPr lang="en-US" altLang="fr-FR" sz="1200" dirty="0">
                  <a:solidFill>
                    <a:srgbClr val="4D4D4D"/>
                  </a:solidFill>
                </a:rPr>
                <a:t>Up to few </a:t>
              </a:r>
              <a:r>
                <a:rPr lang="en-US" altLang="fr-FR" sz="1200" dirty="0" err="1">
                  <a:solidFill>
                    <a:srgbClr val="4D4D4D"/>
                  </a:solidFill>
                </a:rPr>
                <a:t>ms</a:t>
              </a:r>
              <a:endParaRPr lang="fr-FR" sz="1200" dirty="0">
                <a:solidFill>
                  <a:srgbClr val="4D4D4D"/>
                </a:solidFill>
              </a:endParaRPr>
            </a:p>
          </p:txBody>
        </p:sp>
        <p:sp>
          <p:nvSpPr>
            <p:cNvPr id="35" name="Rectangle 34"/>
            <p:cNvSpPr/>
            <p:nvPr/>
          </p:nvSpPr>
          <p:spPr>
            <a:xfrm>
              <a:off x="6341902" y="1181045"/>
              <a:ext cx="729687" cy="461665"/>
            </a:xfrm>
            <a:prstGeom prst="rect">
              <a:avLst/>
            </a:prstGeom>
          </p:spPr>
          <p:txBody>
            <a:bodyPr wrap="none">
              <a:spAutoFit/>
            </a:bodyPr>
            <a:lstStyle/>
            <a:p>
              <a:pPr algn="r"/>
              <a:r>
                <a:rPr lang="en-US" altLang="fr-FR" sz="1200" dirty="0">
                  <a:solidFill>
                    <a:srgbClr val="4D4D4D"/>
                  </a:solidFill>
                </a:rPr>
                <a:t>Neutron</a:t>
              </a:r>
            </a:p>
            <a:p>
              <a:pPr algn="r"/>
              <a:r>
                <a:rPr lang="en-US" altLang="fr-FR" sz="1200" dirty="0">
                  <a:solidFill>
                    <a:srgbClr val="4D4D4D"/>
                  </a:solidFill>
                </a:rPr>
                <a:t>flux</a:t>
              </a:r>
              <a:endParaRPr lang="fr-FR" sz="1200" dirty="0">
                <a:solidFill>
                  <a:srgbClr val="4D4D4D"/>
                </a:solidFill>
              </a:endParaRPr>
            </a:p>
          </p:txBody>
        </p:sp>
        <p:pic>
          <p:nvPicPr>
            <p:cNvPr id="38916"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76395" y="2715842"/>
              <a:ext cx="387271" cy="529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7163664" y="2643833"/>
              <a:ext cx="3620119" cy="1061829"/>
            </a:xfrm>
            <a:prstGeom prst="rect">
              <a:avLst/>
            </a:prstGeom>
          </p:spPr>
          <p:txBody>
            <a:bodyPr wrap="square">
              <a:spAutoFit/>
            </a:bodyPr>
            <a:lstStyle/>
            <a:p>
              <a:pPr>
                <a:lnSpc>
                  <a:spcPct val="150000"/>
                </a:lnSpc>
              </a:pPr>
              <a:r>
                <a:rPr lang="en-US" altLang="fr-FR" sz="1400" dirty="0"/>
                <a:t>Fast neutrons during pulses </a:t>
              </a:r>
              <a:r>
                <a:rPr lang="en-US" altLang="fr-FR" sz="1400" dirty="0">
                  <a:sym typeface="Wingdings"/>
                </a:rPr>
                <a:t> (</a:t>
              </a:r>
              <a:r>
                <a:rPr lang="en-US" altLang="fr-FR" sz="1400" dirty="0" err="1">
                  <a:sym typeface="Wingdings"/>
                </a:rPr>
                <a:t>n,n</a:t>
              </a:r>
              <a:r>
                <a:rPr lang="en-US" altLang="fr-FR" sz="1400" dirty="0">
                  <a:sym typeface="Wingdings"/>
                </a:rPr>
                <a:t>’</a:t>
              </a:r>
              <a:r>
                <a:rPr lang="en-US" altLang="fr-FR" sz="1400" dirty="0">
                  <a:sym typeface="Symbol"/>
                </a:rPr>
                <a:t>)</a:t>
              </a:r>
              <a:endParaRPr lang="en-US" altLang="fr-FR" sz="1400" dirty="0"/>
            </a:p>
            <a:p>
              <a:pPr>
                <a:lnSpc>
                  <a:spcPct val="150000"/>
                </a:lnSpc>
              </a:pPr>
              <a:r>
                <a:rPr lang="en-US" sz="1400" dirty="0"/>
                <a:t>Thermal neutrons between pulses </a:t>
              </a:r>
              <a:r>
                <a:rPr lang="en-US" altLang="fr-FR" sz="1400" dirty="0">
                  <a:sym typeface="Wingdings"/>
                </a:rPr>
                <a:t> (n,</a:t>
              </a:r>
              <a:r>
                <a:rPr lang="en-US" altLang="fr-FR" sz="1400" dirty="0">
                  <a:sym typeface="Symbol"/>
                </a:rPr>
                <a:t>)</a:t>
              </a:r>
            </a:p>
            <a:p>
              <a:pPr>
                <a:lnSpc>
                  <a:spcPct val="150000"/>
                </a:lnSpc>
              </a:pPr>
              <a:r>
                <a:rPr lang="en-US" altLang="fr-FR" sz="1400" dirty="0">
                  <a:sym typeface="Symbol"/>
                </a:rPr>
                <a:t>(+ delayed gamma rays of activation)</a:t>
              </a:r>
              <a:endParaRPr lang="en-US" altLang="fr-FR" sz="1400" dirty="0"/>
            </a:p>
          </p:txBody>
        </p:sp>
      </p:grpSp>
      <p:sp>
        <p:nvSpPr>
          <p:cNvPr id="7" name="Espace réservé du numéro de diapositive 6"/>
          <p:cNvSpPr>
            <a:spLocks noGrp="1"/>
          </p:cNvSpPr>
          <p:nvPr>
            <p:ph type="sldNum" sz="quarter" idx="12"/>
          </p:nvPr>
        </p:nvSpPr>
        <p:spPr/>
        <p:txBody>
          <a:bodyPr/>
          <a:lstStyle/>
          <a:p>
            <a:fld id="{0CBC77A0-1F4E-42FF-9FFC-F45C3A64AF90}" type="slidenum">
              <a:rPr lang="fr-FR" smtClean="0"/>
              <a:t>26</a:t>
            </a:fld>
            <a:endParaRPr lang="fr-FR"/>
          </a:p>
        </p:txBody>
      </p:sp>
      <p:pic>
        <p:nvPicPr>
          <p:cNvPr id="37" name="Picture 2" descr="Physical basics of Prompt and Delayed Gamma Neutron Activation Analysis (P&amp;DGNAA)."/>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6618669" y="994082"/>
            <a:ext cx="4380665" cy="2763354"/>
          </a:xfrm>
          <a:prstGeom prst="rect">
            <a:avLst/>
          </a:prstGeom>
          <a:noFill/>
          <a:extLst>
            <a:ext uri="{909E8E84-426E-40DD-AFC4-6F175D3DCCD1}">
              <a14:hiddenFill xmlns:a14="http://schemas.microsoft.com/office/drawing/2010/main">
                <a:solidFill>
                  <a:srgbClr val="FFFFFF"/>
                </a:solidFill>
              </a14:hiddenFill>
            </a:ext>
          </a:extLst>
        </p:spPr>
      </p:pic>
      <p:pic>
        <p:nvPicPr>
          <p:cNvPr id="40" name="Image 39"/>
          <p:cNvPicPr>
            <a:picLocks noChangeAspect="1"/>
          </p:cNvPicPr>
          <p:nvPr/>
        </p:nvPicPr>
        <p:blipFill rotWithShape="1">
          <a:blip r:embed="rId6" cstate="hqprint">
            <a:extLst>
              <a:ext uri="{28A0092B-C50C-407E-A947-70E740481C1C}">
                <a14:useLocalDpi xmlns:a14="http://schemas.microsoft.com/office/drawing/2010/main"/>
              </a:ext>
            </a:extLst>
          </a:blip>
          <a:srcRect l="3245" t="2061" r="3020"/>
          <a:stretch/>
        </p:blipFill>
        <p:spPr>
          <a:xfrm>
            <a:off x="214418" y="3151798"/>
            <a:ext cx="6004561" cy="2906016"/>
          </a:xfrm>
          <a:prstGeom prst="rect">
            <a:avLst/>
          </a:prstGeom>
        </p:spPr>
      </p:pic>
      <p:sp>
        <p:nvSpPr>
          <p:cNvPr id="41" name="ZoneTexte 40"/>
          <p:cNvSpPr txBox="1"/>
          <p:nvPr/>
        </p:nvSpPr>
        <p:spPr>
          <a:xfrm>
            <a:off x="3244976" y="3243950"/>
            <a:ext cx="2372467" cy="369332"/>
          </a:xfrm>
          <a:prstGeom prst="rect">
            <a:avLst/>
          </a:prstGeom>
          <a:noFill/>
        </p:spPr>
        <p:txBody>
          <a:bodyPr wrap="square" rtlCol="0">
            <a:spAutoFit/>
          </a:bodyPr>
          <a:lstStyle/>
          <a:p>
            <a:r>
              <a:rPr lang="en-US" b="1" dirty="0" err="1">
                <a:solidFill>
                  <a:schemeClr val="tx2"/>
                </a:solidFill>
                <a:latin typeface="Calibri" panose="020F0502020204030204" pitchFamily="34" charset="0"/>
                <a:cs typeface="Calibri" panose="020F0502020204030204" pitchFamily="34" charset="0"/>
              </a:rPr>
              <a:t>HPGe</a:t>
            </a:r>
            <a:r>
              <a:rPr lang="en-US" b="1" dirty="0">
                <a:solidFill>
                  <a:schemeClr val="tx2"/>
                </a:solidFill>
                <a:latin typeface="Calibri" panose="020F0502020204030204" pitchFamily="34" charset="0"/>
                <a:cs typeface="Calibri" panose="020F0502020204030204" pitchFamily="34" charset="0"/>
              </a:rPr>
              <a:t> gamma spectra</a:t>
            </a:r>
          </a:p>
        </p:txBody>
      </p:sp>
      <p:sp>
        <p:nvSpPr>
          <p:cNvPr id="42" name="Rectangle 41"/>
          <p:cNvSpPr/>
          <p:nvPr/>
        </p:nvSpPr>
        <p:spPr>
          <a:xfrm>
            <a:off x="1116633" y="6200848"/>
            <a:ext cx="4694977" cy="400110"/>
          </a:xfrm>
          <a:prstGeom prst="rect">
            <a:avLst/>
          </a:prstGeom>
        </p:spPr>
        <p:txBody>
          <a:bodyPr wrap="square">
            <a:spAutoFit/>
          </a:bodyPr>
          <a:lstStyle/>
          <a:p>
            <a:pPr algn="just"/>
            <a:r>
              <a:rPr lang="en-US" sz="1000" i="1" dirty="0">
                <a:cs typeface="Times New Roman" panose="02020603050405020304" pitchFamily="18" charset="0"/>
              </a:rPr>
              <a:t>A. Parsons et al., "Subsurface In situ elemental composition measurements with PING," 2013 IEEE Aerospace Conference, Big Sky, MT, USA, 2013 </a:t>
            </a:r>
          </a:p>
        </p:txBody>
      </p:sp>
      <p:sp>
        <p:nvSpPr>
          <p:cNvPr id="4" name="Rectangle 3"/>
          <p:cNvSpPr/>
          <p:nvPr/>
        </p:nvSpPr>
        <p:spPr>
          <a:xfrm>
            <a:off x="3652767" y="5002303"/>
            <a:ext cx="750526"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Basalt</a:t>
            </a:r>
          </a:p>
        </p:txBody>
      </p:sp>
      <p:sp>
        <p:nvSpPr>
          <p:cNvPr id="19" name="Text Box 9"/>
          <p:cNvSpPr txBox="1">
            <a:spLocks noChangeArrowheads="1"/>
          </p:cNvSpPr>
          <p:nvPr/>
        </p:nvSpPr>
        <p:spPr bwMode="auto">
          <a:xfrm>
            <a:off x="537174" y="915702"/>
            <a:ext cx="5415605"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44" indent="-285744">
              <a:lnSpc>
                <a:spcPct val="150000"/>
              </a:lnSpc>
              <a:buFont typeface="Wingdings" panose="05000000000000000000" pitchFamily="2" charset="2"/>
              <a:buChar char="q"/>
            </a:pPr>
            <a:r>
              <a:rPr lang="en-US" b="1" dirty="0">
                <a:solidFill>
                  <a:srgbClr val="FF0000"/>
                </a:solidFill>
              </a:rPr>
              <a:t>Borehole logging (mining, oil..)</a:t>
            </a:r>
          </a:p>
          <a:p>
            <a:pPr marL="285744" indent="-285744">
              <a:lnSpc>
                <a:spcPct val="150000"/>
              </a:lnSpc>
              <a:buFont typeface="Wingdings" panose="05000000000000000000" pitchFamily="2" charset="2"/>
              <a:buChar char="q"/>
            </a:pPr>
            <a:r>
              <a:rPr lang="en-US" b="1" dirty="0">
                <a:solidFill>
                  <a:srgbClr val="FF0000"/>
                </a:solidFill>
              </a:rPr>
              <a:t>Radioactive waste (toxic chemicals, matrix…)</a:t>
            </a:r>
            <a:endParaRPr lang="en-US" dirty="0">
              <a:solidFill>
                <a:srgbClr val="FF0000"/>
              </a:solidFill>
            </a:endParaRPr>
          </a:p>
          <a:p>
            <a:pPr marL="285744" indent="-285744">
              <a:lnSpc>
                <a:spcPct val="150000"/>
              </a:lnSpc>
              <a:buFont typeface="Wingdings" panose="05000000000000000000" pitchFamily="2" charset="2"/>
              <a:buChar char="q"/>
            </a:pPr>
            <a:r>
              <a:rPr lang="en-US" altLang="fr-FR" b="1" dirty="0">
                <a:solidFill>
                  <a:srgbClr val="FF0000"/>
                </a:solidFill>
              </a:rPr>
              <a:t>Industry (online analysis, recycling)</a:t>
            </a:r>
          </a:p>
          <a:p>
            <a:pPr marL="285744" indent="-285744">
              <a:lnSpc>
                <a:spcPct val="150000"/>
              </a:lnSpc>
              <a:buFont typeface="Wingdings" panose="05000000000000000000" pitchFamily="2" charset="2"/>
              <a:buChar char="q"/>
            </a:pPr>
            <a:r>
              <a:rPr lang="en-US" b="1" dirty="0">
                <a:solidFill>
                  <a:srgbClr val="FF0000"/>
                </a:solidFill>
              </a:rPr>
              <a:t>Environment (water, soils…)</a:t>
            </a:r>
          </a:p>
          <a:p>
            <a:pPr marL="285744" indent="-285744">
              <a:lnSpc>
                <a:spcPct val="150000"/>
              </a:lnSpc>
              <a:buFont typeface="Wingdings" panose="05000000000000000000" pitchFamily="2" charset="2"/>
              <a:buChar char="q"/>
            </a:pPr>
            <a:r>
              <a:rPr lang="en-US" altLang="fr-FR" b="1" dirty="0">
                <a:solidFill>
                  <a:srgbClr val="FF0000"/>
                </a:solidFill>
              </a:rPr>
              <a:t>…</a:t>
            </a:r>
            <a:r>
              <a:rPr lang="en-US" altLang="fr-FR" dirty="0">
                <a:solidFill>
                  <a:srgbClr val="FF0000"/>
                </a:solidFill>
              </a:rPr>
              <a:t> </a:t>
            </a:r>
          </a:p>
        </p:txBody>
      </p:sp>
      <p:pic>
        <p:nvPicPr>
          <p:cNvPr id="20" name="Logo CEA">
            <a:extLst>
              <a:ext uri="{FF2B5EF4-FFF2-40B4-BE49-F238E27FC236}">
                <a16:creationId xmlns:a16="http://schemas.microsoft.com/office/drawing/2014/main" id="{87F05716-C695-E053-1C8E-FF81717567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Tree>
    <p:extLst>
      <p:ext uri="{BB962C8B-B14F-4D97-AF65-F5344CB8AC3E}">
        <p14:creationId xmlns:p14="http://schemas.microsoft.com/office/powerpoint/2010/main" val="313881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11070454" y="6154133"/>
            <a:ext cx="693738" cy="365125"/>
          </a:xfrm>
        </p:spPr>
        <p:txBody>
          <a:bodyPr/>
          <a:lstStyle/>
          <a:p>
            <a:fld id="{0CBC77A0-1F4E-42FF-9FFC-F45C3A64AF90}" type="slidenum">
              <a:rPr lang="fr-FR" smtClean="0"/>
              <a:t>27</a:t>
            </a:fld>
            <a:endParaRPr lang="fr-FR"/>
          </a:p>
        </p:txBody>
      </p:sp>
      <p:sp>
        <p:nvSpPr>
          <p:cNvPr id="5" name="Titre 1"/>
          <p:cNvSpPr>
            <a:spLocks noGrp="1"/>
          </p:cNvSpPr>
          <p:nvPr>
            <p:ph type="title"/>
          </p:nvPr>
        </p:nvSpPr>
        <p:spPr>
          <a:xfrm>
            <a:off x="271009" y="282901"/>
            <a:ext cx="10728325" cy="871827"/>
          </a:xfrm>
        </p:spPr>
        <p:txBody>
          <a:bodyPr>
            <a:normAutofit/>
          </a:bodyPr>
          <a:lstStyle/>
          <a:p>
            <a:r>
              <a:rPr lang="en-GB" dirty="0"/>
              <a:t>PGNAA with gamma coincidences</a:t>
            </a:r>
            <a:endParaRPr lang="en-US" dirty="0"/>
          </a:p>
        </p:txBody>
      </p:sp>
      <p:sp>
        <p:nvSpPr>
          <p:cNvPr id="6" name="Text Box 9"/>
          <p:cNvSpPr txBox="1">
            <a:spLocks noChangeArrowheads="1"/>
          </p:cNvSpPr>
          <p:nvPr/>
        </p:nvSpPr>
        <p:spPr bwMode="auto">
          <a:xfrm>
            <a:off x="283603" y="838593"/>
            <a:ext cx="11409469"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44" indent="-285744">
              <a:lnSpc>
                <a:spcPct val="150000"/>
              </a:lnSpc>
              <a:buFont typeface="Wingdings" panose="05000000000000000000" pitchFamily="2" charset="2"/>
              <a:buChar char="q"/>
            </a:pPr>
            <a:r>
              <a:rPr lang="en-US" sz="2000" b="1" dirty="0">
                <a:solidFill>
                  <a:schemeClr val="tx2"/>
                </a:solidFill>
              </a:rPr>
              <a:t>New R&amp;D topics in critical raw material recycling</a:t>
            </a:r>
            <a:r>
              <a:rPr lang="en-US" sz="2000" dirty="0">
                <a:solidFill>
                  <a:schemeClr val="tx2"/>
                </a:solidFill>
              </a:rPr>
              <a:t> </a:t>
            </a:r>
            <a:r>
              <a:rPr lang="en-US" sz="1600" dirty="0"/>
              <a:t>(e.g. detection of dysprosium in permanent magnets)</a:t>
            </a:r>
            <a:endParaRPr lang="en-US" dirty="0"/>
          </a:p>
          <a:p>
            <a:pPr marL="285744" indent="-285744">
              <a:lnSpc>
                <a:spcPct val="150000"/>
              </a:lnSpc>
              <a:buFont typeface="Wingdings" panose="05000000000000000000" pitchFamily="2" charset="2"/>
              <a:buChar char="q"/>
            </a:pPr>
            <a:r>
              <a:rPr lang="en-US" altLang="fr-FR" sz="2000" b="1" dirty="0">
                <a:solidFill>
                  <a:schemeClr val="tx2"/>
                </a:solidFill>
              </a:rPr>
              <a:t>New approach </a:t>
            </a:r>
            <a:r>
              <a:rPr lang="en-US" altLang="fr-FR" sz="2000" b="1" dirty="0">
                <a:solidFill>
                  <a:schemeClr val="tx2"/>
                </a:solidFill>
                <a:sym typeface="Wingdings" panose="05000000000000000000" pitchFamily="2" charset="2"/>
              </a:rPr>
              <a:t></a:t>
            </a:r>
            <a:r>
              <a:rPr lang="en-US" altLang="fr-FR" sz="2000" b="1" dirty="0">
                <a:solidFill>
                  <a:schemeClr val="tx2"/>
                </a:solidFill>
              </a:rPr>
              <a:t> (n,</a:t>
            </a:r>
            <a:r>
              <a:rPr lang="en-US" altLang="fr-FR" sz="2000" b="1" dirty="0">
                <a:solidFill>
                  <a:schemeClr val="tx2"/>
                </a:solidFill>
                <a:sym typeface="Symbol" panose="05050102010706020507" pitchFamily="18" charset="2"/>
              </a:rPr>
              <a:t>)</a:t>
            </a:r>
            <a:r>
              <a:rPr lang="en-US" altLang="fr-FR" sz="2000" b="1" dirty="0">
                <a:solidFill>
                  <a:schemeClr val="tx2"/>
                </a:solidFill>
              </a:rPr>
              <a:t> c</a:t>
            </a:r>
            <a:r>
              <a:rPr lang="en-US" sz="2000" b="1" dirty="0">
                <a:solidFill>
                  <a:schemeClr val="tx2"/>
                </a:solidFill>
              </a:rPr>
              <a:t>oincidences with large </a:t>
            </a:r>
            <a:r>
              <a:rPr lang="en-US" sz="2000" b="1" dirty="0" err="1">
                <a:solidFill>
                  <a:schemeClr val="tx2"/>
                </a:solidFill>
              </a:rPr>
              <a:t>NaI</a:t>
            </a:r>
            <a:r>
              <a:rPr lang="en-US" sz="2000" b="1" dirty="0">
                <a:solidFill>
                  <a:schemeClr val="tx2"/>
                </a:solidFill>
              </a:rPr>
              <a:t>(Tl) scintillators</a:t>
            </a:r>
            <a:r>
              <a:rPr lang="en-US" sz="2000" dirty="0">
                <a:solidFill>
                  <a:schemeClr val="tx2"/>
                </a:solidFill>
              </a:rPr>
              <a:t> </a:t>
            </a:r>
            <a:endParaRPr lang="en-US" dirty="0"/>
          </a:p>
          <a:p>
            <a:pPr marL="265113">
              <a:lnSpc>
                <a:spcPct val="150000"/>
              </a:lnSpc>
            </a:pPr>
            <a:r>
              <a:rPr lang="en-US" dirty="0">
                <a:sym typeface="Wingdings" panose="05000000000000000000" pitchFamily="2" charset="2"/>
              </a:rPr>
              <a:t> Low energy resolution of </a:t>
            </a:r>
            <a:r>
              <a:rPr lang="en-US" dirty="0" err="1">
                <a:sym typeface="Wingdings" panose="05000000000000000000" pitchFamily="2" charset="2"/>
              </a:rPr>
              <a:t>NaI</a:t>
            </a:r>
            <a:r>
              <a:rPr lang="en-US" dirty="0">
                <a:sym typeface="Wingdings" panose="05000000000000000000" pitchFamily="2" charset="2"/>
              </a:rPr>
              <a:t>(Tl)  compared to </a:t>
            </a:r>
            <a:r>
              <a:rPr lang="en-US" dirty="0" err="1">
                <a:sym typeface="Wingdings" panose="05000000000000000000" pitchFamily="2" charset="2"/>
              </a:rPr>
              <a:t>HPGe</a:t>
            </a:r>
            <a:r>
              <a:rPr lang="en-US" dirty="0">
                <a:sym typeface="Wingdings" panose="05000000000000000000" pitchFamily="2" charset="2"/>
              </a:rPr>
              <a:t> but high efficiency</a:t>
            </a:r>
          </a:p>
          <a:p>
            <a:pPr marL="265113">
              <a:lnSpc>
                <a:spcPct val="150000"/>
              </a:lnSpc>
            </a:pPr>
            <a:r>
              <a:rPr lang="en-US" dirty="0">
                <a:sym typeface="Wingdings" panose="05000000000000000000" pitchFamily="2" charset="2"/>
              </a:rPr>
              <a:t> Fast gamma coincidences (ns) to reduce the background and separate gamma rays (see next slide)</a:t>
            </a:r>
            <a:endParaRPr lang="en-US" dirty="0"/>
          </a:p>
        </p:txBody>
      </p:sp>
      <p:pic>
        <p:nvPicPr>
          <p:cNvPr id="7" name="Imag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83603" y="2788920"/>
            <a:ext cx="6528678" cy="3479800"/>
          </a:xfrm>
          <a:prstGeom prst="rect">
            <a:avLst/>
          </a:prstGeom>
        </p:spPr>
      </p:pic>
      <p:pic>
        <p:nvPicPr>
          <p:cNvPr id="8" name="Imag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6739124" y="4219909"/>
            <a:ext cx="1691428" cy="1443539"/>
          </a:xfrm>
          <a:prstGeom prst="rect">
            <a:avLst/>
          </a:prstGeom>
        </p:spPr>
      </p:pic>
      <p:pic>
        <p:nvPicPr>
          <p:cNvPr id="9" name="Image 8"/>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8327337" y="4197435"/>
            <a:ext cx="1691428" cy="1488485"/>
          </a:xfrm>
          <a:prstGeom prst="rect">
            <a:avLst/>
          </a:prstGeom>
        </p:spPr>
      </p:pic>
      <p:pic>
        <p:nvPicPr>
          <p:cNvPr id="10" name="Image 9"/>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124006" y="4123594"/>
            <a:ext cx="1946760" cy="1663797"/>
          </a:xfrm>
          <a:prstGeom prst="rect">
            <a:avLst/>
          </a:prstGeom>
        </p:spPr>
      </p:pic>
      <p:sp>
        <p:nvSpPr>
          <p:cNvPr id="3" name="ZoneTexte 2"/>
          <p:cNvSpPr txBox="1"/>
          <p:nvPr/>
        </p:nvSpPr>
        <p:spPr>
          <a:xfrm>
            <a:off x="6387442" y="3136695"/>
            <a:ext cx="2394794" cy="830997"/>
          </a:xfrm>
          <a:prstGeom prst="rect">
            <a:avLst/>
          </a:prstGeom>
          <a:noFill/>
        </p:spPr>
        <p:txBody>
          <a:bodyPr wrap="square" rtlCol="0">
            <a:spAutoFit/>
          </a:bodyPr>
          <a:lstStyle/>
          <a:p>
            <a:pPr algn="ctr"/>
            <a:r>
              <a:rPr lang="en-US" sz="1600" dirty="0"/>
              <a:t>PE moderating </a:t>
            </a:r>
            <a:br>
              <a:rPr lang="en-US" sz="1600" dirty="0"/>
            </a:br>
            <a:r>
              <a:rPr lang="en-US" sz="1600" dirty="0"/>
              <a:t>cell with a </a:t>
            </a:r>
          </a:p>
          <a:p>
            <a:pPr algn="ctr"/>
            <a:r>
              <a:rPr lang="en-US" sz="1600" dirty="0"/>
              <a:t>graphite core</a:t>
            </a:r>
          </a:p>
        </p:txBody>
      </p:sp>
      <p:sp>
        <p:nvSpPr>
          <p:cNvPr id="11" name="ZoneTexte 10"/>
          <p:cNvSpPr txBox="1"/>
          <p:nvPr/>
        </p:nvSpPr>
        <p:spPr>
          <a:xfrm>
            <a:off x="8152224" y="3136695"/>
            <a:ext cx="2394794" cy="830997"/>
          </a:xfrm>
          <a:prstGeom prst="rect">
            <a:avLst/>
          </a:prstGeom>
          <a:noFill/>
        </p:spPr>
        <p:txBody>
          <a:bodyPr wrap="square" rtlCol="0">
            <a:spAutoFit/>
          </a:bodyPr>
          <a:lstStyle/>
          <a:p>
            <a:pPr algn="ctr"/>
            <a:r>
              <a:rPr lang="en-US" sz="1600" dirty="0"/>
              <a:t>5’’x5’’x10’’ </a:t>
            </a:r>
          </a:p>
          <a:p>
            <a:pPr algn="ctr"/>
            <a:r>
              <a:rPr lang="en-US" sz="1600" dirty="0" err="1"/>
              <a:t>NaI</a:t>
            </a:r>
            <a:r>
              <a:rPr lang="en-US" sz="1600" dirty="0"/>
              <a:t>(Tl) detectors</a:t>
            </a:r>
            <a:br>
              <a:rPr lang="en-US" sz="1600" dirty="0"/>
            </a:br>
            <a:r>
              <a:rPr lang="en-US" sz="1600" dirty="0"/>
              <a:t>+ </a:t>
            </a:r>
            <a:r>
              <a:rPr lang="en-US" sz="1600" dirty="0" err="1"/>
              <a:t>Pb</a:t>
            </a:r>
            <a:r>
              <a:rPr lang="en-US" sz="1600" dirty="0"/>
              <a:t> and B shield</a:t>
            </a:r>
          </a:p>
        </p:txBody>
      </p:sp>
      <p:sp>
        <p:nvSpPr>
          <p:cNvPr id="12" name="Rectangle 11"/>
          <p:cNvSpPr/>
          <p:nvPr/>
        </p:nvSpPr>
        <p:spPr>
          <a:xfrm>
            <a:off x="753626" y="6432435"/>
            <a:ext cx="11324493" cy="400110"/>
          </a:xfrm>
          <a:prstGeom prst="rect">
            <a:avLst/>
          </a:prstGeom>
        </p:spPr>
        <p:txBody>
          <a:bodyPr wrap="square">
            <a:spAutoFit/>
          </a:bodyPr>
          <a:lstStyle/>
          <a:p>
            <a:pPr marL="171450" indent="-171450">
              <a:buFont typeface="Wingdings" panose="05000000000000000000" pitchFamily="2" charset="2"/>
              <a:buChar char="q"/>
            </a:pPr>
            <a:r>
              <a:rPr lang="en-US" sz="1000" i="1" dirty="0">
                <a:ea typeface="Times New Roman" panose="02020603050405020304" pitchFamily="18" charset="0"/>
              </a:rPr>
              <a:t>J. </a:t>
            </a:r>
            <a:r>
              <a:rPr lang="en-US" sz="1000" i="1" dirty="0" err="1">
                <a:ea typeface="Times New Roman" panose="02020603050405020304" pitchFamily="18" charset="0"/>
              </a:rPr>
              <a:t>Roult</a:t>
            </a:r>
            <a:r>
              <a:rPr lang="en-US" sz="1000" i="1" dirty="0">
                <a:ea typeface="Times New Roman" panose="02020603050405020304" pitchFamily="18" charset="0"/>
              </a:rPr>
              <a:t> et al. Prompt Gamma Neutron Activation Analysis with Gamma-Gamma Coincidences for Recycling Waste Characterization, 2022 IEEE Nuclear Science Symposium, Milano, Italy</a:t>
            </a:r>
          </a:p>
          <a:p>
            <a:pPr marL="171450" indent="-171450">
              <a:buFont typeface="Wingdings" panose="05000000000000000000" pitchFamily="2" charset="2"/>
              <a:buChar char="q"/>
            </a:pPr>
            <a:r>
              <a:rPr lang="en-US" sz="1000" i="1" dirty="0">
                <a:latin typeface="MyriadPro-SemiCn"/>
              </a:rPr>
              <a:t>Jeremy </a:t>
            </a:r>
            <a:r>
              <a:rPr lang="en-US" sz="1000" i="1" dirty="0" err="1">
                <a:latin typeface="MyriadPro-SemiCn"/>
              </a:rPr>
              <a:t>Roult</a:t>
            </a:r>
            <a:r>
              <a:rPr lang="en-US" sz="1000" i="1" dirty="0">
                <a:latin typeface="MyriadPro-SemiCn"/>
              </a:rPr>
              <a:t> </a:t>
            </a:r>
            <a:r>
              <a:rPr lang="en-US" sz="1000" i="1" dirty="0" err="1">
                <a:latin typeface="MyriadPro-SemiCn"/>
              </a:rPr>
              <a:t>dit</a:t>
            </a:r>
            <a:r>
              <a:rPr lang="en-US" sz="1000" i="1" dirty="0">
                <a:latin typeface="MyriadPro-SemiCn"/>
              </a:rPr>
              <a:t> </a:t>
            </a:r>
            <a:r>
              <a:rPr lang="en-US" sz="1000" i="1" dirty="0" err="1">
                <a:latin typeface="MyriadPro-SemiCn"/>
              </a:rPr>
              <a:t>Rouaux</a:t>
            </a:r>
            <a:r>
              <a:rPr lang="en-US" sz="1000" i="1" dirty="0">
                <a:latin typeface="MyriadPro-SemiCn"/>
              </a:rPr>
              <a:t> PhD Thesis, Prompt gamma neutron activation analysis for the detection of strategic metals in conventional waste, 2024 </a:t>
            </a:r>
            <a:endParaRPr lang="en-US" sz="1000" dirty="0"/>
          </a:p>
        </p:txBody>
      </p:sp>
      <p:sp>
        <p:nvSpPr>
          <p:cNvPr id="13" name="ZoneTexte 12"/>
          <p:cNvSpPr txBox="1"/>
          <p:nvPr/>
        </p:nvSpPr>
        <p:spPr>
          <a:xfrm>
            <a:off x="9917005" y="3136695"/>
            <a:ext cx="2394794" cy="830997"/>
          </a:xfrm>
          <a:prstGeom prst="rect">
            <a:avLst/>
          </a:prstGeom>
          <a:noFill/>
        </p:spPr>
        <p:txBody>
          <a:bodyPr wrap="square" rtlCol="0">
            <a:spAutoFit/>
          </a:bodyPr>
          <a:lstStyle/>
          <a:p>
            <a:pPr algn="ctr"/>
            <a:r>
              <a:rPr lang="en-US" sz="1600" dirty="0"/>
              <a:t>One 30 % </a:t>
            </a:r>
            <a:r>
              <a:rPr lang="en-US" sz="1600" dirty="0" err="1"/>
              <a:t>HPGe</a:t>
            </a:r>
            <a:r>
              <a:rPr lang="en-US" sz="1600" dirty="0"/>
              <a:t> </a:t>
            </a:r>
          </a:p>
          <a:p>
            <a:pPr algn="ctr"/>
            <a:r>
              <a:rPr lang="en-US" sz="1600" dirty="0"/>
              <a:t>replacing a </a:t>
            </a:r>
            <a:r>
              <a:rPr lang="en-US" sz="1600" dirty="0" err="1"/>
              <a:t>NaI</a:t>
            </a:r>
            <a:r>
              <a:rPr lang="en-US" sz="1600" dirty="0"/>
              <a:t> for comparative tests</a:t>
            </a:r>
          </a:p>
        </p:txBody>
      </p:sp>
    </p:spTree>
    <p:extLst>
      <p:ext uri="{BB962C8B-B14F-4D97-AF65-F5344CB8AC3E}">
        <p14:creationId xmlns:p14="http://schemas.microsoft.com/office/powerpoint/2010/main" val="3823056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758" y="1815221"/>
            <a:ext cx="4792243" cy="4041473"/>
          </a:xfrm>
          <a:prstGeom prst="rect">
            <a:avLst/>
          </a:prstGeom>
        </p:spPr>
      </p:pic>
      <p:sp>
        <p:nvSpPr>
          <p:cNvPr id="5" name="Espace réservé du numéro de diapositive 4"/>
          <p:cNvSpPr>
            <a:spLocks noGrp="1"/>
          </p:cNvSpPr>
          <p:nvPr>
            <p:ph type="sldNum" sz="quarter" idx="12"/>
          </p:nvPr>
        </p:nvSpPr>
        <p:spPr>
          <a:xfrm>
            <a:off x="11419022" y="6468698"/>
            <a:ext cx="693738" cy="365125"/>
          </a:xfrm>
        </p:spPr>
        <p:txBody>
          <a:bodyPr/>
          <a:lstStyle/>
          <a:p>
            <a:fld id="{0CBC77A0-1F4E-42FF-9FFC-F45C3A64AF90}" type="slidenum">
              <a:rPr lang="fr-FR" smtClean="0"/>
              <a:t>28</a:t>
            </a:fld>
            <a:endParaRPr lang="fr-FR"/>
          </a:p>
        </p:txBody>
      </p:sp>
      <p:sp>
        <p:nvSpPr>
          <p:cNvPr id="14" name="Titre 5"/>
          <p:cNvSpPr>
            <a:spLocks noGrp="1"/>
          </p:cNvSpPr>
          <p:nvPr>
            <p:ph type="title"/>
          </p:nvPr>
        </p:nvSpPr>
        <p:spPr>
          <a:xfrm>
            <a:off x="420339" y="269550"/>
            <a:ext cx="10728325" cy="871827"/>
          </a:xfrm>
        </p:spPr>
        <p:txBody>
          <a:bodyPr>
            <a:normAutofit/>
          </a:bodyPr>
          <a:lstStyle/>
          <a:p>
            <a:r>
              <a:rPr lang="en-US" dirty="0"/>
              <a:t>Diagonal projections on 2D spectra</a:t>
            </a:r>
            <a:endParaRPr lang="en-US" dirty="0">
              <a:solidFill>
                <a:schemeClr val="tx1">
                  <a:lumMod val="50000"/>
                  <a:lumOff val="50000"/>
                </a:schemeClr>
              </a:solidFill>
            </a:endParaRPr>
          </a:p>
        </p:txBody>
      </p:sp>
      <p:sp>
        <p:nvSpPr>
          <p:cNvPr id="15" name="Rectangle 14"/>
          <p:cNvSpPr/>
          <p:nvPr/>
        </p:nvSpPr>
        <p:spPr>
          <a:xfrm>
            <a:off x="735615" y="825647"/>
            <a:ext cx="4311483" cy="1477328"/>
          </a:xfrm>
          <a:prstGeom prst="rect">
            <a:avLst/>
          </a:prstGeom>
        </p:spPr>
        <p:txBody>
          <a:bodyPr wrap="square">
            <a:spAutoFit/>
          </a:bodyPr>
          <a:lstStyle/>
          <a:p>
            <a:pPr marL="380990" indent="-380990">
              <a:buClr>
                <a:schemeClr val="tx1">
                  <a:lumMod val="50000"/>
                  <a:lumOff val="50000"/>
                </a:schemeClr>
              </a:buClr>
              <a:buFont typeface="Arial" panose="020B0604020202020204" pitchFamily="34" charset="0"/>
              <a:buChar char="■"/>
            </a:pPr>
            <a:r>
              <a:rPr lang="en-US" b="1" dirty="0">
                <a:solidFill>
                  <a:srgbClr val="C00000"/>
                </a:solidFill>
                <a:latin typeface="Calibri" panose="020F0502020204030204" pitchFamily="34" charset="0"/>
                <a:cs typeface="Calibri" panose="020F0502020204030204" pitchFamily="34" charset="0"/>
              </a:rPr>
              <a:t>Sulphur sample</a:t>
            </a:r>
          </a:p>
          <a:p>
            <a:pPr marL="380990" indent="-380990">
              <a:buClr>
                <a:schemeClr val="tx1">
                  <a:lumMod val="50000"/>
                  <a:lumOff val="50000"/>
                </a:schemeClr>
              </a:buClr>
              <a:buFont typeface="Arial" panose="020B0604020202020204" pitchFamily="34" charset="0"/>
              <a:buChar char="■"/>
            </a:pPr>
            <a:r>
              <a:rPr lang="en-US" dirty="0">
                <a:latin typeface="Calibri" panose="020F0502020204030204" pitchFamily="34" charset="0"/>
                <a:cs typeface="Calibri" panose="020F0502020204030204" pitchFamily="34" charset="0"/>
              </a:rPr>
              <a:t>Improved signal-to-noise ratio</a:t>
            </a:r>
          </a:p>
          <a:p>
            <a:pPr marL="380990" indent="-380990">
              <a:buClr>
                <a:schemeClr val="tx1">
                  <a:lumMod val="50000"/>
                  <a:lumOff val="50000"/>
                </a:schemeClr>
              </a:buClr>
              <a:buFont typeface="Arial" panose="020B0604020202020204" pitchFamily="34" charset="0"/>
              <a:buChar char="■"/>
            </a:pPr>
            <a:r>
              <a:rPr lang="en-US" dirty="0">
                <a:latin typeface="Calibri" panose="020F0502020204030204" pitchFamily="34" charset="0"/>
                <a:cs typeface="Calibri" panose="020F0502020204030204" pitchFamily="34" charset="0"/>
              </a:rPr>
              <a:t>1D Gaussian fit</a:t>
            </a:r>
          </a:p>
          <a:p>
            <a:pPr marL="380990" indent="-380990">
              <a:buClr>
                <a:schemeClr val="tx1">
                  <a:lumMod val="50000"/>
                  <a:lumOff val="50000"/>
                </a:schemeClr>
              </a:buClr>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80990" indent="-380990">
              <a:buClr>
                <a:schemeClr val="tx1">
                  <a:lumMod val="50000"/>
                  <a:lumOff val="50000"/>
                </a:schemeClr>
              </a:buClr>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18" name="Image 1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7634" y="1569518"/>
            <a:ext cx="11629504" cy="4723518"/>
          </a:xfrm>
          <a:prstGeom prst="rect">
            <a:avLst/>
          </a:prstGeom>
        </p:spPr>
      </p:pic>
      <p:pic>
        <p:nvPicPr>
          <p:cNvPr id="24" name="Image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7634" y="1569518"/>
            <a:ext cx="11629504" cy="4723518"/>
          </a:xfrm>
          <a:prstGeom prst="rect">
            <a:avLst/>
          </a:prstGeom>
        </p:spPr>
      </p:pic>
      <p:pic>
        <p:nvPicPr>
          <p:cNvPr id="28" name="Image 2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7634" y="1569518"/>
            <a:ext cx="11629505" cy="4723518"/>
          </a:xfrm>
          <a:prstGeom prst="rect">
            <a:avLst/>
          </a:prstGeom>
        </p:spPr>
      </p:pic>
      <p:sp>
        <p:nvSpPr>
          <p:cNvPr id="7" name="ZoneTexte 6"/>
          <p:cNvSpPr txBox="1"/>
          <p:nvPr/>
        </p:nvSpPr>
        <p:spPr>
          <a:xfrm>
            <a:off x="5240955" y="6018518"/>
            <a:ext cx="3444240" cy="523220"/>
          </a:xfrm>
          <a:prstGeom prst="rect">
            <a:avLst/>
          </a:prstGeom>
          <a:noFill/>
        </p:spPr>
        <p:txBody>
          <a:bodyPr wrap="square" rtlCol="0">
            <a:spAutoFit/>
          </a:bodyPr>
          <a:lstStyle/>
          <a:p>
            <a:pPr algn="ctr"/>
            <a:r>
              <a:rPr lang="en-US" sz="1400" i="1" dirty="0">
                <a:latin typeface="Calibri" panose="020F0502020204030204" pitchFamily="34" charset="0"/>
                <a:cs typeface="Calibri" panose="020F0502020204030204" pitchFamily="34" charset="0"/>
              </a:rPr>
              <a:t>gamma pairs whose sum of energies is equal to a specific value : E1 + E2 = 6262 keV</a:t>
            </a:r>
          </a:p>
        </p:txBody>
      </p:sp>
      <p:sp>
        <p:nvSpPr>
          <p:cNvPr id="9" name="ZoneTexte 8"/>
          <p:cNvSpPr txBox="1"/>
          <p:nvPr/>
        </p:nvSpPr>
        <p:spPr>
          <a:xfrm>
            <a:off x="5240955" y="1323954"/>
            <a:ext cx="3444240" cy="523220"/>
          </a:xfrm>
          <a:prstGeom prst="rect">
            <a:avLst/>
          </a:prstGeom>
          <a:noFill/>
        </p:spPr>
        <p:txBody>
          <a:bodyPr wrap="square" rtlCol="0">
            <a:spAutoFit/>
          </a:bodyPr>
          <a:lstStyle/>
          <a:p>
            <a:pPr algn="ctr"/>
            <a:r>
              <a:rPr lang="en-US" sz="1400" i="1" dirty="0">
                <a:latin typeface="Calibri" panose="020F0502020204030204" pitchFamily="34" charset="0"/>
                <a:cs typeface="Calibri" panose="020F0502020204030204" pitchFamily="34" charset="0"/>
              </a:rPr>
              <a:t>gamma pairs whose sum of energies is equal to a specific value : E1 + E2 = 8642 keV</a:t>
            </a:r>
          </a:p>
        </p:txBody>
      </p:sp>
      <p:sp>
        <p:nvSpPr>
          <p:cNvPr id="19" name="Rectangle 18"/>
          <p:cNvSpPr/>
          <p:nvPr/>
        </p:nvSpPr>
        <p:spPr>
          <a:xfrm>
            <a:off x="974579" y="6512760"/>
            <a:ext cx="10922559" cy="276999"/>
          </a:xfrm>
          <a:prstGeom prst="rect">
            <a:avLst/>
          </a:prstGeom>
        </p:spPr>
        <p:txBody>
          <a:bodyPr wrap="square">
            <a:spAutoFit/>
          </a:bodyPr>
          <a:lstStyle/>
          <a:p>
            <a:r>
              <a:rPr lang="en-US" sz="1200" i="1" dirty="0">
                <a:latin typeface="MyriadPro-SemiCn"/>
              </a:rPr>
              <a:t>Jeremy </a:t>
            </a:r>
            <a:r>
              <a:rPr lang="en-US" sz="1200" i="1" dirty="0" err="1">
                <a:latin typeface="MyriadPro-SemiCn"/>
              </a:rPr>
              <a:t>Roult</a:t>
            </a:r>
            <a:r>
              <a:rPr lang="en-US" sz="1200" i="1" dirty="0">
                <a:latin typeface="MyriadPro-SemiCn"/>
              </a:rPr>
              <a:t> </a:t>
            </a:r>
            <a:r>
              <a:rPr lang="en-US" sz="1200" i="1" dirty="0" err="1">
                <a:latin typeface="MyriadPro-SemiCn"/>
              </a:rPr>
              <a:t>dit</a:t>
            </a:r>
            <a:r>
              <a:rPr lang="en-US" sz="1200" i="1" dirty="0">
                <a:latin typeface="MyriadPro-SemiCn"/>
              </a:rPr>
              <a:t> </a:t>
            </a:r>
            <a:r>
              <a:rPr lang="en-US" sz="1200" i="1" dirty="0" err="1">
                <a:latin typeface="MyriadPro-SemiCn"/>
              </a:rPr>
              <a:t>Rouaux</a:t>
            </a:r>
            <a:r>
              <a:rPr lang="en-US" sz="1200" i="1" dirty="0">
                <a:latin typeface="MyriadPro-SemiCn"/>
              </a:rPr>
              <a:t> et al, Journal of </a:t>
            </a:r>
            <a:r>
              <a:rPr lang="en-US" sz="1200" i="1" dirty="0" err="1">
                <a:latin typeface="MyriadPro-SemiCn"/>
              </a:rPr>
              <a:t>Radioanalytical</a:t>
            </a:r>
            <a:r>
              <a:rPr lang="en-US" sz="1200" i="1" dirty="0">
                <a:latin typeface="MyriadPro-SemiCn"/>
              </a:rPr>
              <a:t> and Nuclear Chemistry (2024) 333:6577–6592 </a:t>
            </a:r>
            <a:r>
              <a:rPr lang="en-US" sz="1200" i="1" dirty="0">
                <a:latin typeface="MyriadPro-SemiCn"/>
                <a:hlinkClick r:id="rId7"/>
              </a:rPr>
              <a:t>https://doi.org/10.1007/s10967-024-09822-x</a:t>
            </a:r>
            <a:r>
              <a:rPr lang="en-US" sz="1200" i="1" dirty="0">
                <a:latin typeface="MyriadPro-SemiCn"/>
              </a:rPr>
              <a:t> </a:t>
            </a:r>
            <a:endParaRPr lang="en-US" sz="1200" i="1" dirty="0"/>
          </a:p>
        </p:txBody>
      </p:sp>
      <p:sp>
        <p:nvSpPr>
          <p:cNvPr id="12" name="Rectangle 11"/>
          <p:cNvSpPr/>
          <p:nvPr/>
        </p:nvSpPr>
        <p:spPr>
          <a:xfrm>
            <a:off x="8567990" y="825647"/>
            <a:ext cx="3048655" cy="369332"/>
          </a:xfrm>
          <a:prstGeom prst="rect">
            <a:avLst/>
          </a:prstGeom>
          <a:ln>
            <a:solidFill>
              <a:schemeClr val="tx2"/>
            </a:solidFill>
          </a:ln>
        </p:spPr>
        <p:txBody>
          <a:bodyPr wrap="none">
            <a:spAutoFit/>
          </a:bodyPr>
          <a:lstStyle/>
          <a:p>
            <a:r>
              <a:rPr lang="en-GB" b="1" dirty="0">
                <a:solidFill>
                  <a:srgbClr val="FF0000"/>
                </a:solidFill>
              </a:rPr>
              <a:t>Patent WO2025/026740 A1</a:t>
            </a:r>
            <a:endParaRPr lang="fr-FR" b="1" dirty="0">
              <a:solidFill>
                <a:srgbClr val="FF0000"/>
              </a:solidFill>
            </a:endParaRPr>
          </a:p>
        </p:txBody>
      </p:sp>
    </p:spTree>
    <p:extLst>
      <p:ext uri="{BB962C8B-B14F-4D97-AF65-F5344CB8AC3E}">
        <p14:creationId xmlns:p14="http://schemas.microsoft.com/office/powerpoint/2010/main" val="2757613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2"/>
          <p:cNvSpPr>
            <a:spLocks noChangeArrowheads="1"/>
          </p:cNvSpPr>
          <p:nvPr/>
        </p:nvSpPr>
        <p:spPr bwMode="auto">
          <a:xfrm>
            <a:off x="5994482" y="1515888"/>
            <a:ext cx="4824412" cy="2808287"/>
          </a:xfrm>
          <a:prstGeom prst="rect">
            <a:avLst/>
          </a:prstGeom>
          <a:solidFill>
            <a:schemeClr val="bg1">
              <a:lumMod val="85000"/>
            </a:schemeClr>
          </a:solidFill>
          <a:ln w="28575">
            <a:solidFill>
              <a:schemeClr val="tx2"/>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sp>
        <p:nvSpPr>
          <p:cNvPr id="8195" name="Titre 10"/>
          <p:cNvSpPr>
            <a:spLocks noGrp="1"/>
          </p:cNvSpPr>
          <p:nvPr>
            <p:ph type="title"/>
          </p:nvPr>
        </p:nvSpPr>
        <p:spPr bwMode="auto">
          <a:xfrm>
            <a:off x="416878" y="264615"/>
            <a:ext cx="10728325" cy="871827"/>
          </a:xfrm>
        </p:spPr>
        <p:txBody>
          <a:bodyPr wrap="square" numCol="1" compatLnSpc="1">
            <a:prstTxWarp prst="textNoShape">
              <a:avLst/>
            </a:prstTxWarp>
            <a:normAutofit/>
          </a:bodyPr>
          <a:lstStyle/>
          <a:p>
            <a:pPr eaLnBrk="1" hangingPunct="1"/>
            <a:r>
              <a:rPr lang="en-US" altLang="fr-FR" sz="3600" dirty="0"/>
              <a:t>T</a:t>
            </a:r>
            <a:r>
              <a:rPr lang="en-US" altLang="fr-FR" sz="3600" cap="none" dirty="0"/>
              <a:t>he associated particle technique</a:t>
            </a:r>
          </a:p>
        </p:txBody>
      </p:sp>
      <p:pic>
        <p:nvPicPr>
          <p:cNvPr id="8199" name="Picture 10" descr="ANIMA_unfoldi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35921" y="4334307"/>
            <a:ext cx="4129714" cy="230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2"/>
          <p:cNvSpPr>
            <a:spLocks noChangeArrowheads="1"/>
          </p:cNvSpPr>
          <p:nvPr/>
        </p:nvSpPr>
        <p:spPr bwMode="auto">
          <a:xfrm>
            <a:off x="5981782" y="4390033"/>
            <a:ext cx="4389437" cy="28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sm"/>
              </a14:hiddenLine>
            </a:ext>
          </a:extLst>
        </p:spPr>
        <p:txBody>
          <a:bodyPr lIns="85955" tIns="42977" rIns="85955" bIns="42977">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fr-FR" sz="1300" b="1">
                <a:solidFill>
                  <a:schemeClr val="tx2"/>
                </a:solidFill>
              </a:rPr>
              <a:t>Unfolding</a:t>
            </a:r>
            <a:r>
              <a:rPr lang="en-US" altLang="fr-FR" sz="1300" b="1">
                <a:solidFill>
                  <a:srgbClr val="FF9900"/>
                </a:solidFill>
              </a:rPr>
              <a:t> </a:t>
            </a:r>
            <a:r>
              <a:rPr lang="en-US" altLang="fr-FR" sz="1300">
                <a:solidFill>
                  <a:srgbClr val="666666"/>
                </a:solidFill>
              </a:rPr>
              <a:t>(with a calibration database)</a:t>
            </a:r>
          </a:p>
        </p:txBody>
      </p:sp>
      <p:pic>
        <p:nvPicPr>
          <p:cNvPr id="8201" name="Picture 1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92241" y="4778186"/>
            <a:ext cx="5453962" cy="19317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202" name="Rectangle 21"/>
          <p:cNvSpPr>
            <a:spLocks noChangeArrowheads="1"/>
          </p:cNvSpPr>
          <p:nvPr/>
        </p:nvSpPr>
        <p:spPr bwMode="auto">
          <a:xfrm>
            <a:off x="1425098" y="4179220"/>
            <a:ext cx="360045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sm" len="sm"/>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fr-FR" sz="1300" b="1" dirty="0">
                <a:solidFill>
                  <a:schemeClr val="tx2"/>
                </a:solidFill>
              </a:rPr>
              <a:t>Gamma spectrum</a:t>
            </a:r>
            <a:r>
              <a:rPr lang="en-US" altLang="fr-FR" sz="1300" b="1" dirty="0">
                <a:solidFill>
                  <a:srgbClr val="FF9900"/>
                </a:solidFill>
              </a:rPr>
              <a:t> </a:t>
            </a:r>
            <a:r>
              <a:rPr lang="en-US" altLang="fr-FR" sz="1300" dirty="0">
                <a:solidFill>
                  <a:srgbClr val="666666"/>
                </a:solidFill>
              </a:rPr>
              <a:t>(of the selected volume)</a:t>
            </a:r>
          </a:p>
        </p:txBody>
      </p:sp>
      <p:pic>
        <p:nvPicPr>
          <p:cNvPr id="8203" name="Picture 43"/>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6972381" y="1571450"/>
            <a:ext cx="3887787"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Text Box 44"/>
          <p:cNvSpPr txBox="1">
            <a:spLocks noChangeArrowheads="1"/>
          </p:cNvSpPr>
          <p:nvPr/>
        </p:nvSpPr>
        <p:spPr bwMode="auto">
          <a:xfrm>
            <a:off x="6013531" y="2290589"/>
            <a:ext cx="1427163"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955" tIns="42977" rIns="85955" bIns="42977"/>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fr-FR" sz="1000"/>
              <a:t>Built-in segmented alpha detector</a:t>
            </a:r>
            <a:endParaRPr lang="en-US" altLang="fr-FR" sz="2800"/>
          </a:p>
        </p:txBody>
      </p:sp>
      <p:pic>
        <p:nvPicPr>
          <p:cNvPr id="8205" name="Picture 25" descr="DSCN886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57993" y="2723974"/>
            <a:ext cx="1223963"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Line 46"/>
          <p:cNvSpPr>
            <a:spLocks noChangeShapeType="1"/>
          </p:cNvSpPr>
          <p:nvPr/>
        </p:nvSpPr>
        <p:spPr bwMode="auto">
          <a:xfrm>
            <a:off x="7237494" y="2579514"/>
            <a:ext cx="215900" cy="73025"/>
          </a:xfrm>
          <a:prstGeom prst="line">
            <a:avLst/>
          </a:prstGeom>
          <a:noFill/>
          <a:ln w="317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fr-FR"/>
          </a:p>
        </p:txBody>
      </p:sp>
      <p:sp>
        <p:nvSpPr>
          <p:cNvPr id="8207" name="Text Box 49"/>
          <p:cNvSpPr txBox="1">
            <a:spLocks noChangeArrowheads="1"/>
          </p:cNvSpPr>
          <p:nvPr/>
        </p:nvSpPr>
        <p:spPr bwMode="auto">
          <a:xfrm>
            <a:off x="9507619" y="1630188"/>
            <a:ext cx="12954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955" tIns="42977" rIns="85955" bIns="42977"/>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altLang="fr-FR" sz="1000"/>
              <a:t>Tagged  neutrons</a:t>
            </a:r>
            <a:endParaRPr lang="en-US" altLang="fr-FR" sz="2800"/>
          </a:p>
        </p:txBody>
      </p:sp>
      <p:pic>
        <p:nvPicPr>
          <p:cNvPr id="8209" name="Picture 54"/>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705378" y="1832410"/>
            <a:ext cx="35941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0" name="Text Box 55"/>
          <p:cNvSpPr txBox="1">
            <a:spLocks noChangeArrowheads="1"/>
          </p:cNvSpPr>
          <p:nvPr/>
        </p:nvSpPr>
        <p:spPr bwMode="auto">
          <a:xfrm>
            <a:off x="4683527" y="2286433"/>
            <a:ext cx="8382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955" tIns="42977" rIns="85955" bIns="42977"/>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fr-FR" sz="1200" b="1">
                <a:solidFill>
                  <a:srgbClr val="0000FF"/>
                </a:solidFill>
              </a:rPr>
              <a:t>Volume of interest</a:t>
            </a:r>
            <a:endParaRPr lang="en-US" altLang="fr-FR" sz="3200"/>
          </a:p>
        </p:txBody>
      </p:sp>
      <p:sp>
        <p:nvSpPr>
          <p:cNvPr id="8211" name="Text Box 56"/>
          <p:cNvSpPr txBox="1">
            <a:spLocks noChangeArrowheads="1"/>
          </p:cNvSpPr>
          <p:nvPr/>
        </p:nvSpPr>
        <p:spPr bwMode="auto">
          <a:xfrm>
            <a:off x="1705378" y="2484870"/>
            <a:ext cx="1127125" cy="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955" tIns="42977" rIns="85955" bIns="42977"/>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fr-FR" sz="1200" b="1">
                <a:solidFill>
                  <a:srgbClr val="0000FF"/>
                </a:solidFill>
              </a:rPr>
              <a:t>Volume of interest</a:t>
            </a:r>
            <a:endParaRPr lang="en-US" altLang="fr-FR" sz="3200"/>
          </a:p>
        </p:txBody>
      </p:sp>
      <p:sp>
        <p:nvSpPr>
          <p:cNvPr id="8212" name="Rectangle 57"/>
          <p:cNvSpPr>
            <a:spLocks noChangeArrowheads="1"/>
          </p:cNvSpPr>
          <p:nvPr/>
        </p:nvSpPr>
        <p:spPr bwMode="auto">
          <a:xfrm>
            <a:off x="1645781" y="1744144"/>
            <a:ext cx="1443167" cy="456125"/>
          </a:xfrm>
          <a:prstGeom prst="rect">
            <a:avLst/>
          </a:prstGeom>
          <a:solidFill>
            <a:schemeClr val="bg1"/>
          </a:solidFill>
          <a:ln>
            <a:noFill/>
          </a:ln>
        </p:spPr>
        <p:txBody>
          <a:bodyPr wrap="none" lIns="85955" tIns="42977" rIns="85955" bIns="42977">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fr-FR" sz="1200" b="1" dirty="0">
                <a:solidFill>
                  <a:schemeClr val="tx2"/>
                </a:solidFill>
              </a:rPr>
              <a:t>Alpha detector</a:t>
            </a:r>
            <a:endParaRPr lang="en-US" altLang="fr-FR" sz="3200" dirty="0">
              <a:solidFill>
                <a:schemeClr val="tx2"/>
              </a:solidFill>
            </a:endParaRPr>
          </a:p>
          <a:p>
            <a:pPr algn="ctr" eaLnBrk="1" hangingPunct="1"/>
            <a:r>
              <a:rPr lang="en-US" altLang="fr-FR" sz="1200" dirty="0">
                <a:solidFill>
                  <a:srgbClr val="666666"/>
                </a:solidFill>
              </a:rPr>
              <a:t>(position sensitive)</a:t>
            </a:r>
          </a:p>
        </p:txBody>
      </p:sp>
      <p:sp>
        <p:nvSpPr>
          <p:cNvPr id="8213" name="Line 58"/>
          <p:cNvSpPr>
            <a:spLocks noChangeShapeType="1"/>
          </p:cNvSpPr>
          <p:nvPr/>
        </p:nvSpPr>
        <p:spPr bwMode="auto">
          <a:xfrm>
            <a:off x="2513415" y="3253220"/>
            <a:ext cx="487363" cy="763588"/>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8214" name="Line 59"/>
          <p:cNvSpPr>
            <a:spLocks noChangeShapeType="1"/>
          </p:cNvSpPr>
          <p:nvPr/>
        </p:nvSpPr>
        <p:spPr bwMode="auto">
          <a:xfrm flipH="1">
            <a:off x="4142191" y="3431020"/>
            <a:ext cx="369887" cy="577851"/>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4396" name="AutoShape 60"/>
          <p:cNvSpPr>
            <a:spLocks noChangeArrowheads="1"/>
          </p:cNvSpPr>
          <p:nvPr/>
        </p:nvSpPr>
        <p:spPr bwMode="auto">
          <a:xfrm>
            <a:off x="5161103" y="5157237"/>
            <a:ext cx="504825" cy="288925"/>
          </a:xfrm>
          <a:prstGeom prst="leftRightArrow">
            <a:avLst>
              <a:gd name="adj1" fmla="val 50000"/>
              <a:gd name="adj2" fmla="val 34945"/>
            </a:avLst>
          </a:prstGeom>
          <a:gradFill rotWithShape="1">
            <a:gsLst>
              <a:gs pos="0">
                <a:schemeClr val="tx2"/>
              </a:gs>
              <a:gs pos="100000">
                <a:schemeClr val="tx2">
                  <a:gamma/>
                  <a:shade val="46275"/>
                  <a:invGamma/>
                </a:schemeClr>
              </a:gs>
            </a:gsLst>
            <a:lin ang="0" scaled="1"/>
          </a:gradFill>
          <a:ln w="9525">
            <a:solidFill>
              <a:schemeClr val="tx1"/>
            </a:solidFill>
            <a:miter lim="800000"/>
            <a:headEnd/>
            <a:tailEnd/>
          </a:ln>
          <a:effectLst/>
        </p:spPr>
        <p:txBody>
          <a:bodyPr wrap="none" anchor="ctr"/>
          <a:lstStyle/>
          <a:p>
            <a:pPr>
              <a:defRPr/>
            </a:pPr>
            <a:endParaRPr lang="fr-FR"/>
          </a:p>
        </p:txBody>
      </p:sp>
      <p:sp>
        <p:nvSpPr>
          <p:cNvPr id="8216" name="Rectangle 61"/>
          <p:cNvSpPr>
            <a:spLocks noChangeArrowheads="1"/>
          </p:cNvSpPr>
          <p:nvPr/>
        </p:nvSpPr>
        <p:spPr bwMode="auto">
          <a:xfrm>
            <a:off x="3774799" y="4550204"/>
            <a:ext cx="1302042" cy="1214067"/>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fr-FR" altLang="fr-FR"/>
          </a:p>
        </p:txBody>
      </p:sp>
      <p:pic>
        <p:nvPicPr>
          <p:cNvPr id="8217" name="Picture 6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355094" y="3300239"/>
            <a:ext cx="468313"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Rectangle 53"/>
          <p:cNvSpPr>
            <a:spLocks noChangeArrowheads="1"/>
          </p:cNvSpPr>
          <p:nvPr/>
        </p:nvSpPr>
        <p:spPr bwMode="auto">
          <a:xfrm>
            <a:off x="3358760" y="1744145"/>
            <a:ext cx="2162969" cy="456125"/>
          </a:xfrm>
          <a:prstGeom prst="rect">
            <a:avLst/>
          </a:prstGeom>
          <a:solidFill>
            <a:schemeClr val="bg1"/>
          </a:solidFill>
          <a:ln>
            <a:noFill/>
          </a:ln>
        </p:spPr>
        <p:txBody>
          <a:bodyPr wrap="square" lIns="85955" tIns="42977" rIns="85955" bIns="42977">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fr-FR" sz="1200" b="1" dirty="0">
                <a:solidFill>
                  <a:schemeClr val="tx2"/>
                </a:solidFill>
              </a:rPr>
              <a:t>Neutron TOF</a:t>
            </a:r>
            <a:r>
              <a:rPr lang="en-US" altLang="fr-FR" sz="1200" b="1" dirty="0">
                <a:solidFill>
                  <a:srgbClr val="669900"/>
                </a:solidFill>
              </a:rPr>
              <a:t> </a:t>
            </a:r>
            <a:br>
              <a:rPr lang="en-US" altLang="fr-FR" sz="1200" b="1" dirty="0">
                <a:solidFill>
                  <a:srgbClr val="669900"/>
                </a:solidFill>
              </a:rPr>
            </a:br>
            <a:r>
              <a:rPr lang="en-US" altLang="fr-FR" sz="1200" b="1" dirty="0">
                <a:solidFill>
                  <a:srgbClr val="666666"/>
                </a:solidFill>
              </a:rPr>
              <a:t>(</a:t>
            </a:r>
            <a:r>
              <a:rPr lang="en-US" altLang="fr-FR" sz="1200" dirty="0">
                <a:solidFill>
                  <a:srgbClr val="666666"/>
                </a:solidFill>
              </a:rPr>
              <a:t>alpha-gamma coincidence)</a:t>
            </a:r>
            <a:endParaRPr lang="en-US" altLang="fr-FR" sz="3200" dirty="0">
              <a:solidFill>
                <a:srgbClr val="666666"/>
              </a:solidFill>
            </a:endParaRPr>
          </a:p>
        </p:txBody>
      </p:sp>
      <p:sp>
        <p:nvSpPr>
          <p:cNvPr id="2" name="Rectangle 1"/>
          <p:cNvSpPr/>
          <p:nvPr/>
        </p:nvSpPr>
        <p:spPr>
          <a:xfrm>
            <a:off x="726306" y="861961"/>
            <a:ext cx="9879243" cy="420564"/>
          </a:xfrm>
          <a:prstGeom prst="rect">
            <a:avLst/>
          </a:prstGeom>
        </p:spPr>
        <p:txBody>
          <a:bodyPr wrap="none">
            <a:spAutoFit/>
          </a:bodyPr>
          <a:lstStyle/>
          <a:p>
            <a:r>
              <a:rPr lang="en-US" altLang="fr-FR" sz="2133" b="1" dirty="0">
                <a:solidFill>
                  <a:schemeClr val="tx2"/>
                </a:solidFill>
                <a:latin typeface="Calibri" panose="020F0502020204030204" pitchFamily="34" charset="0"/>
              </a:rPr>
              <a:t>Fast neutron interrogation with a DT neutron generator embedding an alpha detector</a:t>
            </a:r>
            <a:endParaRPr lang="fr-FR" sz="2133" b="1" dirty="0">
              <a:solidFill>
                <a:schemeClr val="tx2"/>
              </a:solidFill>
              <a:latin typeface="Calibri" panose="020F0502020204030204" pitchFamily="34" charset="0"/>
            </a:endParaRPr>
          </a:p>
        </p:txBody>
      </p:sp>
      <p:sp>
        <p:nvSpPr>
          <p:cNvPr id="4" name="Espace réservé du numéro de diapositive 3"/>
          <p:cNvSpPr>
            <a:spLocks noGrp="1"/>
          </p:cNvSpPr>
          <p:nvPr>
            <p:ph type="sldNum" sz="quarter" idx="12"/>
          </p:nvPr>
        </p:nvSpPr>
        <p:spPr/>
        <p:txBody>
          <a:bodyPr/>
          <a:lstStyle/>
          <a:p>
            <a:fld id="{0CBC77A0-1F4E-42FF-9FFC-F45C3A64AF90}" type="slidenum">
              <a:rPr lang="fr-FR" smtClean="0"/>
              <a:t>29</a:t>
            </a:fld>
            <a:endParaRPr lang="fr-FR"/>
          </a:p>
        </p:txBody>
      </p:sp>
    </p:spTree>
    <p:extLst>
      <p:ext uri="{BB962C8B-B14F-4D97-AF65-F5344CB8AC3E}">
        <p14:creationId xmlns:p14="http://schemas.microsoft.com/office/powerpoint/2010/main" val="1159581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a:spLocks noGrp="1"/>
          </p:cNvSpPr>
          <p:nvPr>
            <p:ph idx="1"/>
          </p:nvPr>
        </p:nvSpPr>
        <p:spPr>
          <a:xfrm>
            <a:off x="8385617" y="2156954"/>
            <a:ext cx="3471104" cy="1270635"/>
          </a:xfrm>
        </p:spPr>
        <p:txBody>
          <a:bodyPr>
            <a:noAutofit/>
          </a:bodyPr>
          <a:lstStyle/>
          <a:p>
            <a:pPr marL="534975" indent="-385753">
              <a:spcBef>
                <a:spcPts val="0"/>
              </a:spcBef>
              <a:buFont typeface="Wingdings" panose="05000000000000000000" pitchFamily="2" charset="2"/>
              <a:buChar char="q"/>
            </a:pPr>
            <a:r>
              <a:rPr lang="en-US" sz="1600" dirty="0"/>
              <a:t>25-30 permanent staff </a:t>
            </a:r>
          </a:p>
          <a:p>
            <a:pPr marL="534975" indent="-385753">
              <a:spcBef>
                <a:spcPts val="0"/>
              </a:spcBef>
              <a:buFont typeface="Wingdings" panose="05000000000000000000" pitchFamily="2" charset="2"/>
              <a:buChar char="q"/>
            </a:pPr>
            <a:r>
              <a:rPr lang="en-US" sz="1600" dirty="0"/>
              <a:t>5-10 PhD, internships, </a:t>
            </a:r>
            <a:br>
              <a:rPr lang="en-US" sz="1600" dirty="0"/>
            </a:br>
            <a:r>
              <a:rPr lang="en-US" sz="1600" dirty="0"/>
              <a:t>temporary researchers</a:t>
            </a:r>
          </a:p>
          <a:p>
            <a:pPr marL="534975" indent="-385753">
              <a:spcBef>
                <a:spcPts val="0"/>
              </a:spcBef>
              <a:buFont typeface="Wingdings" panose="05000000000000000000" pitchFamily="2" charset="2"/>
              <a:buChar char="q"/>
            </a:pPr>
            <a:r>
              <a:rPr lang="en-US" sz="1600" dirty="0"/>
              <a:t>&gt; 50 projects or collaborations on both R&amp;D and applications</a:t>
            </a:r>
          </a:p>
        </p:txBody>
      </p:sp>
      <p:sp>
        <p:nvSpPr>
          <p:cNvPr id="17" name="Titre 16"/>
          <p:cNvSpPr>
            <a:spLocks noGrp="1"/>
          </p:cNvSpPr>
          <p:nvPr>
            <p:ph type="title"/>
          </p:nvPr>
        </p:nvSpPr>
        <p:spPr>
          <a:xfrm>
            <a:off x="437515" y="259506"/>
            <a:ext cx="10728325" cy="599729"/>
          </a:xfrm>
        </p:spPr>
        <p:txBody>
          <a:bodyPr>
            <a:normAutofit/>
          </a:bodyPr>
          <a:lstStyle/>
          <a:p>
            <a:pPr>
              <a:defRPr/>
            </a:pPr>
            <a:r>
              <a:rPr lang="en-US" dirty="0"/>
              <a:t>The Nuclear Measurement Laboratory</a:t>
            </a:r>
          </a:p>
        </p:txBody>
      </p:sp>
      <p:sp>
        <p:nvSpPr>
          <p:cNvPr id="7" name="Slide Number Placeholder 2"/>
          <p:cNvSpPr txBox="1">
            <a:spLocks/>
          </p:cNvSpPr>
          <p:nvPr/>
        </p:nvSpPr>
        <p:spPr>
          <a:xfrm>
            <a:off x="9932529" y="6673287"/>
            <a:ext cx="627944" cy="143565"/>
          </a:xfrm>
          <a:prstGeom prst="rect">
            <a:avLst/>
          </a:prstGeom>
        </p:spPr>
        <p:txBody>
          <a:bodyPr t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54A34C9-9A4B-6445-85E1-F779B5E87362}" type="slidenum">
              <a:rPr lang="fr-FR" sz="933">
                <a:solidFill>
                  <a:schemeClr val="bg1"/>
                </a:solidFill>
                <a:latin typeface="Arial" charset="0"/>
                <a:ea typeface="Arial" charset="0"/>
                <a:cs typeface="Arial" charset="0"/>
              </a:rPr>
              <a:pPr algn="ctr"/>
              <a:t>3</a:t>
            </a:fld>
            <a:endParaRPr lang="fr-FR" sz="933" dirty="0">
              <a:solidFill>
                <a:schemeClr val="bg1"/>
              </a:solidFill>
              <a:latin typeface="Arial" charset="0"/>
              <a:ea typeface="Arial" charset="0"/>
              <a:cs typeface="Arial" charset="0"/>
            </a:endParaRPr>
          </a:p>
        </p:txBody>
      </p:sp>
      <p:sp>
        <p:nvSpPr>
          <p:cNvPr id="11" name="Espace réservé du numéro de diapositive 10"/>
          <p:cNvSpPr>
            <a:spLocks noGrp="1"/>
          </p:cNvSpPr>
          <p:nvPr>
            <p:ph type="sldNum" sz="quarter" idx="12"/>
          </p:nvPr>
        </p:nvSpPr>
        <p:spPr>
          <a:xfrm>
            <a:off x="11039974" y="6445250"/>
            <a:ext cx="693738" cy="365125"/>
          </a:xfrm>
        </p:spPr>
        <p:txBody>
          <a:bodyPr/>
          <a:lstStyle/>
          <a:p>
            <a:fld id="{0CBC77A0-1F4E-42FF-9FFC-F45C3A64AF90}" type="slidenum">
              <a:rPr lang="fr-FR" smtClean="0"/>
              <a:t>3</a:t>
            </a:fld>
            <a:endParaRPr lang="fr-FR"/>
          </a:p>
        </p:txBody>
      </p:sp>
      <p:pic>
        <p:nvPicPr>
          <p:cNvPr id="8" name="Image 7"/>
          <p:cNvPicPr>
            <a:picLocks noChangeAspect="1"/>
          </p:cNvPicPr>
          <p:nvPr/>
        </p:nvPicPr>
        <p:blipFill>
          <a:blip r:embed="rId2"/>
          <a:stretch>
            <a:fillRect/>
          </a:stretch>
        </p:blipFill>
        <p:spPr>
          <a:xfrm>
            <a:off x="660400" y="904307"/>
            <a:ext cx="7594752" cy="28308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89226" y="460074"/>
            <a:ext cx="1463886" cy="1412033"/>
          </a:xfrm>
          <a:prstGeom prst="rect">
            <a:avLst/>
          </a:prstGeom>
        </p:spPr>
      </p:pic>
      <p:sp>
        <p:nvSpPr>
          <p:cNvPr id="14" name="Espace réservé du contenu 2"/>
          <p:cNvSpPr txBox="1">
            <a:spLocks/>
          </p:cNvSpPr>
          <p:nvPr/>
        </p:nvSpPr>
        <p:spPr>
          <a:xfrm>
            <a:off x="909545" y="3985260"/>
            <a:ext cx="5100506" cy="2926715"/>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85753">
              <a:lnSpc>
                <a:spcPts val="1920"/>
              </a:lnSpc>
              <a:spcBef>
                <a:spcPts val="0"/>
              </a:spcBef>
              <a:spcAft>
                <a:spcPts val="400"/>
              </a:spcAft>
              <a:buFont typeface="Wingdings" panose="05000000000000000000" pitchFamily="2" charset="2"/>
              <a:buChar char="q"/>
            </a:pPr>
            <a:r>
              <a:rPr lang="en-US" sz="1600" b="1" dirty="0">
                <a:solidFill>
                  <a:srgbClr val="FF0000"/>
                </a:solidFill>
              </a:rPr>
              <a:t>Radiological characterization</a:t>
            </a:r>
            <a:endParaRPr lang="en-US" sz="1600" dirty="0">
              <a:solidFill>
                <a:srgbClr val="FF0000"/>
              </a:solidFill>
            </a:endParaRPr>
          </a:p>
          <a:p>
            <a:pPr marL="720725" lvl="4" indent="-341313">
              <a:lnSpc>
                <a:spcPts val="1920"/>
              </a:lnSpc>
              <a:spcBef>
                <a:spcPts val="0"/>
              </a:spcBef>
              <a:buFont typeface="Wingdings" panose="05000000000000000000" pitchFamily="2" charset="2"/>
              <a:buChar char="ü"/>
            </a:pPr>
            <a:r>
              <a:rPr lang="en-US" sz="1600" dirty="0"/>
              <a:t>Gamma-ray spectroscopy  </a:t>
            </a:r>
          </a:p>
          <a:p>
            <a:pPr marL="720725" lvl="4" indent="-341313">
              <a:lnSpc>
                <a:spcPts val="1920"/>
              </a:lnSpc>
              <a:spcBef>
                <a:spcPts val="0"/>
              </a:spcBef>
              <a:buFont typeface="Wingdings" panose="05000000000000000000" pitchFamily="2" charset="2"/>
              <a:buChar char="ü"/>
            </a:pPr>
            <a:r>
              <a:rPr lang="en-US" sz="1600" dirty="0"/>
              <a:t>Passive and active neutron measurements</a:t>
            </a:r>
          </a:p>
          <a:p>
            <a:pPr marL="720725" lvl="4" indent="-341313">
              <a:lnSpc>
                <a:spcPts val="1920"/>
              </a:lnSpc>
              <a:spcBef>
                <a:spcPts val="0"/>
              </a:spcBef>
              <a:spcAft>
                <a:spcPts val="600"/>
              </a:spcAft>
              <a:buFont typeface="Wingdings" panose="05000000000000000000" pitchFamily="2" charset="2"/>
              <a:buChar char="ü"/>
            </a:pPr>
            <a:r>
              <a:rPr lang="en-US" sz="1600" dirty="0"/>
              <a:t>Photofission</a:t>
            </a:r>
          </a:p>
          <a:p>
            <a:pPr indent="-385753">
              <a:lnSpc>
                <a:spcPts val="1920"/>
              </a:lnSpc>
              <a:spcBef>
                <a:spcPts val="0"/>
              </a:spcBef>
              <a:spcAft>
                <a:spcPts val="400"/>
              </a:spcAft>
              <a:buFont typeface="Wingdings" panose="05000000000000000000" pitchFamily="2" charset="2"/>
              <a:buChar char="q"/>
            </a:pPr>
            <a:r>
              <a:rPr lang="en-US" sz="1600" b="1" dirty="0">
                <a:solidFill>
                  <a:srgbClr val="FF0000"/>
                </a:solidFill>
              </a:rPr>
              <a:t>Physical characterization</a:t>
            </a:r>
            <a:endParaRPr lang="en-US" sz="1600" dirty="0">
              <a:solidFill>
                <a:srgbClr val="FF0000"/>
              </a:solidFill>
            </a:endParaRPr>
          </a:p>
          <a:p>
            <a:pPr marL="833946" lvl="4" indent="-342891">
              <a:lnSpc>
                <a:spcPts val="1920"/>
              </a:lnSpc>
              <a:spcBef>
                <a:spcPts val="0"/>
              </a:spcBef>
              <a:buFont typeface="Wingdings" panose="05000000000000000000" pitchFamily="2" charset="2"/>
              <a:buChar char="ü"/>
            </a:pPr>
            <a:r>
              <a:rPr lang="en-US" sz="1600" dirty="0"/>
              <a:t>Photon radiography and tomography</a:t>
            </a:r>
          </a:p>
          <a:p>
            <a:pPr marL="833946" lvl="4" indent="-342891">
              <a:lnSpc>
                <a:spcPts val="1920"/>
              </a:lnSpc>
              <a:spcBef>
                <a:spcPts val="0"/>
              </a:spcBef>
              <a:spcAft>
                <a:spcPts val="600"/>
              </a:spcAft>
              <a:buFont typeface="Wingdings" panose="05000000000000000000" pitchFamily="2" charset="2"/>
              <a:buChar char="ü"/>
            </a:pPr>
            <a:r>
              <a:rPr lang="en-US" sz="1600" dirty="0"/>
              <a:t>Neutron radiography</a:t>
            </a:r>
          </a:p>
          <a:p>
            <a:pPr indent="-385753">
              <a:lnSpc>
                <a:spcPts val="1920"/>
              </a:lnSpc>
              <a:spcBef>
                <a:spcPts val="0"/>
              </a:spcBef>
              <a:spcAft>
                <a:spcPts val="400"/>
              </a:spcAft>
              <a:buFont typeface="Wingdings" panose="05000000000000000000" pitchFamily="2" charset="2"/>
              <a:buChar char="q"/>
            </a:pPr>
            <a:r>
              <a:rPr lang="en-US" sz="1600" b="1" dirty="0">
                <a:solidFill>
                  <a:srgbClr val="FF0000"/>
                </a:solidFill>
              </a:rPr>
              <a:t>Elemental characterization</a:t>
            </a:r>
            <a:endParaRPr lang="en-US" sz="1600" dirty="0">
              <a:solidFill>
                <a:srgbClr val="FF0000"/>
              </a:solidFill>
            </a:endParaRPr>
          </a:p>
          <a:p>
            <a:pPr marL="833946" lvl="4" indent="-342891">
              <a:lnSpc>
                <a:spcPts val="1920"/>
              </a:lnSpc>
              <a:spcBef>
                <a:spcPts val="0"/>
              </a:spcBef>
              <a:buFont typeface="Wingdings" panose="05000000000000000000" pitchFamily="2" charset="2"/>
              <a:buChar char="ü"/>
            </a:pPr>
            <a:r>
              <a:rPr lang="en-US" sz="1600" dirty="0"/>
              <a:t>Thermal neutron activation analysis</a:t>
            </a:r>
          </a:p>
          <a:p>
            <a:pPr marL="833946" lvl="4" indent="-342891">
              <a:lnSpc>
                <a:spcPts val="1920"/>
              </a:lnSpc>
              <a:spcBef>
                <a:spcPts val="0"/>
              </a:spcBef>
              <a:buFont typeface="Wingdings" panose="05000000000000000000" pitchFamily="2" charset="2"/>
              <a:buChar char="ü"/>
            </a:pPr>
            <a:r>
              <a:rPr lang="en-US" sz="1600" dirty="0"/>
              <a:t>Fast neutron activation analysis</a:t>
            </a:r>
          </a:p>
        </p:txBody>
      </p:sp>
      <p:sp>
        <p:nvSpPr>
          <p:cNvPr id="15" name="Espace réservé du contenu 2"/>
          <p:cNvSpPr txBox="1">
            <a:spLocks/>
          </p:cNvSpPr>
          <p:nvPr/>
        </p:nvSpPr>
        <p:spPr>
          <a:xfrm>
            <a:off x="6522722" y="4001714"/>
            <a:ext cx="5577839" cy="2918488"/>
          </a:xfrm>
          <a:prstGeom prst="rect">
            <a:avLst/>
          </a:prstGeom>
        </p:spPr>
        <p:txBody>
          <a:bodyPr vert="horz" lIns="0" tIns="45720" rIns="0" bIns="45720" rtlCol="0">
            <a:no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85753">
              <a:lnSpc>
                <a:spcPts val="1920"/>
              </a:lnSpc>
              <a:spcBef>
                <a:spcPts val="0"/>
              </a:spcBef>
              <a:spcAft>
                <a:spcPts val="400"/>
              </a:spcAft>
              <a:buFont typeface="Wingdings" panose="05000000000000000000" pitchFamily="2" charset="2"/>
              <a:buChar char="q"/>
            </a:pPr>
            <a:r>
              <a:rPr lang="en-US" sz="1600" b="1" dirty="0">
                <a:solidFill>
                  <a:srgbClr val="FF0000"/>
                </a:solidFill>
              </a:rPr>
              <a:t>Nuclear fuel cycle</a:t>
            </a:r>
          </a:p>
          <a:p>
            <a:pPr marL="720725" lvl="4" indent="-341313">
              <a:lnSpc>
                <a:spcPts val="1920"/>
              </a:lnSpc>
              <a:spcBef>
                <a:spcPts val="0"/>
              </a:spcBef>
              <a:buFont typeface="Wingdings" panose="05000000000000000000" pitchFamily="2" charset="2"/>
              <a:buChar char="ü"/>
            </a:pPr>
            <a:r>
              <a:rPr lang="en-US" sz="1600" dirty="0"/>
              <a:t>Uranium mining, fuel fabrication &amp; reprocessing</a:t>
            </a:r>
          </a:p>
          <a:p>
            <a:pPr marL="720725" lvl="4" indent="-341313">
              <a:lnSpc>
                <a:spcPts val="1920"/>
              </a:lnSpc>
              <a:spcBef>
                <a:spcPts val="0"/>
              </a:spcBef>
              <a:buFont typeface="Wingdings" panose="05000000000000000000" pitchFamily="2" charset="2"/>
              <a:buChar char="ü"/>
            </a:pPr>
            <a:r>
              <a:rPr lang="en-US" sz="1600" dirty="0"/>
              <a:t>Radioactive waste characterization</a:t>
            </a:r>
          </a:p>
          <a:p>
            <a:pPr marL="720725" lvl="4" indent="-341313">
              <a:lnSpc>
                <a:spcPts val="1920"/>
              </a:lnSpc>
              <a:spcBef>
                <a:spcPts val="0"/>
              </a:spcBef>
              <a:spcAft>
                <a:spcPts val="600"/>
              </a:spcAft>
              <a:buFont typeface="Wingdings" panose="05000000000000000000" pitchFamily="2" charset="2"/>
              <a:buChar char="ü"/>
            </a:pPr>
            <a:r>
              <a:rPr lang="en-US" sz="1600" dirty="0"/>
              <a:t>Dismantling and decommissioning</a:t>
            </a:r>
            <a:endParaRPr lang="en-US" sz="300" dirty="0"/>
          </a:p>
          <a:p>
            <a:pPr indent="-385753">
              <a:lnSpc>
                <a:spcPts val="1920"/>
              </a:lnSpc>
              <a:spcBef>
                <a:spcPts val="0"/>
              </a:spcBef>
              <a:spcAft>
                <a:spcPts val="400"/>
              </a:spcAft>
              <a:buFont typeface="Wingdings" panose="05000000000000000000" pitchFamily="2" charset="2"/>
              <a:buChar char="q"/>
            </a:pPr>
            <a:r>
              <a:rPr lang="en-US" sz="1600" b="1" dirty="0">
                <a:solidFill>
                  <a:srgbClr val="FF0000"/>
                </a:solidFill>
              </a:rPr>
              <a:t>Reactors </a:t>
            </a:r>
          </a:p>
          <a:p>
            <a:pPr marL="720725" lvl="4" indent="-341313">
              <a:lnSpc>
                <a:spcPts val="1920"/>
              </a:lnSpc>
              <a:spcBef>
                <a:spcPts val="0"/>
              </a:spcBef>
              <a:buFont typeface="Wingdings" panose="05000000000000000000" pitchFamily="2" charset="2"/>
              <a:buChar char="ü"/>
            </a:pPr>
            <a:r>
              <a:rPr lang="en-US" sz="1600" dirty="0"/>
              <a:t>Non-Destructive Exams for Jules Horowitz Reactor</a:t>
            </a:r>
          </a:p>
          <a:p>
            <a:pPr marL="720725" lvl="4" indent="-341313">
              <a:lnSpc>
                <a:spcPts val="1920"/>
              </a:lnSpc>
              <a:spcBef>
                <a:spcPts val="0"/>
              </a:spcBef>
              <a:spcAft>
                <a:spcPts val="600"/>
              </a:spcAft>
              <a:buFont typeface="Wingdings" panose="05000000000000000000" pitchFamily="2" charset="2"/>
              <a:buChar char="ü"/>
            </a:pPr>
            <a:r>
              <a:rPr lang="en-US" sz="1600" dirty="0"/>
              <a:t>Nuclear accident studies and monitoring</a:t>
            </a:r>
          </a:p>
          <a:p>
            <a:pPr marL="385753" indent="-385753">
              <a:lnSpc>
                <a:spcPts val="1680"/>
              </a:lnSpc>
              <a:spcBef>
                <a:spcPts val="0"/>
              </a:spcBef>
              <a:spcAft>
                <a:spcPts val="600"/>
              </a:spcAft>
              <a:buFont typeface="Wingdings" panose="05000000000000000000" pitchFamily="2" charset="2"/>
              <a:buChar char="q"/>
            </a:pPr>
            <a:r>
              <a:rPr lang="en-US" sz="1600" b="1" dirty="0">
                <a:solidFill>
                  <a:srgbClr val="FF0000"/>
                </a:solidFill>
              </a:rPr>
              <a:t>Other applications </a:t>
            </a:r>
          </a:p>
          <a:p>
            <a:pPr marL="833946" lvl="4" indent="-342891">
              <a:lnSpc>
                <a:spcPts val="1920"/>
              </a:lnSpc>
              <a:spcBef>
                <a:spcPts val="0"/>
              </a:spcBef>
              <a:buFont typeface="Wingdings" panose="05000000000000000000" pitchFamily="2" charset="2"/>
              <a:buChar char="ü"/>
            </a:pPr>
            <a:r>
              <a:rPr lang="en-US" sz="1600" dirty="0"/>
              <a:t>CBRNE threats detection, nuclear material controls</a:t>
            </a:r>
          </a:p>
          <a:p>
            <a:pPr marL="833946" lvl="4" indent="-342891">
              <a:lnSpc>
                <a:spcPts val="1920"/>
              </a:lnSpc>
              <a:spcBef>
                <a:spcPts val="0"/>
              </a:spcBef>
              <a:buFont typeface="Wingdings" panose="05000000000000000000" pitchFamily="2" charset="2"/>
              <a:buChar char="ü"/>
            </a:pPr>
            <a:r>
              <a:rPr lang="en-US" sz="1600" dirty="0"/>
              <a:t>Waste recycling for the circular economy</a:t>
            </a:r>
          </a:p>
        </p:txBody>
      </p:sp>
      <p:sp>
        <p:nvSpPr>
          <p:cNvPr id="16" name="Flèche droite 15"/>
          <p:cNvSpPr/>
          <p:nvPr/>
        </p:nvSpPr>
        <p:spPr>
          <a:xfrm>
            <a:off x="5651463" y="4949964"/>
            <a:ext cx="554169" cy="692011"/>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en-US" dirty="0"/>
          </a:p>
        </p:txBody>
      </p:sp>
      <p:sp>
        <p:nvSpPr>
          <p:cNvPr id="19" name="Rectangle à coins arrondis 18"/>
          <p:cNvSpPr/>
          <p:nvPr/>
        </p:nvSpPr>
        <p:spPr>
          <a:xfrm>
            <a:off x="6245897" y="3997282"/>
            <a:ext cx="5864824" cy="279836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0" name="Rectangle à coins arrondis 19"/>
          <p:cNvSpPr/>
          <p:nvPr/>
        </p:nvSpPr>
        <p:spPr>
          <a:xfrm>
            <a:off x="660400" y="4001714"/>
            <a:ext cx="4991063" cy="279836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Tree>
    <p:extLst>
      <p:ext uri="{BB962C8B-B14F-4D97-AF65-F5344CB8AC3E}">
        <p14:creationId xmlns:p14="http://schemas.microsoft.com/office/powerpoint/2010/main" val="2663745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009" y="272412"/>
            <a:ext cx="10728325" cy="871827"/>
          </a:xfrm>
        </p:spPr>
        <p:txBody>
          <a:bodyPr>
            <a:normAutofit/>
          </a:bodyPr>
          <a:lstStyle/>
          <a:p>
            <a:r>
              <a:rPr lang="en-US" dirty="0"/>
              <a:t>Tagged Neutron Inspection System, calibration</a:t>
            </a:r>
            <a:endParaRPr lang="en-GB" dirty="0"/>
          </a:p>
        </p:txBody>
      </p:sp>
      <p:grpSp>
        <p:nvGrpSpPr>
          <p:cNvPr id="27" name="Groupe 43"/>
          <p:cNvGrpSpPr/>
          <p:nvPr/>
        </p:nvGrpSpPr>
        <p:grpSpPr>
          <a:xfrm>
            <a:off x="4078260" y="1433447"/>
            <a:ext cx="7877371" cy="4734664"/>
            <a:chOff x="-2084" y="0"/>
            <a:chExt cx="10145952" cy="5696986"/>
          </a:xfrm>
        </p:grpSpPr>
        <p:pic>
          <p:nvPicPr>
            <p:cNvPr id="28" name="Image 27"/>
            <p:cNvPicPr>
              <a:picLocks noChangeAspect="1"/>
            </p:cNvPicPr>
            <p:nvPr/>
          </p:nvPicPr>
          <p:blipFill>
            <a:blip r:embed="rId2" cstate="hqprint">
              <a:lum/>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t="9305"/>
            <a:stretch>
              <a:fillRect/>
            </a:stretch>
          </p:blipFill>
          <p:spPr>
            <a:xfrm>
              <a:off x="6073764" y="4617"/>
              <a:ext cx="2030041" cy="1376537"/>
            </a:xfrm>
            <a:prstGeom prst="rect">
              <a:avLst/>
            </a:prstGeom>
            <a:noFill/>
            <a:ln cap="flat">
              <a:noFill/>
            </a:ln>
          </p:spPr>
        </p:pic>
        <p:pic>
          <p:nvPicPr>
            <p:cNvPr id="29" name="Image 28"/>
            <p:cNvPicPr>
              <a:picLocks noChangeAspect="1"/>
            </p:cNvPicPr>
            <p:nvPr/>
          </p:nvPicPr>
          <p:blipFill>
            <a:blip r:embed="rId4" cstate="hqprint">
              <a:lum/>
              <a:alphaModFix/>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t="12714"/>
            <a:stretch>
              <a:fillRect/>
            </a:stretch>
          </p:blipFill>
          <p:spPr>
            <a:xfrm>
              <a:off x="8103805" y="9235"/>
              <a:ext cx="2030041" cy="1382371"/>
            </a:xfrm>
            <a:prstGeom prst="rect">
              <a:avLst/>
            </a:prstGeom>
            <a:noFill/>
            <a:ln cap="flat">
              <a:noFill/>
            </a:ln>
          </p:spPr>
        </p:pic>
        <p:pic>
          <p:nvPicPr>
            <p:cNvPr id="30" name="Image 29"/>
            <p:cNvPicPr>
              <a:picLocks noChangeAspect="1"/>
            </p:cNvPicPr>
            <p:nvPr/>
          </p:nvPicPr>
          <p:blipFill>
            <a:blip r:embed="rId6" cstate="hqprint">
              <a:lum/>
              <a:alphaModFix/>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t="12934"/>
            <a:stretch>
              <a:fillRect/>
            </a:stretch>
          </p:blipFill>
          <p:spPr>
            <a:xfrm>
              <a:off x="8174" y="1369606"/>
              <a:ext cx="2030041" cy="1411879"/>
            </a:xfrm>
            <a:prstGeom prst="rect">
              <a:avLst/>
            </a:prstGeom>
            <a:noFill/>
            <a:ln cap="flat">
              <a:noFill/>
            </a:ln>
          </p:spPr>
        </p:pic>
        <p:pic>
          <p:nvPicPr>
            <p:cNvPr id="31" name="Image 30"/>
            <p:cNvPicPr>
              <a:picLocks noChangeAspect="1"/>
            </p:cNvPicPr>
            <p:nvPr/>
          </p:nvPicPr>
          <p:blipFill>
            <a:blip r:embed="rId8" cstate="hqprint">
              <a:lum/>
              <a:alphaModFix/>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t="13896"/>
            <a:stretch>
              <a:fillRect/>
            </a:stretch>
          </p:blipFill>
          <p:spPr>
            <a:xfrm>
              <a:off x="4060082" y="1369606"/>
              <a:ext cx="2030041" cy="1471516"/>
            </a:xfrm>
            <a:prstGeom prst="rect">
              <a:avLst/>
            </a:prstGeom>
            <a:noFill/>
            <a:ln cap="flat">
              <a:noFill/>
            </a:ln>
          </p:spPr>
        </p:pic>
        <p:pic>
          <p:nvPicPr>
            <p:cNvPr id="32" name="Image 31"/>
            <p:cNvPicPr>
              <a:picLocks noChangeAspect="1"/>
            </p:cNvPicPr>
            <p:nvPr/>
          </p:nvPicPr>
          <p:blipFill>
            <a:blip r:embed="rId10" cstate="hqprint">
              <a:lum/>
              <a:alphaModFix/>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t="12256"/>
            <a:stretch>
              <a:fillRect/>
            </a:stretch>
          </p:blipFill>
          <p:spPr>
            <a:xfrm>
              <a:off x="-2084" y="2781485"/>
              <a:ext cx="2030041" cy="1439997"/>
            </a:xfrm>
            <a:prstGeom prst="rect">
              <a:avLst/>
            </a:prstGeom>
            <a:noFill/>
            <a:ln cap="flat">
              <a:noFill/>
            </a:ln>
          </p:spPr>
        </p:pic>
        <p:pic>
          <p:nvPicPr>
            <p:cNvPr id="33" name="Image 32"/>
            <p:cNvPicPr>
              <a:picLocks noChangeAspect="1"/>
            </p:cNvPicPr>
            <p:nvPr/>
          </p:nvPicPr>
          <p:blipFill>
            <a:blip r:embed="rId12" cstate="hqprint">
              <a:lum/>
              <a:alphaModFix/>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a:ext>
              </a:extLst>
            </a:blip>
            <a:srcRect t="13644"/>
            <a:stretch>
              <a:fillRect/>
            </a:stretch>
          </p:blipFill>
          <p:spPr>
            <a:xfrm>
              <a:off x="2021866" y="2812474"/>
              <a:ext cx="2052123" cy="1431630"/>
            </a:xfrm>
            <a:prstGeom prst="rect">
              <a:avLst/>
            </a:prstGeom>
            <a:noFill/>
            <a:ln cap="flat">
              <a:noFill/>
            </a:ln>
          </p:spPr>
        </p:pic>
        <p:pic>
          <p:nvPicPr>
            <p:cNvPr id="34" name="Image 33"/>
            <p:cNvPicPr>
              <a:picLocks noChangeAspect="1"/>
            </p:cNvPicPr>
            <p:nvPr/>
          </p:nvPicPr>
          <p:blipFill>
            <a:blip r:embed="rId14" cstate="hqprint">
              <a:lum/>
              <a:alphaModFix/>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a:ext>
              </a:extLst>
            </a:blip>
            <a:srcRect l="298" t="13644" r="-298" b="428"/>
            <a:stretch>
              <a:fillRect/>
            </a:stretch>
          </p:blipFill>
          <p:spPr>
            <a:xfrm>
              <a:off x="4092479" y="2819662"/>
              <a:ext cx="2011551" cy="1424443"/>
            </a:xfrm>
            <a:prstGeom prst="rect">
              <a:avLst/>
            </a:prstGeom>
            <a:noFill/>
            <a:ln cap="flat">
              <a:noFill/>
            </a:ln>
          </p:spPr>
        </p:pic>
        <p:pic>
          <p:nvPicPr>
            <p:cNvPr id="35" name="Image 34"/>
            <p:cNvPicPr>
              <a:picLocks noChangeAspect="1"/>
            </p:cNvPicPr>
            <p:nvPr/>
          </p:nvPicPr>
          <p:blipFill>
            <a:blip r:embed="rId16" cstate="hqprint">
              <a:lum/>
              <a:alphaModFix/>
              <a:extLst>
                <a:ext uri="{BEBA8EAE-BF5A-486C-A8C5-ECC9F3942E4B}">
                  <a14:imgProps xmlns:a14="http://schemas.microsoft.com/office/drawing/2010/main">
                    <a14:imgLayer r:embed="rId17">
                      <a14:imgEffect>
                        <a14:sharpenSoften amount="50000"/>
                      </a14:imgEffect>
                    </a14:imgLayer>
                  </a14:imgProps>
                </a:ext>
                <a:ext uri="{28A0092B-C50C-407E-A947-70E740481C1C}">
                  <a14:useLocalDpi xmlns:a14="http://schemas.microsoft.com/office/drawing/2010/main"/>
                </a:ext>
              </a:extLst>
            </a:blip>
            <a:srcRect t="12334"/>
            <a:stretch>
              <a:fillRect/>
            </a:stretch>
          </p:blipFill>
          <p:spPr>
            <a:xfrm>
              <a:off x="8113827" y="2825468"/>
              <a:ext cx="2030041" cy="1418636"/>
            </a:xfrm>
            <a:prstGeom prst="rect">
              <a:avLst/>
            </a:prstGeom>
            <a:noFill/>
            <a:ln cap="flat">
              <a:noFill/>
            </a:ln>
          </p:spPr>
        </p:pic>
        <p:pic>
          <p:nvPicPr>
            <p:cNvPr id="36" name="Image 35"/>
            <p:cNvPicPr>
              <a:picLocks noChangeAspect="1"/>
            </p:cNvPicPr>
            <p:nvPr/>
          </p:nvPicPr>
          <p:blipFill>
            <a:blip r:embed="rId18" cstate="hqprint">
              <a:lum/>
              <a:alphaModFix/>
              <a:extLst>
                <a:ext uri="{BEBA8EAE-BF5A-486C-A8C5-ECC9F3942E4B}">
                  <a14:imgProps xmlns:a14="http://schemas.microsoft.com/office/drawing/2010/main">
                    <a14:imgLayer r:embed="rId19">
                      <a14:imgEffect>
                        <a14:sharpenSoften amount="50000"/>
                      </a14:imgEffect>
                    </a14:imgLayer>
                  </a14:imgProps>
                </a:ext>
                <a:ext uri="{28A0092B-C50C-407E-A947-70E740481C1C}">
                  <a14:useLocalDpi xmlns:a14="http://schemas.microsoft.com/office/drawing/2010/main"/>
                </a:ext>
              </a:extLst>
            </a:blip>
            <a:srcRect t="13279"/>
            <a:stretch>
              <a:fillRect/>
            </a:stretch>
          </p:blipFill>
          <p:spPr>
            <a:xfrm>
              <a:off x="8103805" y="4244105"/>
              <a:ext cx="2030041" cy="1433541"/>
            </a:xfrm>
            <a:prstGeom prst="rect">
              <a:avLst/>
            </a:prstGeom>
            <a:noFill/>
            <a:ln cap="flat">
              <a:noFill/>
            </a:ln>
          </p:spPr>
        </p:pic>
        <p:sp>
          <p:nvSpPr>
            <p:cNvPr id="37" name="ZoneTexte 21"/>
            <p:cNvSpPr txBox="1"/>
            <p:nvPr/>
          </p:nvSpPr>
          <p:spPr>
            <a:xfrm>
              <a:off x="1188720" y="439916"/>
              <a:ext cx="663840"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Al</a:t>
              </a:r>
            </a:p>
          </p:txBody>
        </p:sp>
        <p:sp>
          <p:nvSpPr>
            <p:cNvPr id="38" name="ZoneTexte 22"/>
            <p:cNvSpPr txBox="1"/>
            <p:nvPr/>
          </p:nvSpPr>
          <p:spPr>
            <a:xfrm>
              <a:off x="3474719" y="418676"/>
              <a:ext cx="557097"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C</a:t>
              </a:r>
            </a:p>
          </p:txBody>
        </p:sp>
        <p:sp>
          <p:nvSpPr>
            <p:cNvPr id="39" name="ZoneTexte 24"/>
            <p:cNvSpPr txBox="1"/>
            <p:nvPr/>
          </p:nvSpPr>
          <p:spPr>
            <a:xfrm>
              <a:off x="7254474" y="375562"/>
              <a:ext cx="646113"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Cl</a:t>
              </a:r>
            </a:p>
          </p:txBody>
        </p:sp>
        <p:sp>
          <p:nvSpPr>
            <p:cNvPr id="40" name="ZoneTexte 25"/>
            <p:cNvSpPr txBox="1"/>
            <p:nvPr/>
          </p:nvSpPr>
          <p:spPr>
            <a:xfrm>
              <a:off x="9156490" y="344335"/>
              <a:ext cx="663840"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Cr</a:t>
              </a:r>
            </a:p>
          </p:txBody>
        </p:sp>
        <p:sp>
          <p:nvSpPr>
            <p:cNvPr id="41" name="ZoneTexte 27"/>
            <p:cNvSpPr txBox="1"/>
            <p:nvPr/>
          </p:nvSpPr>
          <p:spPr>
            <a:xfrm>
              <a:off x="5259163" y="1753233"/>
              <a:ext cx="663840"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dirty="0">
                  <a:solidFill>
                    <a:srgbClr val="000000"/>
                  </a:solidFill>
                  <a:latin typeface="Sahadeva" pitchFamily="18"/>
                  <a:ea typeface="Noto Sans CJK SC" pitchFamily="2"/>
                  <a:cs typeface="Lohit Devanagari" pitchFamily="2"/>
                </a:rPr>
                <a:t>Fe</a:t>
              </a:r>
            </a:p>
          </p:txBody>
        </p:sp>
        <p:sp>
          <p:nvSpPr>
            <p:cNvPr id="42" name="ZoneTexte 30"/>
            <p:cNvSpPr txBox="1"/>
            <p:nvPr/>
          </p:nvSpPr>
          <p:spPr>
            <a:xfrm>
              <a:off x="1038292" y="1810256"/>
              <a:ext cx="717326"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Cu</a:t>
              </a:r>
            </a:p>
          </p:txBody>
        </p:sp>
        <p:sp>
          <p:nvSpPr>
            <p:cNvPr id="43" name="ZoneTexte 31"/>
            <p:cNvSpPr txBox="1"/>
            <p:nvPr/>
          </p:nvSpPr>
          <p:spPr>
            <a:xfrm>
              <a:off x="3317955" y="3237423"/>
              <a:ext cx="574825"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N</a:t>
              </a:r>
            </a:p>
          </p:txBody>
        </p:sp>
        <p:sp>
          <p:nvSpPr>
            <p:cNvPr id="44" name="ZoneTexte 32"/>
            <p:cNvSpPr txBox="1"/>
            <p:nvPr/>
          </p:nvSpPr>
          <p:spPr>
            <a:xfrm>
              <a:off x="5259163" y="3202402"/>
              <a:ext cx="717025"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Na</a:t>
              </a:r>
            </a:p>
          </p:txBody>
        </p:sp>
        <p:sp>
          <p:nvSpPr>
            <p:cNvPr id="45" name="ZoneTexte 34"/>
            <p:cNvSpPr txBox="1"/>
            <p:nvPr/>
          </p:nvSpPr>
          <p:spPr>
            <a:xfrm>
              <a:off x="9050869" y="3238328"/>
              <a:ext cx="574825"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O</a:t>
              </a:r>
            </a:p>
          </p:txBody>
        </p:sp>
        <p:sp>
          <p:nvSpPr>
            <p:cNvPr id="46" name="ZoneTexte 38"/>
            <p:cNvSpPr txBox="1"/>
            <p:nvPr/>
          </p:nvSpPr>
          <p:spPr>
            <a:xfrm>
              <a:off x="8991962" y="4642352"/>
              <a:ext cx="699372"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Zn</a:t>
              </a:r>
            </a:p>
          </p:txBody>
        </p:sp>
        <p:sp>
          <p:nvSpPr>
            <p:cNvPr id="47" name="ZoneTexte 39"/>
            <p:cNvSpPr txBox="1"/>
            <p:nvPr/>
          </p:nvSpPr>
          <p:spPr>
            <a:xfrm>
              <a:off x="1038292" y="3241210"/>
              <a:ext cx="788537"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Mn</a:t>
              </a:r>
            </a:p>
          </p:txBody>
        </p:sp>
        <p:pic>
          <p:nvPicPr>
            <p:cNvPr id="48" name="Image 47"/>
            <p:cNvPicPr>
              <a:picLocks noChangeAspect="1"/>
            </p:cNvPicPr>
            <p:nvPr/>
          </p:nvPicPr>
          <p:blipFill>
            <a:blip r:embed="rId20" cstate="hqprint">
              <a:lum/>
              <a:alphaModFix/>
              <a:extLst>
                <a:ext uri="{BEBA8EAE-BF5A-486C-A8C5-ECC9F3942E4B}">
                  <a14:imgProps xmlns:a14="http://schemas.microsoft.com/office/drawing/2010/main">
                    <a14:imgLayer r:embed="rId21">
                      <a14:imgEffect>
                        <a14:sharpenSoften amount="50000"/>
                      </a14:imgEffect>
                    </a14:imgLayer>
                  </a14:imgProps>
                </a:ext>
                <a:ext uri="{28A0092B-C50C-407E-A947-70E740481C1C}">
                  <a14:useLocalDpi xmlns:a14="http://schemas.microsoft.com/office/drawing/2010/main"/>
                </a:ext>
              </a:extLst>
            </a:blip>
            <a:srcRect t="12876"/>
            <a:stretch>
              <a:fillRect/>
            </a:stretch>
          </p:blipFill>
          <p:spPr>
            <a:xfrm>
              <a:off x="0" y="0"/>
              <a:ext cx="2030041" cy="1391607"/>
            </a:xfrm>
            <a:prstGeom prst="rect">
              <a:avLst/>
            </a:prstGeom>
            <a:noFill/>
            <a:ln cap="flat">
              <a:noFill/>
            </a:ln>
          </p:spPr>
        </p:pic>
        <p:pic>
          <p:nvPicPr>
            <p:cNvPr id="49" name="Image 48"/>
            <p:cNvPicPr>
              <a:picLocks noChangeAspect="1"/>
            </p:cNvPicPr>
            <p:nvPr/>
          </p:nvPicPr>
          <p:blipFill>
            <a:blip r:embed="rId22" cstate="hqprint">
              <a:lum/>
              <a:alphaModFix/>
              <a:extLst>
                <a:ext uri="{BEBA8EAE-BF5A-486C-A8C5-ECC9F3942E4B}">
                  <a14:imgProps xmlns:a14="http://schemas.microsoft.com/office/drawing/2010/main">
                    <a14:imgLayer r:embed="rId23">
                      <a14:imgEffect>
                        <a14:sharpenSoften amount="50000"/>
                      </a14:imgEffect>
                    </a14:imgLayer>
                  </a14:imgProps>
                </a:ext>
                <a:ext uri="{28A0092B-C50C-407E-A947-70E740481C1C}">
                  <a14:useLocalDpi xmlns:a14="http://schemas.microsoft.com/office/drawing/2010/main"/>
                </a:ext>
              </a:extLst>
            </a:blip>
            <a:srcRect t="10195"/>
            <a:stretch>
              <a:fillRect/>
            </a:stretch>
          </p:blipFill>
          <p:spPr>
            <a:xfrm>
              <a:off x="2025770" y="9235"/>
              <a:ext cx="2030397" cy="1360371"/>
            </a:xfrm>
            <a:prstGeom prst="rect">
              <a:avLst/>
            </a:prstGeom>
            <a:noFill/>
            <a:ln cap="flat">
              <a:noFill/>
            </a:ln>
          </p:spPr>
        </p:pic>
        <p:sp>
          <p:nvSpPr>
            <p:cNvPr id="50" name="ZoneTexte 43"/>
            <p:cNvSpPr txBox="1"/>
            <p:nvPr/>
          </p:nvSpPr>
          <p:spPr>
            <a:xfrm>
              <a:off x="1038292" y="344335"/>
              <a:ext cx="663840"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Al</a:t>
              </a:r>
            </a:p>
          </p:txBody>
        </p:sp>
        <p:sp>
          <p:nvSpPr>
            <p:cNvPr id="51" name="ZoneTexte 44"/>
            <p:cNvSpPr txBox="1"/>
            <p:nvPr/>
          </p:nvSpPr>
          <p:spPr>
            <a:xfrm>
              <a:off x="3306863" y="330336"/>
              <a:ext cx="557097"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C</a:t>
              </a:r>
            </a:p>
          </p:txBody>
        </p:sp>
        <p:pic>
          <p:nvPicPr>
            <p:cNvPr id="52" name="Image 45"/>
            <p:cNvPicPr>
              <a:picLocks noChangeAspect="1"/>
            </p:cNvPicPr>
            <p:nvPr/>
          </p:nvPicPr>
          <p:blipFill>
            <a:blip r:embed="rId24" cstate="hqprint">
              <a:extLst>
                <a:ext uri="{BEBA8EAE-BF5A-486C-A8C5-ECC9F3942E4B}">
                  <a14:imgProps xmlns:a14="http://schemas.microsoft.com/office/drawing/2010/main">
                    <a14:imgLayer r:embed="rId25">
                      <a14:imgEffect>
                        <a14:sharpenSoften amount="50000"/>
                      </a14:imgEffect>
                    </a14:imgLayer>
                  </a14:imgProps>
                </a:ext>
                <a:ext uri="{28A0092B-C50C-407E-A947-70E740481C1C}">
                  <a14:useLocalDpi xmlns:a14="http://schemas.microsoft.com/office/drawing/2010/main"/>
                </a:ext>
              </a:extLst>
            </a:blip>
            <a:srcRect t="14063"/>
            <a:stretch>
              <a:fillRect/>
            </a:stretch>
          </p:blipFill>
          <p:spPr>
            <a:xfrm>
              <a:off x="4068979" y="9235"/>
              <a:ext cx="2015995" cy="1379948"/>
            </a:xfrm>
            <a:prstGeom prst="rect">
              <a:avLst/>
            </a:prstGeom>
            <a:noFill/>
            <a:ln cap="flat">
              <a:noFill/>
            </a:ln>
          </p:spPr>
        </p:pic>
        <p:sp>
          <p:nvSpPr>
            <p:cNvPr id="53" name="ZoneTexte 46"/>
            <p:cNvSpPr txBox="1"/>
            <p:nvPr/>
          </p:nvSpPr>
          <p:spPr>
            <a:xfrm>
              <a:off x="5225668" y="328845"/>
              <a:ext cx="699297"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Ca</a:t>
              </a:r>
            </a:p>
          </p:txBody>
        </p:sp>
        <p:pic>
          <p:nvPicPr>
            <p:cNvPr id="54" name="Image 47"/>
            <p:cNvPicPr>
              <a:picLocks noChangeAspect="1"/>
            </p:cNvPicPr>
            <p:nvPr/>
          </p:nvPicPr>
          <p:blipFill>
            <a:blip r:embed="rId26" cstate="hqprint">
              <a:extLst>
                <a:ext uri="{BEBA8EAE-BF5A-486C-A8C5-ECC9F3942E4B}">
                  <a14:imgProps xmlns:a14="http://schemas.microsoft.com/office/drawing/2010/main">
                    <a14:imgLayer r:embed="rId27">
                      <a14:imgEffect>
                        <a14:sharpenSoften amount="50000"/>
                      </a14:imgEffect>
                    </a14:imgLayer>
                  </a14:imgProps>
                </a:ext>
                <a:ext uri="{28A0092B-C50C-407E-A947-70E740481C1C}">
                  <a14:useLocalDpi xmlns:a14="http://schemas.microsoft.com/office/drawing/2010/main"/>
                </a:ext>
              </a:extLst>
            </a:blip>
            <a:srcRect t="12705"/>
            <a:stretch>
              <a:fillRect/>
            </a:stretch>
          </p:blipFill>
          <p:spPr>
            <a:xfrm>
              <a:off x="2037402" y="1401692"/>
              <a:ext cx="2022671" cy="1439997"/>
            </a:xfrm>
            <a:prstGeom prst="rect">
              <a:avLst/>
            </a:prstGeom>
            <a:noFill/>
            <a:ln cap="flat">
              <a:noFill/>
            </a:ln>
          </p:spPr>
        </p:pic>
        <p:sp>
          <p:nvSpPr>
            <p:cNvPr id="55" name="ZoneTexte 48"/>
            <p:cNvSpPr txBox="1"/>
            <p:nvPr/>
          </p:nvSpPr>
          <p:spPr>
            <a:xfrm>
              <a:off x="3237963" y="1801422"/>
              <a:ext cx="521640"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F</a:t>
              </a:r>
            </a:p>
          </p:txBody>
        </p:sp>
        <p:pic>
          <p:nvPicPr>
            <p:cNvPr id="56" name="Image 49"/>
            <p:cNvPicPr>
              <a:picLocks noChangeAspect="1"/>
            </p:cNvPicPr>
            <p:nvPr/>
          </p:nvPicPr>
          <p:blipFill>
            <a:blip r:embed="rId28" cstate="hqprint">
              <a:extLst>
                <a:ext uri="{BEBA8EAE-BF5A-486C-A8C5-ECC9F3942E4B}">
                  <a14:imgProps xmlns:a14="http://schemas.microsoft.com/office/drawing/2010/main">
                    <a14:imgLayer r:embed="rId29">
                      <a14:imgEffect>
                        <a14:sharpenSoften amount="50000"/>
                      </a14:imgEffect>
                    </a14:imgLayer>
                  </a14:imgProps>
                </a:ext>
                <a:ext uri="{28A0092B-C50C-407E-A947-70E740481C1C}">
                  <a14:useLocalDpi xmlns:a14="http://schemas.microsoft.com/office/drawing/2010/main"/>
                </a:ext>
              </a:extLst>
            </a:blip>
            <a:srcRect t="13711"/>
            <a:stretch>
              <a:fillRect/>
            </a:stretch>
          </p:blipFill>
          <p:spPr>
            <a:xfrm>
              <a:off x="6068095" y="1370639"/>
              <a:ext cx="2054757" cy="1467676"/>
            </a:xfrm>
            <a:prstGeom prst="rect">
              <a:avLst/>
            </a:prstGeom>
            <a:noFill/>
            <a:ln cap="flat">
              <a:noFill/>
            </a:ln>
          </p:spPr>
        </p:pic>
        <p:sp>
          <p:nvSpPr>
            <p:cNvPr id="57" name="ZoneTexte 50"/>
            <p:cNvSpPr txBox="1"/>
            <p:nvPr/>
          </p:nvSpPr>
          <p:spPr>
            <a:xfrm>
              <a:off x="7250479" y="1775169"/>
              <a:ext cx="574825"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K</a:t>
              </a:r>
            </a:p>
          </p:txBody>
        </p:sp>
        <p:pic>
          <p:nvPicPr>
            <p:cNvPr id="58" name="Image 51"/>
            <p:cNvPicPr>
              <a:picLocks noChangeAspect="1"/>
            </p:cNvPicPr>
            <p:nvPr/>
          </p:nvPicPr>
          <p:blipFill>
            <a:blip r:embed="rId30" cstate="hqprint">
              <a:extLst>
                <a:ext uri="{BEBA8EAE-BF5A-486C-A8C5-ECC9F3942E4B}">
                  <a14:imgProps xmlns:a14="http://schemas.microsoft.com/office/drawing/2010/main">
                    <a14:imgLayer r:embed="rId31">
                      <a14:imgEffect>
                        <a14:sharpenSoften amount="50000"/>
                      </a14:imgEffect>
                    </a14:imgLayer>
                  </a14:imgProps>
                </a:ext>
                <a:ext uri="{28A0092B-C50C-407E-A947-70E740481C1C}">
                  <a14:useLocalDpi xmlns:a14="http://schemas.microsoft.com/office/drawing/2010/main"/>
                </a:ext>
              </a:extLst>
            </a:blip>
            <a:srcRect t="13665"/>
            <a:stretch>
              <a:fillRect/>
            </a:stretch>
          </p:blipFill>
          <p:spPr>
            <a:xfrm>
              <a:off x="8130707" y="1362904"/>
              <a:ext cx="1998000" cy="1475411"/>
            </a:xfrm>
            <a:prstGeom prst="rect">
              <a:avLst/>
            </a:prstGeom>
            <a:noFill/>
            <a:ln cap="flat">
              <a:noFill/>
            </a:ln>
          </p:spPr>
        </p:pic>
        <p:sp>
          <p:nvSpPr>
            <p:cNvPr id="59" name="ZoneTexte 52"/>
            <p:cNvSpPr txBox="1"/>
            <p:nvPr/>
          </p:nvSpPr>
          <p:spPr>
            <a:xfrm>
              <a:off x="9166677" y="1801422"/>
              <a:ext cx="788537"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Mg</a:t>
              </a:r>
            </a:p>
          </p:txBody>
        </p:sp>
        <p:pic>
          <p:nvPicPr>
            <p:cNvPr id="60" name="Image 53"/>
            <p:cNvPicPr>
              <a:picLocks noChangeAspect="1"/>
            </p:cNvPicPr>
            <p:nvPr/>
          </p:nvPicPr>
          <p:blipFill>
            <a:blip r:embed="rId32" cstate="hqprint">
              <a:extLst>
                <a:ext uri="{BEBA8EAE-BF5A-486C-A8C5-ECC9F3942E4B}">
                  <a14:imgProps xmlns:a14="http://schemas.microsoft.com/office/drawing/2010/main">
                    <a14:imgLayer r:embed="rId33">
                      <a14:imgEffect>
                        <a14:sharpenSoften amount="50000"/>
                      </a14:imgEffect>
                    </a14:imgLayer>
                  </a14:imgProps>
                </a:ext>
                <a:ext uri="{28A0092B-C50C-407E-A947-70E740481C1C}">
                  <a14:useLocalDpi xmlns:a14="http://schemas.microsoft.com/office/drawing/2010/main"/>
                </a:ext>
              </a:extLst>
            </a:blip>
            <a:srcRect t="13802"/>
            <a:stretch>
              <a:fillRect/>
            </a:stretch>
          </p:blipFill>
          <p:spPr>
            <a:xfrm>
              <a:off x="6073106" y="2825468"/>
              <a:ext cx="2015547" cy="1439997"/>
            </a:xfrm>
            <a:prstGeom prst="rect">
              <a:avLst/>
            </a:prstGeom>
            <a:noFill/>
            <a:ln cap="flat">
              <a:noFill/>
            </a:ln>
          </p:spPr>
        </p:pic>
        <p:sp>
          <p:nvSpPr>
            <p:cNvPr id="61" name="ZoneTexte 54"/>
            <p:cNvSpPr txBox="1"/>
            <p:nvPr/>
          </p:nvSpPr>
          <p:spPr>
            <a:xfrm>
              <a:off x="7218419" y="3219492"/>
              <a:ext cx="663840"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Ni</a:t>
              </a:r>
            </a:p>
          </p:txBody>
        </p:sp>
        <p:pic>
          <p:nvPicPr>
            <p:cNvPr id="62" name="Image 55"/>
            <p:cNvPicPr>
              <a:picLocks noChangeAspect="1"/>
            </p:cNvPicPr>
            <p:nvPr/>
          </p:nvPicPr>
          <p:blipFill>
            <a:blip r:embed="rId34" cstate="hqprint">
              <a:extLst>
                <a:ext uri="{BEBA8EAE-BF5A-486C-A8C5-ECC9F3942E4B}">
                  <a14:imgProps xmlns:a14="http://schemas.microsoft.com/office/drawing/2010/main">
                    <a14:imgLayer r:embed="rId35">
                      <a14:imgEffect>
                        <a14:sharpenSoften amount="50000"/>
                      </a14:imgEffect>
                    </a14:imgLayer>
                  </a14:imgProps>
                </a:ext>
                <a:ext uri="{28A0092B-C50C-407E-A947-70E740481C1C}">
                  <a14:useLocalDpi xmlns:a14="http://schemas.microsoft.com/office/drawing/2010/main"/>
                </a:ext>
              </a:extLst>
            </a:blip>
            <a:srcRect t="14008"/>
            <a:stretch>
              <a:fillRect/>
            </a:stretch>
          </p:blipFill>
          <p:spPr>
            <a:xfrm>
              <a:off x="1700" y="4251877"/>
              <a:ext cx="2010125" cy="1439997"/>
            </a:xfrm>
            <a:prstGeom prst="rect">
              <a:avLst/>
            </a:prstGeom>
            <a:noFill/>
            <a:ln cap="flat">
              <a:noFill/>
            </a:ln>
          </p:spPr>
        </p:pic>
        <p:sp>
          <p:nvSpPr>
            <p:cNvPr id="63" name="ZoneTexte 57"/>
            <p:cNvSpPr txBox="1"/>
            <p:nvPr/>
          </p:nvSpPr>
          <p:spPr>
            <a:xfrm>
              <a:off x="1038292" y="4639146"/>
              <a:ext cx="521640"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P</a:t>
              </a:r>
            </a:p>
          </p:txBody>
        </p:sp>
        <p:pic>
          <p:nvPicPr>
            <p:cNvPr id="64" name="Image 58"/>
            <p:cNvPicPr>
              <a:picLocks noChangeAspect="1"/>
            </p:cNvPicPr>
            <p:nvPr/>
          </p:nvPicPr>
          <p:blipFill>
            <a:blip r:embed="rId36" cstate="hqprint">
              <a:extLst>
                <a:ext uri="{BEBA8EAE-BF5A-486C-A8C5-ECC9F3942E4B}">
                  <a14:imgProps xmlns:a14="http://schemas.microsoft.com/office/drawing/2010/main">
                    <a14:imgLayer r:embed="rId37">
                      <a14:imgEffect>
                        <a14:sharpenSoften amount="50000"/>
                      </a14:imgEffect>
                    </a14:imgLayer>
                  </a14:imgProps>
                </a:ext>
                <a:ext uri="{28A0092B-C50C-407E-A947-70E740481C1C}">
                  <a14:useLocalDpi xmlns:a14="http://schemas.microsoft.com/office/drawing/2010/main"/>
                </a:ext>
              </a:extLst>
            </a:blip>
            <a:srcRect t="13665"/>
            <a:stretch>
              <a:fillRect/>
            </a:stretch>
          </p:blipFill>
          <p:spPr>
            <a:xfrm>
              <a:off x="2026182" y="4256989"/>
              <a:ext cx="2038545" cy="1439997"/>
            </a:xfrm>
            <a:prstGeom prst="rect">
              <a:avLst/>
            </a:prstGeom>
            <a:noFill/>
            <a:ln cap="flat">
              <a:noFill/>
            </a:ln>
          </p:spPr>
        </p:pic>
        <p:sp>
          <p:nvSpPr>
            <p:cNvPr id="65" name="ZoneTexte 59"/>
            <p:cNvSpPr txBox="1"/>
            <p:nvPr/>
          </p:nvSpPr>
          <p:spPr>
            <a:xfrm>
              <a:off x="3257578" y="4608532"/>
              <a:ext cx="681869"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Pb</a:t>
              </a:r>
            </a:p>
          </p:txBody>
        </p:sp>
        <p:pic>
          <p:nvPicPr>
            <p:cNvPr id="66" name="Image 60"/>
            <p:cNvPicPr>
              <a:picLocks noChangeAspect="1"/>
            </p:cNvPicPr>
            <p:nvPr/>
          </p:nvPicPr>
          <p:blipFill>
            <a:blip r:embed="rId38" cstate="hqprint">
              <a:extLst>
                <a:ext uri="{BEBA8EAE-BF5A-486C-A8C5-ECC9F3942E4B}">
                  <a14:imgProps xmlns:a14="http://schemas.microsoft.com/office/drawing/2010/main">
                    <a14:imgLayer r:embed="rId39">
                      <a14:imgEffect>
                        <a14:sharpenSoften amount="50000"/>
                      </a14:imgEffect>
                    </a14:imgLayer>
                  </a14:imgProps>
                </a:ext>
                <a:ext uri="{28A0092B-C50C-407E-A947-70E740481C1C}">
                  <a14:useLocalDpi xmlns:a14="http://schemas.microsoft.com/office/drawing/2010/main"/>
                </a:ext>
              </a:extLst>
            </a:blip>
            <a:srcRect t="11453"/>
            <a:stretch>
              <a:fillRect/>
            </a:stretch>
          </p:blipFill>
          <p:spPr>
            <a:xfrm>
              <a:off x="4057128" y="4244105"/>
              <a:ext cx="2025258" cy="1439997"/>
            </a:xfrm>
            <a:prstGeom prst="rect">
              <a:avLst/>
            </a:prstGeom>
            <a:noFill/>
            <a:ln cap="flat">
              <a:noFill/>
            </a:ln>
          </p:spPr>
        </p:pic>
        <p:sp>
          <p:nvSpPr>
            <p:cNvPr id="67" name="ZoneTexte 61"/>
            <p:cNvSpPr txBox="1"/>
            <p:nvPr/>
          </p:nvSpPr>
          <p:spPr>
            <a:xfrm>
              <a:off x="5290800" y="4585057"/>
              <a:ext cx="521640"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S</a:t>
              </a:r>
            </a:p>
          </p:txBody>
        </p:sp>
        <p:pic>
          <p:nvPicPr>
            <p:cNvPr id="68" name="Image 62"/>
            <p:cNvPicPr>
              <a:picLocks noChangeAspect="1"/>
            </p:cNvPicPr>
            <p:nvPr/>
          </p:nvPicPr>
          <p:blipFill>
            <a:blip r:embed="rId40" cstate="hqprint">
              <a:extLst>
                <a:ext uri="{BEBA8EAE-BF5A-486C-A8C5-ECC9F3942E4B}">
                  <a14:imgProps xmlns:a14="http://schemas.microsoft.com/office/drawing/2010/main">
                    <a14:imgLayer r:embed="rId41">
                      <a14:imgEffect>
                        <a14:sharpenSoften amount="50000"/>
                      </a14:imgEffect>
                    </a14:imgLayer>
                  </a14:imgProps>
                </a:ext>
                <a:ext uri="{28A0092B-C50C-407E-A947-70E740481C1C}">
                  <a14:useLocalDpi xmlns:a14="http://schemas.microsoft.com/office/drawing/2010/main"/>
                </a:ext>
              </a:extLst>
            </a:blip>
            <a:srcRect t="13734"/>
            <a:stretch>
              <a:fillRect/>
            </a:stretch>
          </p:blipFill>
          <p:spPr>
            <a:xfrm>
              <a:off x="6104223" y="4233260"/>
              <a:ext cx="1998000" cy="1444386"/>
            </a:xfrm>
            <a:prstGeom prst="rect">
              <a:avLst/>
            </a:prstGeom>
            <a:noFill/>
            <a:ln cap="flat">
              <a:noFill/>
            </a:ln>
          </p:spPr>
        </p:pic>
        <p:sp>
          <p:nvSpPr>
            <p:cNvPr id="69" name="ZoneTexte 63"/>
            <p:cNvSpPr txBox="1"/>
            <p:nvPr/>
          </p:nvSpPr>
          <p:spPr>
            <a:xfrm>
              <a:off x="7228633" y="4570756"/>
              <a:ext cx="610656" cy="591853"/>
            </a:xfrm>
            <a:prstGeom prst="rect">
              <a:avLst/>
            </a:prstGeom>
            <a:noFill/>
            <a:ln cap="flat">
              <a:noFill/>
            </a:ln>
          </p:spPr>
          <p:txBody>
            <a:bodyPr vert="horz" wrap="none" lIns="145135" tIns="72560" rIns="145135" bIns="72560" anchor="t" anchorCtr="0" compatLnSpc="0">
              <a:spAutoFit/>
            </a:bodyPr>
            <a:lstStyle/>
            <a:p>
              <a:pPr defTabSz="1474463" hangingPunct="0">
                <a:defRPr sz="1800" b="0" i="0" u="none" strike="noStrike" kern="0" cap="none" spc="0" baseline="0">
                  <a:solidFill>
                    <a:srgbClr val="000000"/>
                  </a:solidFill>
                  <a:uFillTx/>
                  <a:latin typeface="Sahadeva" pitchFamily="2"/>
                </a:defRPr>
              </a:pPr>
              <a:r>
                <a:rPr lang="en-US" sz="2133">
                  <a:solidFill>
                    <a:srgbClr val="000000"/>
                  </a:solidFill>
                  <a:latin typeface="Sahadeva" pitchFamily="18"/>
                  <a:ea typeface="Noto Sans CJK SC" pitchFamily="2"/>
                  <a:cs typeface="Lohit Devanagari" pitchFamily="2"/>
                </a:rPr>
                <a:t>Si</a:t>
              </a:r>
            </a:p>
          </p:txBody>
        </p:sp>
      </p:grpSp>
      <p:sp>
        <p:nvSpPr>
          <p:cNvPr id="3" name="Espace réservé du numéro de diapositive 2"/>
          <p:cNvSpPr>
            <a:spLocks noGrp="1"/>
          </p:cNvSpPr>
          <p:nvPr>
            <p:ph type="sldNum" sz="quarter" idx="12"/>
          </p:nvPr>
        </p:nvSpPr>
        <p:spPr/>
        <p:txBody>
          <a:bodyPr/>
          <a:lstStyle/>
          <a:p>
            <a:fld id="{0CBC77A0-1F4E-42FF-9FFC-F45C3A64AF90}" type="slidenum">
              <a:rPr lang="fr-FR" smtClean="0"/>
              <a:t>30</a:t>
            </a:fld>
            <a:endParaRPr lang="fr-FR"/>
          </a:p>
        </p:txBody>
      </p:sp>
      <p:pic>
        <p:nvPicPr>
          <p:cNvPr id="71" name="Picture 2"/>
          <p:cNvPicPr/>
          <p:nvPr/>
        </p:nvPicPr>
        <p:blipFill>
          <a:blip r:embed="rId42">
            <a:extLst>
              <a:ext uri="{28A0092B-C50C-407E-A947-70E740481C1C}">
                <a14:useLocalDpi xmlns:a14="http://schemas.microsoft.com/office/drawing/2010/main"/>
              </a:ext>
            </a:extLst>
          </a:blip>
          <a:srcRect/>
          <a:stretch>
            <a:fillRect/>
          </a:stretch>
        </p:blipFill>
        <p:spPr bwMode="auto">
          <a:xfrm>
            <a:off x="2345699" y="6224624"/>
            <a:ext cx="1457781" cy="478395"/>
          </a:xfrm>
          <a:prstGeom prst="rect">
            <a:avLst/>
          </a:prstGeom>
          <a:noFill/>
          <a:ln>
            <a:noFill/>
          </a:ln>
        </p:spPr>
      </p:pic>
      <p:pic>
        <p:nvPicPr>
          <p:cNvPr id="70" name="Picture 2" descr="C-BORD Project - Effective Container Inspection at BORDer Control Points"/>
          <p:cNvPicPr>
            <a:picLocks noChangeAspect="1" noChangeArrowheads="1"/>
          </p:cNvPicPr>
          <p:nvPr/>
        </p:nvPicPr>
        <p:blipFill>
          <a:blip r:embed="rId43">
            <a:extLst>
              <a:ext uri="{28A0092B-C50C-407E-A947-70E740481C1C}">
                <a14:useLocalDpi xmlns:a14="http://schemas.microsoft.com/office/drawing/2010/main"/>
              </a:ext>
            </a:extLst>
          </a:blip>
          <a:srcRect/>
          <a:stretch>
            <a:fillRect/>
          </a:stretch>
        </p:blipFill>
        <p:spPr bwMode="auto">
          <a:xfrm>
            <a:off x="1469251" y="6094844"/>
            <a:ext cx="876448" cy="66469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Horizon 2020"/>
          <p:cNvPicPr>
            <a:picLocks noChangeAspect="1" noChangeArrowheads="1"/>
          </p:cNvPicPr>
          <p:nvPr/>
        </p:nvPicPr>
        <p:blipFill>
          <a:blip r:embed="rId44" cstate="hqprint">
            <a:extLst>
              <a:ext uri="{28A0092B-C50C-407E-A947-70E740481C1C}">
                <a14:useLocalDpi xmlns:a14="http://schemas.microsoft.com/office/drawing/2010/main"/>
              </a:ext>
            </a:extLst>
          </a:blip>
          <a:srcRect/>
          <a:stretch>
            <a:fillRect/>
          </a:stretch>
        </p:blipFill>
        <p:spPr bwMode="auto">
          <a:xfrm>
            <a:off x="798127" y="6168111"/>
            <a:ext cx="591423" cy="59142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58384" y="806375"/>
            <a:ext cx="3940175" cy="258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Image 76"/>
          <p:cNvPicPr>
            <a:picLocks noChangeAspect="1"/>
          </p:cNvPicPr>
          <p:nvPr/>
        </p:nvPicPr>
        <p:blipFill rotWithShape="1">
          <a:blip r:embed="rId46" cstate="hqprint">
            <a:extLst>
              <a:ext uri="{28A0092B-C50C-407E-A947-70E740481C1C}">
                <a14:useLocalDpi xmlns:a14="http://schemas.microsoft.com/office/drawing/2010/main"/>
              </a:ext>
            </a:extLst>
          </a:blip>
          <a:srcRect/>
          <a:stretch/>
        </p:blipFill>
        <p:spPr>
          <a:xfrm>
            <a:off x="1186154" y="3666733"/>
            <a:ext cx="2116383" cy="2300416"/>
          </a:xfrm>
          <a:prstGeom prst="rect">
            <a:avLst/>
          </a:prstGeom>
        </p:spPr>
      </p:pic>
      <p:sp>
        <p:nvSpPr>
          <p:cNvPr id="4" name="Rectangle 3"/>
          <p:cNvSpPr/>
          <p:nvPr/>
        </p:nvSpPr>
        <p:spPr>
          <a:xfrm>
            <a:off x="5326866" y="942421"/>
            <a:ext cx="5378395" cy="369332"/>
          </a:xfrm>
          <a:prstGeom prst="rect">
            <a:avLst/>
          </a:prstGeom>
        </p:spPr>
        <p:txBody>
          <a:bodyPr wrap="none">
            <a:spAutoFit/>
          </a:bodyPr>
          <a:lstStyle/>
          <a:p>
            <a:r>
              <a:rPr lang="en-US" b="1" dirty="0"/>
              <a:t>Database of neutron-induced elemental spectra</a:t>
            </a:r>
          </a:p>
        </p:txBody>
      </p:sp>
      <p:sp>
        <p:nvSpPr>
          <p:cNvPr id="5" name="Rectangle 4"/>
          <p:cNvSpPr/>
          <p:nvPr/>
        </p:nvSpPr>
        <p:spPr>
          <a:xfrm>
            <a:off x="3837571" y="6243056"/>
            <a:ext cx="7777283" cy="461665"/>
          </a:xfrm>
          <a:prstGeom prst="rect">
            <a:avLst/>
          </a:prstGeom>
        </p:spPr>
        <p:txBody>
          <a:bodyPr wrap="square">
            <a:spAutoFit/>
          </a:bodyPr>
          <a:lstStyle/>
          <a:p>
            <a:r>
              <a:rPr lang="en-US" sz="1200" i="1" dirty="0">
                <a:ea typeface="Times New Roman" panose="02020603050405020304" pitchFamily="18" charset="0"/>
                <a:cs typeface="Times New Roman" panose="02020603050405020304" pitchFamily="18" charset="0"/>
              </a:rPr>
              <a:t>C. de Sainte Foy et al., "Optimization of the ENTRANCE Rapidly Relocatable Tagged Neutron Inspection System," 2022 IEEE Nuclear Science Symposium and Medical Imaging Conference (NSS/MIC), Italy, 2022</a:t>
            </a:r>
            <a:endParaRPr lang="en-US" sz="1200" i="1" dirty="0">
              <a:cs typeface="Times New Roman" panose="02020603050405020304" pitchFamily="18" charset="0"/>
            </a:endParaRPr>
          </a:p>
        </p:txBody>
      </p:sp>
      <p:sp>
        <p:nvSpPr>
          <p:cNvPr id="8" name="Virage 7"/>
          <p:cNvSpPr/>
          <p:nvPr/>
        </p:nvSpPr>
        <p:spPr>
          <a:xfrm rot="1925421" flipV="1">
            <a:off x="446770" y="3462167"/>
            <a:ext cx="717918" cy="817834"/>
          </a:xfrm>
          <a:prstGeom prst="ben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solidFill>
                <a:schemeClr val="tx1"/>
              </a:solidFill>
            </a:endParaRPr>
          </a:p>
        </p:txBody>
      </p:sp>
    </p:spTree>
    <p:extLst>
      <p:ext uri="{BB962C8B-B14F-4D97-AF65-F5344CB8AC3E}">
        <p14:creationId xmlns:p14="http://schemas.microsoft.com/office/powerpoint/2010/main" val="980475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dirty="0"/>
              <a:t>Field tests in Rotterdam seaport</a:t>
            </a:r>
          </a:p>
        </p:txBody>
      </p:sp>
      <p:sp>
        <p:nvSpPr>
          <p:cNvPr id="3" name="Rectangle 2"/>
          <p:cNvSpPr/>
          <p:nvPr/>
        </p:nvSpPr>
        <p:spPr>
          <a:xfrm>
            <a:off x="1682196" y="1001197"/>
            <a:ext cx="6712094" cy="369332"/>
          </a:xfrm>
          <a:prstGeom prst="rect">
            <a:avLst/>
          </a:prstGeom>
        </p:spPr>
        <p:txBody>
          <a:bodyPr wrap="none">
            <a:spAutoFit/>
          </a:bodyPr>
          <a:lstStyle/>
          <a:p>
            <a:r>
              <a:rPr lang="fr-FR" b="1" dirty="0">
                <a:solidFill>
                  <a:srgbClr val="BC2010"/>
                </a:solidFill>
              </a:rPr>
              <a:t>40 kg of C4 explosive simulant in a cigarettes cargo, 10 min</a:t>
            </a:r>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35709" y="1473545"/>
            <a:ext cx="7267575" cy="5079532"/>
          </a:xfrm>
          <a:prstGeom prst="rect">
            <a:avLst/>
          </a:prstGeom>
        </p:spPr>
      </p:pic>
      <p:pic>
        <p:nvPicPr>
          <p:cNvPr id="18" name="Image 1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611044" y="3794412"/>
            <a:ext cx="1908481" cy="2364976"/>
          </a:xfrm>
          <a:prstGeom prst="rect">
            <a:avLst/>
          </a:prstGeom>
        </p:spPr>
      </p:pic>
      <p:sp>
        <p:nvSpPr>
          <p:cNvPr id="5" name="Espace réservé du numéro de diapositive 4"/>
          <p:cNvSpPr>
            <a:spLocks noGrp="1"/>
          </p:cNvSpPr>
          <p:nvPr>
            <p:ph type="sldNum" sz="quarter" idx="12"/>
          </p:nvPr>
        </p:nvSpPr>
        <p:spPr/>
        <p:txBody>
          <a:bodyPr/>
          <a:lstStyle/>
          <a:p>
            <a:fld id="{0CBC77A0-1F4E-42FF-9FFC-F45C3A64AF90}" type="slidenum">
              <a:rPr lang="fr-FR" smtClean="0"/>
              <a:t>31</a:t>
            </a:fld>
            <a:endParaRPr lang="fr-FR"/>
          </a:p>
        </p:txBody>
      </p:sp>
      <p:pic>
        <p:nvPicPr>
          <p:cNvPr id="10" name="Picture 2" descr="C-BORD Project - Effective Container Inspection at BORDer Control Poin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764" y="1473545"/>
            <a:ext cx="1419225" cy="107632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p:nvPr/>
        </p:nvPicPr>
        <p:blipFill rotWithShape="1">
          <a:blip r:embed="rId5" cstate="hqprint">
            <a:extLst>
              <a:ext uri="{28A0092B-C50C-407E-A947-70E740481C1C}">
                <a14:useLocalDpi xmlns:a14="http://schemas.microsoft.com/office/drawing/2010/main"/>
              </a:ext>
            </a:extLst>
          </a:blip>
          <a:srcRect/>
          <a:stretch/>
        </p:blipFill>
        <p:spPr>
          <a:xfrm>
            <a:off x="9046363" y="1237790"/>
            <a:ext cx="3037841" cy="2237149"/>
          </a:xfrm>
          <a:prstGeom prst="rect">
            <a:avLst/>
          </a:prstGeom>
        </p:spPr>
      </p:pic>
      <p:sp>
        <p:nvSpPr>
          <p:cNvPr id="14" name="Rectangle à coins arrondis 13"/>
          <p:cNvSpPr/>
          <p:nvPr/>
        </p:nvSpPr>
        <p:spPr>
          <a:xfrm>
            <a:off x="208475" y="3593049"/>
            <a:ext cx="1486623" cy="123498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r>
              <a:rPr lang="en-US" sz="1400" b="1" dirty="0"/>
              <a:t>To be watched in </a:t>
            </a:r>
          </a:p>
          <a:p>
            <a:pPr algn="ctr"/>
            <a:r>
              <a:rPr lang="en-US" sz="1400" b="1" dirty="0"/>
              <a:t>presentation mode</a:t>
            </a:r>
          </a:p>
        </p:txBody>
      </p:sp>
    </p:spTree>
    <p:extLst>
      <p:ext uri="{BB962C8B-B14F-4D97-AF65-F5344CB8AC3E}">
        <p14:creationId xmlns:p14="http://schemas.microsoft.com/office/powerpoint/2010/main" val="1336481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CBC77A0-1F4E-42FF-9FFC-F45C3A64AF90}" type="slidenum">
              <a:rPr lang="en-US" smtClean="0"/>
              <a:t>32</a:t>
            </a:fld>
            <a:endParaRPr lang="en-US" dirty="0"/>
          </a:p>
        </p:txBody>
      </p:sp>
      <p:sp>
        <p:nvSpPr>
          <p:cNvPr id="3" name="Titre 2"/>
          <p:cNvSpPr>
            <a:spLocks noGrp="1"/>
          </p:cNvSpPr>
          <p:nvPr>
            <p:ph type="title"/>
          </p:nvPr>
        </p:nvSpPr>
        <p:spPr>
          <a:xfrm>
            <a:off x="389726" y="303227"/>
            <a:ext cx="10728325" cy="871827"/>
          </a:xfrm>
        </p:spPr>
        <p:txBody>
          <a:bodyPr/>
          <a:lstStyle/>
          <a:p>
            <a:r>
              <a:rPr lang="en-US" dirty="0"/>
              <a:t>Photofission with delayed particle detection</a:t>
            </a:r>
          </a:p>
        </p:txBody>
      </p:sp>
      <p:pic>
        <p:nvPicPr>
          <p:cNvPr id="9" name="Imag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27183" y="2127772"/>
            <a:ext cx="2860210" cy="2277724"/>
          </a:xfrm>
          <a:prstGeom prst="rect">
            <a:avLst/>
          </a:prstGeom>
        </p:spPr>
      </p:pic>
      <p:sp>
        <p:nvSpPr>
          <p:cNvPr id="11" name="Rectangle 10"/>
          <p:cNvSpPr/>
          <p:nvPr/>
        </p:nvSpPr>
        <p:spPr>
          <a:xfrm>
            <a:off x="364301" y="951003"/>
            <a:ext cx="11328771" cy="923330"/>
          </a:xfrm>
          <a:prstGeom prst="rect">
            <a:avLst/>
          </a:prstGeom>
        </p:spPr>
        <p:txBody>
          <a:bodyPr wrap="square">
            <a:spAutoFit/>
          </a:bodyPr>
          <a:lstStyle/>
          <a:p>
            <a:pPr marL="342891" indent="-342891">
              <a:buFont typeface="Wingdings" panose="05000000000000000000" pitchFamily="2" charset="2"/>
              <a:buChar char="q"/>
            </a:pPr>
            <a:r>
              <a:rPr lang="en-US" altLang="fr-FR" b="1" dirty="0">
                <a:solidFill>
                  <a:srgbClr val="C00000"/>
                </a:solidFill>
              </a:rPr>
              <a:t>R&amp;D program for U and Pu characterization in large concrete radioactive waste packages</a:t>
            </a:r>
          </a:p>
          <a:p>
            <a:pPr marL="342891" indent="-342891">
              <a:buFont typeface="Wingdings" panose="05000000000000000000" pitchFamily="2" charset="2"/>
              <a:buChar char="q"/>
            </a:pPr>
            <a:r>
              <a:rPr lang="en-US" altLang="fr-FR" b="1" dirty="0">
                <a:solidFill>
                  <a:srgbClr val="C00000"/>
                </a:solidFill>
              </a:rPr>
              <a:t>Delayed neutron counting  </a:t>
            </a:r>
            <a:r>
              <a:rPr lang="en-US" altLang="fr-FR" dirty="0">
                <a:solidFill>
                  <a:srgbClr val="666666"/>
                </a:solidFill>
              </a:rPr>
              <a:t>between LINAC pulses (historical method) but high attenuation in concrete</a:t>
            </a:r>
          </a:p>
          <a:p>
            <a:pPr marL="342891" indent="-342891">
              <a:buFont typeface="Wingdings" panose="05000000000000000000" pitchFamily="2" charset="2"/>
              <a:buChar char="q"/>
            </a:pPr>
            <a:r>
              <a:rPr lang="en-US" altLang="fr-FR" b="1" dirty="0">
                <a:solidFill>
                  <a:srgbClr val="C00000"/>
                </a:solidFill>
              </a:rPr>
              <a:t>Delayed gamma spectroscopy </a:t>
            </a:r>
            <a:r>
              <a:rPr lang="en-US" altLang="fr-FR" dirty="0">
                <a:solidFill>
                  <a:srgbClr val="666666"/>
                </a:solidFill>
              </a:rPr>
              <a:t>after irradiation (</a:t>
            </a:r>
            <a:r>
              <a:rPr lang="en-US" altLang="fr-FR" dirty="0" err="1">
                <a:solidFill>
                  <a:srgbClr val="666666"/>
                </a:solidFill>
              </a:rPr>
              <a:t>HPGe</a:t>
            </a:r>
            <a:r>
              <a:rPr lang="en-US" altLang="fr-FR" dirty="0">
                <a:solidFill>
                  <a:srgbClr val="666666"/>
                </a:solidFill>
              </a:rPr>
              <a:t>) or between pulses (scintillators </a:t>
            </a:r>
            <a:r>
              <a:rPr lang="en-US" altLang="fr-FR" dirty="0" err="1">
                <a:solidFill>
                  <a:srgbClr val="666666"/>
                </a:solidFill>
              </a:rPr>
              <a:t>LaBr</a:t>
            </a:r>
            <a:r>
              <a:rPr lang="en-US" altLang="fr-FR" dirty="0">
                <a:solidFill>
                  <a:srgbClr val="666666"/>
                </a:solidFill>
              </a:rPr>
              <a:t>, BGO… )</a:t>
            </a:r>
          </a:p>
        </p:txBody>
      </p:sp>
      <p:sp>
        <p:nvSpPr>
          <p:cNvPr id="21" name="Organigramme : Disque magnétique 20"/>
          <p:cNvSpPr/>
          <p:nvPr/>
        </p:nvSpPr>
        <p:spPr>
          <a:xfrm>
            <a:off x="3353200" y="5016770"/>
            <a:ext cx="829495" cy="1312363"/>
          </a:xfrm>
          <a:prstGeom prst="flowChartMagneticDisk">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rganigramme : Stockage à accès direct 24"/>
          <p:cNvSpPr/>
          <p:nvPr/>
        </p:nvSpPr>
        <p:spPr>
          <a:xfrm rot="9200083">
            <a:off x="5271354" y="4837187"/>
            <a:ext cx="647135" cy="405876"/>
          </a:xfrm>
          <a:prstGeom prst="flowChartMagneticDrum">
            <a:avLst/>
          </a:prstGeom>
          <a:solidFill>
            <a:schemeClr val="bg2">
              <a:lumMod val="2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ZoneTexte 25"/>
          <p:cNvSpPr txBox="1"/>
          <p:nvPr/>
        </p:nvSpPr>
        <p:spPr>
          <a:xfrm>
            <a:off x="5436827" y="5239617"/>
            <a:ext cx="1686356" cy="523220"/>
          </a:xfrm>
          <a:prstGeom prst="rect">
            <a:avLst/>
          </a:prstGeom>
          <a:noFill/>
        </p:spPr>
        <p:txBody>
          <a:bodyPr wrap="square" rtlCol="0">
            <a:spAutoFit/>
          </a:bodyPr>
          <a:lstStyle/>
          <a:p>
            <a:pPr algn="ctr"/>
            <a:r>
              <a:rPr lang="en-US" sz="1400" dirty="0">
                <a:ea typeface="CMU Serif" panose="02000603000000000000" pitchFamily="2" charset="0"/>
                <a:cs typeface="CMU Serif" panose="02000603000000000000" pitchFamily="2" charset="0"/>
              </a:rPr>
              <a:t>Gamma</a:t>
            </a:r>
          </a:p>
          <a:p>
            <a:pPr algn="ctr"/>
            <a:r>
              <a:rPr lang="en-US" sz="1400" dirty="0">
                <a:ea typeface="CMU Serif" panose="02000603000000000000" pitchFamily="2" charset="0"/>
                <a:cs typeface="CMU Serif" panose="02000603000000000000" pitchFamily="2" charset="0"/>
              </a:rPr>
              <a:t>detector</a:t>
            </a:r>
          </a:p>
        </p:txBody>
      </p:sp>
      <p:sp>
        <p:nvSpPr>
          <p:cNvPr id="28" name="Triangle isocèle 27"/>
          <p:cNvSpPr/>
          <p:nvPr/>
        </p:nvSpPr>
        <p:spPr>
          <a:xfrm rot="16200000">
            <a:off x="2596188" y="4294884"/>
            <a:ext cx="896863" cy="2621948"/>
          </a:xfrm>
          <a:prstGeom prst="triangle">
            <a:avLst/>
          </a:prstGeom>
          <a:solidFill>
            <a:schemeClr val="accent4">
              <a:lumMod val="40000"/>
              <a:lumOff val="6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Connecteur droit avec flèche 28"/>
          <p:cNvCxnSpPr/>
          <p:nvPr/>
        </p:nvCxnSpPr>
        <p:spPr>
          <a:xfrm flipH="1" flipV="1">
            <a:off x="4031216" y="5708815"/>
            <a:ext cx="246418" cy="481436"/>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31838" y="5366689"/>
            <a:ext cx="1047549" cy="46853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LINAC</a:t>
            </a:r>
          </a:p>
        </p:txBody>
      </p:sp>
      <p:sp>
        <p:nvSpPr>
          <p:cNvPr id="31" name="ZoneTexte 30"/>
          <p:cNvSpPr txBox="1"/>
          <p:nvPr/>
        </p:nvSpPr>
        <p:spPr>
          <a:xfrm>
            <a:off x="2919339" y="4627896"/>
            <a:ext cx="1646284" cy="307777"/>
          </a:xfrm>
          <a:prstGeom prst="rect">
            <a:avLst/>
          </a:prstGeom>
          <a:noFill/>
        </p:spPr>
        <p:txBody>
          <a:bodyPr wrap="square" rtlCol="0">
            <a:spAutoFit/>
          </a:bodyPr>
          <a:lstStyle/>
          <a:p>
            <a:pPr algn="ctr"/>
            <a:r>
              <a:rPr lang="en-US" sz="1400" dirty="0">
                <a:ea typeface="CMU Serif" panose="02000603000000000000" pitchFamily="2" charset="0"/>
                <a:cs typeface="CMU Serif" panose="02000603000000000000" pitchFamily="2" charset="0"/>
              </a:rPr>
              <a:t>Waste package</a:t>
            </a:r>
          </a:p>
        </p:txBody>
      </p:sp>
      <p:pic>
        <p:nvPicPr>
          <p:cNvPr id="33" name="Imag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92724" flipV="1">
            <a:off x="4033762" y="5306162"/>
            <a:ext cx="870249" cy="153182"/>
          </a:xfrm>
          <a:prstGeom prst="rect">
            <a:avLst/>
          </a:prstGeom>
        </p:spPr>
      </p:pic>
      <p:sp>
        <p:nvSpPr>
          <p:cNvPr id="35" name="ZoneTexte 34"/>
          <p:cNvSpPr txBox="1"/>
          <p:nvPr/>
        </p:nvSpPr>
        <p:spPr>
          <a:xfrm>
            <a:off x="4135219" y="5443622"/>
            <a:ext cx="1777605" cy="523220"/>
          </a:xfrm>
          <a:prstGeom prst="rect">
            <a:avLst/>
          </a:prstGeom>
          <a:noFill/>
        </p:spPr>
        <p:txBody>
          <a:bodyPr wrap="square" rtlCol="0">
            <a:spAutoFit/>
          </a:bodyPr>
          <a:lstStyle/>
          <a:p>
            <a:pPr algn="ctr"/>
            <a:r>
              <a:rPr lang="en-US" sz="1400" dirty="0">
                <a:ea typeface="CMU Serif" panose="02000603000000000000" pitchFamily="2" charset="0"/>
                <a:cs typeface="CMU Serif" panose="02000603000000000000" pitchFamily="2" charset="0"/>
              </a:rPr>
              <a:t>Photofission delayed </a:t>
            </a:r>
            <a:r>
              <a:rPr lang="en-US" sz="1400" dirty="0">
                <a:ea typeface="CMU Serif" panose="02000603000000000000" pitchFamily="2" charset="0"/>
                <a:cs typeface="CMU Serif" panose="02000603000000000000" pitchFamily="2" charset="0"/>
                <a:sym typeface="Symbol" panose="05050102010706020507" pitchFamily="18" charset="2"/>
              </a:rPr>
              <a:t></a:t>
            </a:r>
            <a:r>
              <a:rPr lang="en-US" sz="1400" dirty="0">
                <a:ea typeface="CMU Serif" panose="02000603000000000000" pitchFamily="2" charset="0"/>
                <a:cs typeface="CMU Serif" panose="02000603000000000000" pitchFamily="2" charset="0"/>
              </a:rPr>
              <a:t> rays</a:t>
            </a:r>
          </a:p>
        </p:txBody>
      </p:sp>
      <p:sp>
        <p:nvSpPr>
          <p:cNvPr id="20" name="Organigramme : Stockage à accès direct 19"/>
          <p:cNvSpPr/>
          <p:nvPr/>
        </p:nvSpPr>
        <p:spPr>
          <a:xfrm rot="9200083">
            <a:off x="5140128" y="5092123"/>
            <a:ext cx="311900" cy="189438"/>
          </a:xfrm>
          <a:prstGeom prst="flowChartMagneticDrum">
            <a:avLst/>
          </a:prstGeom>
          <a:solidFill>
            <a:schemeClr val="bg2">
              <a:lumMod val="2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ZoneTexte 38"/>
          <p:cNvSpPr txBox="1"/>
          <p:nvPr/>
        </p:nvSpPr>
        <p:spPr>
          <a:xfrm>
            <a:off x="4209473" y="6158984"/>
            <a:ext cx="2262158" cy="369332"/>
          </a:xfrm>
          <a:prstGeom prst="rect">
            <a:avLst/>
          </a:prstGeom>
          <a:noFill/>
        </p:spPr>
        <p:txBody>
          <a:bodyPr wrap="none" rtlCol="0">
            <a:spAutoFit/>
          </a:bodyPr>
          <a:lstStyle/>
          <a:p>
            <a:r>
              <a:rPr lang="en-US" dirty="0">
                <a:solidFill>
                  <a:srgbClr val="FF0000"/>
                </a:solidFill>
              </a:rPr>
              <a:t>U or Pu photofission</a:t>
            </a:r>
          </a:p>
        </p:txBody>
      </p:sp>
      <p:sp>
        <p:nvSpPr>
          <p:cNvPr id="22" name="Explosion 1 21"/>
          <p:cNvSpPr/>
          <p:nvPr/>
        </p:nvSpPr>
        <p:spPr>
          <a:xfrm>
            <a:off x="3834342" y="5443979"/>
            <a:ext cx="239205" cy="289913"/>
          </a:xfrm>
          <a:prstGeom prst="irregularSeal1">
            <a:avLst/>
          </a:prstGeom>
          <a:solidFill>
            <a:schemeClr val="tx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e 58"/>
          <p:cNvGrpSpPr/>
          <p:nvPr/>
        </p:nvGrpSpPr>
        <p:grpSpPr>
          <a:xfrm>
            <a:off x="7769772" y="4483812"/>
            <a:ext cx="2670755" cy="2125617"/>
            <a:chOff x="7769772" y="4483812"/>
            <a:chExt cx="2670755" cy="2125617"/>
          </a:xfrm>
        </p:grpSpPr>
        <p:pic>
          <p:nvPicPr>
            <p:cNvPr id="40" name="Image 39"/>
            <p:cNvPicPr>
              <a:picLocks noChangeAspect="1"/>
            </p:cNvPicPr>
            <p:nvPr/>
          </p:nvPicPr>
          <p:blipFill>
            <a:blip r:embed="rId4"/>
            <a:stretch>
              <a:fillRect/>
            </a:stretch>
          </p:blipFill>
          <p:spPr>
            <a:xfrm>
              <a:off x="7769772" y="4483812"/>
              <a:ext cx="2670755" cy="2125617"/>
            </a:xfrm>
            <a:prstGeom prst="rect">
              <a:avLst/>
            </a:prstGeom>
          </p:spPr>
        </p:pic>
        <p:cxnSp>
          <p:nvCxnSpPr>
            <p:cNvPr id="42" name="Connecteur droit avec flèche 41"/>
            <p:cNvCxnSpPr/>
            <p:nvPr/>
          </p:nvCxnSpPr>
          <p:spPr>
            <a:xfrm flipH="1" flipV="1">
              <a:off x="9515789" y="4667950"/>
              <a:ext cx="90435" cy="5509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à coins arrondis 43"/>
            <p:cNvSpPr/>
            <p:nvPr/>
          </p:nvSpPr>
          <p:spPr>
            <a:xfrm>
              <a:off x="8608117" y="6021631"/>
              <a:ext cx="890116" cy="360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45" name="ZoneTexte 44"/>
            <p:cNvSpPr txBox="1"/>
            <p:nvPr/>
          </p:nvSpPr>
          <p:spPr>
            <a:xfrm>
              <a:off x="8566374" y="5775583"/>
              <a:ext cx="914033" cy="584775"/>
            </a:xfrm>
            <a:prstGeom prst="rect">
              <a:avLst/>
            </a:prstGeom>
            <a:noFill/>
          </p:spPr>
          <p:txBody>
            <a:bodyPr wrap="none" rtlCol="0">
              <a:spAutoFit/>
            </a:bodyPr>
            <a:lstStyle/>
            <a:p>
              <a:r>
                <a:rPr lang="en-US" sz="1600" dirty="0">
                  <a:solidFill>
                    <a:srgbClr val="FF0000"/>
                  </a:solidFill>
                </a:rPr>
                <a:t>High-E </a:t>
              </a:r>
            </a:p>
            <a:p>
              <a:r>
                <a:rPr lang="en-US" sz="1600" dirty="0">
                  <a:solidFill>
                    <a:srgbClr val="FF0000"/>
                  </a:solidFill>
                </a:rPr>
                <a:t>photons</a:t>
              </a:r>
            </a:p>
          </p:txBody>
        </p:sp>
      </p:grpSp>
      <p:grpSp>
        <p:nvGrpSpPr>
          <p:cNvPr id="62" name="Groupe 61"/>
          <p:cNvGrpSpPr/>
          <p:nvPr/>
        </p:nvGrpSpPr>
        <p:grpSpPr>
          <a:xfrm>
            <a:off x="177815" y="1944015"/>
            <a:ext cx="7087143" cy="2456885"/>
            <a:chOff x="177815" y="1944015"/>
            <a:chExt cx="7087143" cy="2456885"/>
          </a:xfrm>
        </p:grpSpPr>
        <p:pic>
          <p:nvPicPr>
            <p:cNvPr id="5" name="Image 4"/>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31838" y="2051253"/>
              <a:ext cx="5789596" cy="2272715"/>
            </a:xfrm>
            <a:prstGeom prst="rect">
              <a:avLst/>
            </a:prstGeom>
          </p:spPr>
        </p:pic>
        <p:sp>
          <p:nvSpPr>
            <p:cNvPr id="46" name="ZoneTexte 45"/>
            <p:cNvSpPr txBox="1"/>
            <p:nvPr/>
          </p:nvSpPr>
          <p:spPr>
            <a:xfrm>
              <a:off x="177815" y="2643614"/>
              <a:ext cx="1646284" cy="523220"/>
            </a:xfrm>
            <a:prstGeom prst="rect">
              <a:avLst/>
            </a:prstGeom>
            <a:solidFill>
              <a:schemeClr val="bg1"/>
            </a:solidFill>
          </p:spPr>
          <p:txBody>
            <a:bodyPr wrap="square" rtlCol="0">
              <a:spAutoFit/>
            </a:bodyPr>
            <a:lstStyle/>
            <a:p>
              <a:pPr algn="ctr"/>
              <a:r>
                <a:rPr lang="en-US" sz="1400" dirty="0">
                  <a:ea typeface="CMU Serif" panose="02000603000000000000" pitchFamily="2" charset="0"/>
                  <a:cs typeface="CMU Serif" panose="02000603000000000000" pitchFamily="2" charset="0"/>
                </a:rPr>
                <a:t>High-E photons </a:t>
              </a:r>
              <a:br>
                <a:rPr lang="en-US" sz="1400" dirty="0">
                  <a:ea typeface="CMU Serif" panose="02000603000000000000" pitchFamily="2" charset="0"/>
                  <a:cs typeface="CMU Serif" panose="02000603000000000000" pitchFamily="2" charset="0"/>
                </a:rPr>
              </a:br>
              <a:r>
                <a:rPr lang="en-US" sz="1400" dirty="0">
                  <a:ea typeface="CMU Serif" panose="02000603000000000000" pitchFamily="2" charset="0"/>
                  <a:cs typeface="CMU Serif" panose="02000603000000000000" pitchFamily="2" charset="0"/>
                </a:rPr>
                <a:t>(&gt; 6 MeV)</a:t>
              </a:r>
            </a:p>
          </p:txBody>
        </p:sp>
        <p:sp>
          <p:nvSpPr>
            <p:cNvPr id="47" name="ZoneTexte 46"/>
            <p:cNvSpPr txBox="1"/>
            <p:nvPr/>
          </p:nvSpPr>
          <p:spPr>
            <a:xfrm>
              <a:off x="1733645" y="3591512"/>
              <a:ext cx="929168" cy="523220"/>
            </a:xfrm>
            <a:prstGeom prst="rect">
              <a:avLst/>
            </a:prstGeom>
            <a:solidFill>
              <a:schemeClr val="bg1"/>
            </a:solidFill>
          </p:spPr>
          <p:txBody>
            <a:bodyPr wrap="square" rtlCol="0">
              <a:spAutoFit/>
            </a:bodyPr>
            <a:lstStyle/>
            <a:p>
              <a:pPr algn="ctr"/>
              <a:r>
                <a:rPr lang="en-US" sz="1400" dirty="0">
                  <a:ea typeface="CMU Serif" panose="02000603000000000000" pitchFamily="2" charset="0"/>
                  <a:cs typeface="CMU Serif" panose="02000603000000000000" pitchFamily="2" charset="0"/>
                </a:rPr>
                <a:t>U or Pu</a:t>
              </a:r>
            </a:p>
            <a:p>
              <a:pPr algn="ctr"/>
              <a:r>
                <a:rPr lang="en-US" sz="1400" dirty="0">
                  <a:ea typeface="CMU Serif" panose="02000603000000000000" pitchFamily="2" charset="0"/>
                  <a:cs typeface="CMU Serif" panose="02000603000000000000" pitchFamily="2" charset="0"/>
                </a:rPr>
                <a:t>nucleus</a:t>
              </a:r>
            </a:p>
          </p:txBody>
        </p:sp>
        <p:sp>
          <p:nvSpPr>
            <p:cNvPr id="49" name="Rectangle à coins arrondis 48"/>
            <p:cNvSpPr/>
            <p:nvPr/>
          </p:nvSpPr>
          <p:spPr>
            <a:xfrm>
              <a:off x="2662813" y="3519998"/>
              <a:ext cx="602874" cy="58799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50" name="ZoneTexte 49"/>
            <p:cNvSpPr txBox="1"/>
            <p:nvPr/>
          </p:nvSpPr>
          <p:spPr>
            <a:xfrm>
              <a:off x="2494642" y="3528206"/>
              <a:ext cx="929168" cy="430887"/>
            </a:xfrm>
            <a:prstGeom prst="rect">
              <a:avLst/>
            </a:prstGeom>
            <a:noFill/>
          </p:spPr>
          <p:txBody>
            <a:bodyPr wrap="square" rtlCol="0">
              <a:spAutoFit/>
            </a:bodyPr>
            <a:lstStyle/>
            <a:p>
              <a:pPr algn="ctr"/>
              <a:r>
                <a:rPr lang="en-US" sz="1050" dirty="0">
                  <a:solidFill>
                    <a:srgbClr val="FF0000"/>
                  </a:solidFill>
                  <a:ea typeface="CMU Serif" panose="02000603000000000000" pitchFamily="2" charset="0"/>
                  <a:cs typeface="CMU Serif" panose="02000603000000000000" pitchFamily="2" charset="0"/>
                </a:rPr>
                <a:t>Prompt neutrons</a:t>
              </a:r>
            </a:p>
          </p:txBody>
        </p:sp>
        <p:sp>
          <p:nvSpPr>
            <p:cNvPr id="51" name="ZoneTexte 50"/>
            <p:cNvSpPr txBox="1"/>
            <p:nvPr/>
          </p:nvSpPr>
          <p:spPr>
            <a:xfrm>
              <a:off x="3868562" y="3372787"/>
              <a:ext cx="929168" cy="523220"/>
            </a:xfrm>
            <a:prstGeom prst="rect">
              <a:avLst/>
            </a:prstGeom>
            <a:solidFill>
              <a:schemeClr val="bg1"/>
            </a:solidFill>
          </p:spPr>
          <p:txBody>
            <a:bodyPr wrap="square" rtlCol="0">
              <a:spAutoFit/>
            </a:bodyPr>
            <a:lstStyle/>
            <a:p>
              <a:pPr algn="ctr"/>
              <a:r>
                <a:rPr lang="en-US" sz="1400" dirty="0">
                  <a:ea typeface="CMU Serif" panose="02000603000000000000" pitchFamily="2" charset="0"/>
                  <a:cs typeface="CMU Serif" panose="02000603000000000000" pitchFamily="2" charset="0"/>
                </a:rPr>
                <a:t>Prompt </a:t>
              </a:r>
              <a:br>
                <a:rPr lang="en-US" sz="1400" dirty="0">
                  <a:ea typeface="CMU Serif" panose="02000603000000000000" pitchFamily="2" charset="0"/>
                  <a:cs typeface="CMU Serif" panose="02000603000000000000" pitchFamily="2" charset="0"/>
                </a:rPr>
              </a:br>
              <a:r>
                <a:rPr lang="en-US" sz="1400" dirty="0">
                  <a:ea typeface="CMU Serif" panose="02000603000000000000" pitchFamily="2" charset="0"/>
                  <a:cs typeface="CMU Serif" panose="02000603000000000000" pitchFamily="2" charset="0"/>
                  <a:sym typeface="Symbol" panose="05050102010706020507" pitchFamily="18" charset="2"/>
                </a:rPr>
                <a:t> </a:t>
              </a:r>
              <a:r>
                <a:rPr lang="en-US" sz="1400" dirty="0">
                  <a:ea typeface="CMU Serif" panose="02000603000000000000" pitchFamily="2" charset="0"/>
                  <a:cs typeface="CMU Serif" panose="02000603000000000000" pitchFamily="2" charset="0"/>
                </a:rPr>
                <a:t>rays</a:t>
              </a:r>
            </a:p>
          </p:txBody>
        </p:sp>
        <p:sp>
          <p:nvSpPr>
            <p:cNvPr id="52" name="ZoneTexte 51"/>
            <p:cNvSpPr txBox="1"/>
            <p:nvPr/>
          </p:nvSpPr>
          <p:spPr>
            <a:xfrm>
              <a:off x="2306369" y="1995451"/>
              <a:ext cx="929168" cy="523220"/>
            </a:xfrm>
            <a:prstGeom prst="rect">
              <a:avLst/>
            </a:prstGeom>
            <a:noFill/>
          </p:spPr>
          <p:txBody>
            <a:bodyPr wrap="square" rtlCol="0">
              <a:spAutoFit/>
            </a:bodyPr>
            <a:lstStyle/>
            <a:p>
              <a:pPr algn="ctr"/>
              <a:r>
                <a:rPr lang="en-US" sz="1400" dirty="0">
                  <a:ea typeface="CMU Serif" panose="02000603000000000000" pitchFamily="2" charset="0"/>
                  <a:cs typeface="CMU Serif" panose="02000603000000000000" pitchFamily="2" charset="0"/>
                </a:rPr>
                <a:t>Prompt </a:t>
              </a:r>
              <a:br>
                <a:rPr lang="en-US" sz="1400" dirty="0">
                  <a:ea typeface="CMU Serif" panose="02000603000000000000" pitchFamily="2" charset="0"/>
                  <a:cs typeface="CMU Serif" panose="02000603000000000000" pitchFamily="2" charset="0"/>
                </a:rPr>
              </a:br>
              <a:r>
                <a:rPr lang="en-US" sz="1400" dirty="0">
                  <a:ea typeface="CMU Serif" panose="02000603000000000000" pitchFamily="2" charset="0"/>
                  <a:cs typeface="CMU Serif" panose="02000603000000000000" pitchFamily="2" charset="0"/>
                  <a:sym typeface="Symbol" panose="05050102010706020507" pitchFamily="18" charset="2"/>
                </a:rPr>
                <a:t> </a:t>
              </a:r>
              <a:r>
                <a:rPr lang="en-US" sz="1400" dirty="0">
                  <a:ea typeface="CMU Serif" panose="02000603000000000000" pitchFamily="2" charset="0"/>
                  <a:cs typeface="CMU Serif" panose="02000603000000000000" pitchFamily="2" charset="0"/>
                </a:rPr>
                <a:t>rays</a:t>
              </a:r>
            </a:p>
          </p:txBody>
        </p:sp>
        <p:sp>
          <p:nvSpPr>
            <p:cNvPr id="53" name="Rectangle à coins arrondis 52"/>
            <p:cNvSpPr/>
            <p:nvPr/>
          </p:nvSpPr>
          <p:spPr>
            <a:xfrm>
              <a:off x="3285918" y="1944015"/>
              <a:ext cx="890116" cy="360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54" name="ZoneTexte 53"/>
            <p:cNvSpPr txBox="1"/>
            <p:nvPr/>
          </p:nvSpPr>
          <p:spPr>
            <a:xfrm>
              <a:off x="5510566" y="2858926"/>
              <a:ext cx="929168" cy="415498"/>
            </a:xfrm>
            <a:prstGeom prst="rect">
              <a:avLst/>
            </a:prstGeom>
            <a:solidFill>
              <a:schemeClr val="bg1"/>
            </a:solidFill>
          </p:spPr>
          <p:txBody>
            <a:bodyPr wrap="square" rtlCol="0">
              <a:spAutoFit/>
            </a:bodyPr>
            <a:lstStyle/>
            <a:p>
              <a:pPr algn="ctr"/>
              <a:r>
                <a:rPr lang="en-US" sz="1050" dirty="0">
                  <a:solidFill>
                    <a:srgbClr val="FF0000"/>
                  </a:solidFill>
                  <a:ea typeface="CMU Serif" panose="02000603000000000000" pitchFamily="2" charset="0"/>
                  <a:cs typeface="CMU Serif" panose="02000603000000000000" pitchFamily="2" charset="0"/>
                </a:rPr>
                <a:t>Delayed neutrons</a:t>
              </a:r>
            </a:p>
          </p:txBody>
        </p:sp>
        <p:sp>
          <p:nvSpPr>
            <p:cNvPr id="55" name="ZoneTexte 54"/>
            <p:cNvSpPr txBox="1"/>
            <p:nvPr/>
          </p:nvSpPr>
          <p:spPr>
            <a:xfrm>
              <a:off x="5396419" y="3985402"/>
              <a:ext cx="929168" cy="415498"/>
            </a:xfrm>
            <a:prstGeom prst="rect">
              <a:avLst/>
            </a:prstGeom>
            <a:solidFill>
              <a:schemeClr val="bg1"/>
            </a:solidFill>
          </p:spPr>
          <p:txBody>
            <a:bodyPr wrap="square" rtlCol="0">
              <a:spAutoFit/>
            </a:bodyPr>
            <a:lstStyle/>
            <a:p>
              <a:pPr algn="ctr"/>
              <a:r>
                <a:rPr lang="en-US" sz="1050" dirty="0">
                  <a:solidFill>
                    <a:srgbClr val="FF0000"/>
                  </a:solidFill>
                  <a:ea typeface="CMU Serif" panose="02000603000000000000" pitchFamily="2" charset="0"/>
                  <a:cs typeface="CMU Serif" panose="02000603000000000000" pitchFamily="2" charset="0"/>
                </a:rPr>
                <a:t>Delayed neutrons</a:t>
              </a:r>
            </a:p>
          </p:txBody>
        </p:sp>
        <p:sp>
          <p:nvSpPr>
            <p:cNvPr id="57" name="ZoneTexte 56"/>
            <p:cNvSpPr txBox="1"/>
            <p:nvPr/>
          </p:nvSpPr>
          <p:spPr>
            <a:xfrm>
              <a:off x="5825468" y="2385078"/>
              <a:ext cx="1439490" cy="307777"/>
            </a:xfrm>
            <a:prstGeom prst="rect">
              <a:avLst/>
            </a:prstGeom>
            <a:solidFill>
              <a:schemeClr val="bg1"/>
            </a:solidFill>
          </p:spPr>
          <p:txBody>
            <a:bodyPr wrap="square" rtlCol="0">
              <a:spAutoFit/>
            </a:bodyPr>
            <a:lstStyle/>
            <a:p>
              <a:r>
                <a:rPr lang="en-US" sz="1400" dirty="0">
                  <a:ea typeface="CMU Serif" panose="02000603000000000000" pitchFamily="2" charset="0"/>
                  <a:cs typeface="CMU Serif" panose="02000603000000000000" pitchFamily="2" charset="0"/>
                </a:rPr>
                <a:t>Delayed </a:t>
              </a:r>
              <a:r>
                <a:rPr lang="en-US" sz="1400" dirty="0">
                  <a:ea typeface="CMU Serif" panose="02000603000000000000" pitchFamily="2" charset="0"/>
                  <a:cs typeface="CMU Serif" panose="02000603000000000000" pitchFamily="2" charset="0"/>
                  <a:sym typeface="Symbol" panose="05050102010706020507" pitchFamily="18" charset="2"/>
                </a:rPr>
                <a:t> </a:t>
              </a:r>
              <a:r>
                <a:rPr lang="en-US" sz="1400" dirty="0">
                  <a:ea typeface="CMU Serif" panose="02000603000000000000" pitchFamily="2" charset="0"/>
                  <a:cs typeface="CMU Serif" panose="02000603000000000000" pitchFamily="2" charset="0"/>
                </a:rPr>
                <a:t>rays</a:t>
              </a:r>
            </a:p>
          </p:txBody>
        </p:sp>
        <p:sp>
          <p:nvSpPr>
            <p:cNvPr id="58" name="ZoneTexte 57"/>
            <p:cNvSpPr txBox="1"/>
            <p:nvPr/>
          </p:nvSpPr>
          <p:spPr>
            <a:xfrm>
              <a:off x="5684819" y="3372585"/>
              <a:ext cx="1439490" cy="307777"/>
            </a:xfrm>
            <a:prstGeom prst="rect">
              <a:avLst/>
            </a:prstGeom>
            <a:solidFill>
              <a:schemeClr val="bg1"/>
            </a:solidFill>
          </p:spPr>
          <p:txBody>
            <a:bodyPr wrap="square" rtlCol="0">
              <a:spAutoFit/>
            </a:bodyPr>
            <a:lstStyle/>
            <a:p>
              <a:r>
                <a:rPr lang="en-US" sz="1400" dirty="0">
                  <a:ea typeface="CMU Serif" panose="02000603000000000000" pitchFamily="2" charset="0"/>
                  <a:cs typeface="CMU Serif" panose="02000603000000000000" pitchFamily="2" charset="0"/>
                </a:rPr>
                <a:t>Delayed </a:t>
              </a:r>
              <a:r>
                <a:rPr lang="en-US" sz="1400" dirty="0">
                  <a:ea typeface="CMU Serif" panose="02000603000000000000" pitchFamily="2" charset="0"/>
                  <a:cs typeface="CMU Serif" panose="02000603000000000000" pitchFamily="2" charset="0"/>
                  <a:sym typeface="Symbol" panose="05050102010706020507" pitchFamily="18" charset="2"/>
                </a:rPr>
                <a:t> </a:t>
              </a:r>
              <a:r>
                <a:rPr lang="en-US" sz="1400" dirty="0">
                  <a:ea typeface="CMU Serif" panose="02000603000000000000" pitchFamily="2" charset="0"/>
                  <a:cs typeface="CMU Serif" panose="02000603000000000000" pitchFamily="2" charset="0"/>
                </a:rPr>
                <a:t>rays</a:t>
              </a:r>
            </a:p>
          </p:txBody>
        </p:sp>
      </p:grpSp>
      <p:sp>
        <p:nvSpPr>
          <p:cNvPr id="60" name="Rectangle 59"/>
          <p:cNvSpPr/>
          <p:nvPr/>
        </p:nvSpPr>
        <p:spPr>
          <a:xfrm>
            <a:off x="10635870" y="2698517"/>
            <a:ext cx="1441420" cy="1200329"/>
          </a:xfrm>
          <a:prstGeom prst="rect">
            <a:avLst/>
          </a:prstGeom>
        </p:spPr>
        <p:txBody>
          <a:bodyPr wrap="none">
            <a:spAutoFit/>
          </a:bodyPr>
          <a:lstStyle/>
          <a:p>
            <a:r>
              <a:rPr lang="en-US" dirty="0">
                <a:ea typeface="CMU Serif" panose="02000603000000000000" pitchFamily="2" charset="0"/>
                <a:cs typeface="CMU Serif" panose="02000603000000000000" pitchFamily="2" charset="0"/>
              </a:rPr>
              <a:t>Photofission</a:t>
            </a:r>
          </a:p>
          <a:p>
            <a:r>
              <a:rPr lang="en-US" dirty="0">
                <a:ea typeface="CMU Serif" panose="02000603000000000000" pitchFamily="2" charset="0"/>
                <a:cs typeface="CMU Serif" panose="02000603000000000000" pitchFamily="2" charset="0"/>
              </a:rPr>
              <a:t>cross </a:t>
            </a:r>
          </a:p>
          <a:p>
            <a:r>
              <a:rPr lang="en-US" dirty="0">
                <a:ea typeface="CMU Serif" panose="02000603000000000000" pitchFamily="2" charset="0"/>
                <a:cs typeface="CMU Serif" panose="02000603000000000000" pitchFamily="2" charset="0"/>
              </a:rPr>
              <a:t>sections</a:t>
            </a:r>
          </a:p>
          <a:p>
            <a:endParaRPr lang="en-US" dirty="0"/>
          </a:p>
        </p:txBody>
      </p:sp>
      <p:sp>
        <p:nvSpPr>
          <p:cNvPr id="61" name="Rectangle 60"/>
          <p:cNvSpPr/>
          <p:nvPr/>
        </p:nvSpPr>
        <p:spPr>
          <a:xfrm>
            <a:off x="10625493" y="4892375"/>
            <a:ext cx="1197764" cy="1754326"/>
          </a:xfrm>
          <a:prstGeom prst="rect">
            <a:avLst/>
          </a:prstGeom>
        </p:spPr>
        <p:txBody>
          <a:bodyPr wrap="none">
            <a:spAutoFit/>
          </a:bodyPr>
          <a:lstStyle/>
          <a:p>
            <a:r>
              <a:rPr lang="en-US" dirty="0">
                <a:ea typeface="CMU Serif" panose="02000603000000000000" pitchFamily="2" charset="0"/>
                <a:cs typeface="CMU Serif" panose="02000603000000000000" pitchFamily="2" charset="0"/>
              </a:rPr>
              <a:t>LINAC </a:t>
            </a:r>
          </a:p>
          <a:p>
            <a:r>
              <a:rPr lang="en-US" dirty="0" err="1">
                <a:ea typeface="CMU Serif" panose="02000603000000000000" pitchFamily="2" charset="0"/>
                <a:cs typeface="CMU Serif" panose="02000603000000000000" pitchFamily="2" charset="0"/>
              </a:rPr>
              <a:t>Brems</a:t>
            </a:r>
            <a:r>
              <a:rPr lang="en-US" dirty="0">
                <a:ea typeface="CMU Serif" panose="02000603000000000000" pitchFamily="2" charset="0"/>
                <a:cs typeface="CMU Serif" panose="02000603000000000000" pitchFamily="2" charset="0"/>
              </a:rPr>
              <a:t>-</a:t>
            </a:r>
            <a:br>
              <a:rPr lang="en-US" dirty="0">
                <a:ea typeface="CMU Serif" panose="02000603000000000000" pitchFamily="2" charset="0"/>
                <a:cs typeface="CMU Serif" panose="02000603000000000000" pitchFamily="2" charset="0"/>
              </a:rPr>
            </a:br>
            <a:r>
              <a:rPr lang="en-US" dirty="0" err="1">
                <a:ea typeface="CMU Serif" panose="02000603000000000000" pitchFamily="2" charset="0"/>
                <a:cs typeface="CMU Serif" panose="02000603000000000000" pitchFamily="2" charset="0"/>
              </a:rPr>
              <a:t>strahlung</a:t>
            </a:r>
            <a:r>
              <a:rPr lang="en-US" dirty="0">
                <a:ea typeface="CMU Serif" panose="02000603000000000000" pitchFamily="2" charset="0"/>
                <a:cs typeface="CMU Serif" panose="02000603000000000000" pitchFamily="2" charset="0"/>
              </a:rPr>
              <a:t> </a:t>
            </a:r>
          </a:p>
          <a:p>
            <a:r>
              <a:rPr lang="en-US" dirty="0">
                <a:ea typeface="CMU Serif" panose="02000603000000000000" pitchFamily="2" charset="0"/>
                <a:cs typeface="CMU Serif" panose="02000603000000000000" pitchFamily="2" charset="0"/>
              </a:rPr>
              <a:t>photon </a:t>
            </a:r>
          </a:p>
          <a:p>
            <a:r>
              <a:rPr lang="en-US" dirty="0">
                <a:ea typeface="CMU Serif" panose="02000603000000000000" pitchFamily="2" charset="0"/>
                <a:cs typeface="CMU Serif" panose="02000603000000000000" pitchFamily="2" charset="0"/>
              </a:rPr>
              <a:t>spectrum</a:t>
            </a:r>
          </a:p>
          <a:p>
            <a:endParaRPr lang="en-US" dirty="0"/>
          </a:p>
        </p:txBody>
      </p:sp>
    </p:spTree>
    <p:extLst>
      <p:ext uri="{BB962C8B-B14F-4D97-AF65-F5344CB8AC3E}">
        <p14:creationId xmlns:p14="http://schemas.microsoft.com/office/powerpoint/2010/main" val="3956835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19549" y="813762"/>
            <a:ext cx="4258137" cy="379656"/>
          </a:xfrm>
          <a:prstGeom prst="rect">
            <a:avLst/>
          </a:prstGeom>
          <a:noFill/>
        </p:spPr>
        <p:txBody>
          <a:bodyPr wrap="square" rtlCol="0">
            <a:spAutoFit/>
          </a:bodyPr>
          <a:lstStyle/>
          <a:p>
            <a:pPr algn="ctr"/>
            <a:r>
              <a:rPr lang="en-US" sz="1867" dirty="0"/>
              <a:t>LINAC head with its neutron shield</a:t>
            </a:r>
          </a:p>
        </p:txBody>
      </p:sp>
      <p:pic>
        <p:nvPicPr>
          <p:cNvPr id="12" name="Image 11"/>
          <p:cNvPicPr/>
          <p:nvPr/>
        </p:nvPicPr>
        <p:blipFill rotWithShape="1">
          <a:blip r:embed="rId2" cstate="hqprint">
            <a:extLst>
              <a:ext uri="{28A0092B-C50C-407E-A947-70E740481C1C}">
                <a14:useLocalDpi xmlns:a14="http://schemas.microsoft.com/office/drawing/2010/main"/>
              </a:ext>
            </a:extLst>
          </a:blip>
          <a:srcRect/>
          <a:stretch/>
        </p:blipFill>
        <p:spPr bwMode="auto">
          <a:xfrm>
            <a:off x="298726" y="1193418"/>
            <a:ext cx="4378960" cy="2391367"/>
          </a:xfrm>
          <a:prstGeom prst="rect">
            <a:avLst/>
          </a:prstGeom>
          <a:ln>
            <a:noFill/>
          </a:ln>
          <a:extLst>
            <a:ext uri="{53640926-AAD7-44D8-BBD7-CCE9431645EC}">
              <a14:shadowObscured xmlns:a14="http://schemas.microsoft.com/office/drawing/2010/main"/>
            </a:ext>
          </a:extLst>
        </p:spPr>
      </p:pic>
      <p:sp>
        <p:nvSpPr>
          <p:cNvPr id="2" name="Espace réservé du numéro de diapositive 1"/>
          <p:cNvSpPr>
            <a:spLocks noGrp="1"/>
          </p:cNvSpPr>
          <p:nvPr>
            <p:ph type="sldNum" sz="quarter" idx="12"/>
          </p:nvPr>
        </p:nvSpPr>
        <p:spPr/>
        <p:txBody>
          <a:bodyPr/>
          <a:lstStyle/>
          <a:p>
            <a:fld id="{0CBC77A0-1F4E-42FF-9FFC-F45C3A64AF90}" type="slidenum">
              <a:rPr lang="fr-FR" smtClean="0"/>
              <a:t>33</a:t>
            </a:fld>
            <a:endParaRPr lang="fr-FR"/>
          </a:p>
        </p:txBody>
      </p:sp>
      <p:sp>
        <p:nvSpPr>
          <p:cNvPr id="18" name="Titre 1">
            <a:extLst>
              <a:ext uri="{FF2B5EF4-FFF2-40B4-BE49-F238E27FC236}">
                <a16:creationId xmlns:a16="http://schemas.microsoft.com/office/drawing/2014/main" id="{592697A5-F0F8-4A0E-8802-0A9BD2BD5D8A}"/>
              </a:ext>
            </a:extLst>
          </p:cNvPr>
          <p:cNvSpPr>
            <a:spLocks noGrp="1"/>
          </p:cNvSpPr>
          <p:nvPr>
            <p:ph type="title"/>
          </p:nvPr>
        </p:nvSpPr>
        <p:spPr>
          <a:xfrm>
            <a:off x="189351" y="226764"/>
            <a:ext cx="10728325" cy="516477"/>
          </a:xfrm>
        </p:spPr>
        <p:txBody>
          <a:bodyPr>
            <a:normAutofit/>
          </a:bodyPr>
          <a:lstStyle/>
          <a:p>
            <a:r>
              <a:rPr lang="en-US" sz="2800" dirty="0" err="1"/>
              <a:t>HPGe</a:t>
            </a:r>
            <a:r>
              <a:rPr lang="en-US" sz="2800" dirty="0"/>
              <a:t> detection tests of U samples in concrete</a:t>
            </a:r>
          </a:p>
        </p:txBody>
      </p:sp>
      <p:pic>
        <p:nvPicPr>
          <p:cNvPr id="3" name="Image 2"/>
          <p:cNvPicPr>
            <a:picLocks noChangeAspect="1"/>
          </p:cNvPicPr>
          <p:nvPr/>
        </p:nvPicPr>
        <p:blipFill>
          <a:blip r:embed="rId3"/>
          <a:stretch>
            <a:fillRect/>
          </a:stretch>
        </p:blipFill>
        <p:spPr>
          <a:xfrm>
            <a:off x="2635942" y="4094433"/>
            <a:ext cx="1828619" cy="1930209"/>
          </a:xfrm>
          <a:prstGeom prst="rect">
            <a:avLst/>
          </a:prstGeom>
        </p:spPr>
      </p:pic>
      <p:pic>
        <p:nvPicPr>
          <p:cNvPr id="4" name="Image 3"/>
          <p:cNvPicPr>
            <a:picLocks noChangeAspect="1"/>
          </p:cNvPicPr>
          <p:nvPr/>
        </p:nvPicPr>
        <p:blipFill>
          <a:blip r:embed="rId4"/>
          <a:stretch>
            <a:fillRect/>
          </a:stretch>
        </p:blipFill>
        <p:spPr>
          <a:xfrm>
            <a:off x="750841" y="4094433"/>
            <a:ext cx="1455236" cy="1930209"/>
          </a:xfrm>
          <a:prstGeom prst="rect">
            <a:avLst/>
          </a:prstGeom>
        </p:spPr>
      </p:pic>
      <p:sp>
        <p:nvSpPr>
          <p:cNvPr id="19" name="ZoneTexte 18"/>
          <p:cNvSpPr txBox="1"/>
          <p:nvPr/>
        </p:nvSpPr>
        <p:spPr>
          <a:xfrm>
            <a:off x="410107" y="3624906"/>
            <a:ext cx="4258137" cy="379656"/>
          </a:xfrm>
          <a:prstGeom prst="rect">
            <a:avLst/>
          </a:prstGeom>
          <a:noFill/>
        </p:spPr>
        <p:txBody>
          <a:bodyPr wrap="square" rtlCol="0">
            <a:spAutoFit/>
          </a:bodyPr>
          <a:lstStyle/>
          <a:p>
            <a:pPr algn="ctr"/>
            <a:r>
              <a:rPr lang="en-US" sz="1867" b="1" dirty="0">
                <a:solidFill>
                  <a:srgbClr val="C00000"/>
                </a:solidFill>
              </a:rPr>
              <a:t>Highly shielded </a:t>
            </a:r>
            <a:r>
              <a:rPr lang="en-US" sz="1867" b="1" dirty="0" err="1">
                <a:solidFill>
                  <a:srgbClr val="C00000"/>
                </a:solidFill>
              </a:rPr>
              <a:t>HPGe</a:t>
            </a:r>
            <a:endParaRPr lang="en-US" sz="1867" dirty="0"/>
          </a:p>
        </p:txBody>
      </p:sp>
      <p:pic>
        <p:nvPicPr>
          <p:cNvPr id="13" name="Image 12"/>
          <p:cNvPicPr>
            <a:picLocks noChangeAspect="1"/>
          </p:cNvPicPr>
          <p:nvPr/>
        </p:nvPicPr>
        <p:blipFill>
          <a:blip r:embed="rId5"/>
          <a:stretch>
            <a:fillRect/>
          </a:stretch>
        </p:blipFill>
        <p:spPr>
          <a:xfrm>
            <a:off x="9326216" y="1189413"/>
            <a:ext cx="1673118" cy="2228913"/>
          </a:xfrm>
          <a:prstGeom prst="rect">
            <a:avLst/>
          </a:prstGeom>
        </p:spPr>
      </p:pic>
      <p:pic>
        <p:nvPicPr>
          <p:cNvPr id="21" name="Image 5"/>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553514" y="1132355"/>
            <a:ext cx="1539964" cy="232308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5514445" y="715935"/>
            <a:ext cx="1646605" cy="369332"/>
          </a:xfrm>
          <a:prstGeom prst="rect">
            <a:avLst/>
          </a:prstGeom>
        </p:spPr>
        <p:txBody>
          <a:bodyPr wrap="none">
            <a:spAutoFit/>
          </a:bodyPr>
          <a:lstStyle/>
          <a:p>
            <a:r>
              <a:rPr lang="en-US" b="1" dirty="0">
                <a:solidFill>
                  <a:srgbClr val="C00000"/>
                </a:solidFill>
              </a:rPr>
              <a:t>Irradiation 2h</a:t>
            </a:r>
            <a:endParaRPr lang="en-US" b="1" dirty="0"/>
          </a:p>
        </p:txBody>
      </p:sp>
      <p:sp>
        <p:nvSpPr>
          <p:cNvPr id="25" name="Rectangle 24"/>
          <p:cNvSpPr/>
          <p:nvPr/>
        </p:nvSpPr>
        <p:spPr>
          <a:xfrm>
            <a:off x="8935644" y="760175"/>
            <a:ext cx="2492990" cy="369332"/>
          </a:xfrm>
          <a:prstGeom prst="rect">
            <a:avLst/>
          </a:prstGeom>
        </p:spPr>
        <p:txBody>
          <a:bodyPr wrap="none">
            <a:spAutoFit/>
          </a:bodyPr>
          <a:lstStyle/>
          <a:p>
            <a:r>
              <a:rPr lang="en-US" b="1" dirty="0" err="1">
                <a:solidFill>
                  <a:srgbClr val="C00000"/>
                </a:solidFill>
              </a:rPr>
              <a:t>HPGe</a:t>
            </a:r>
            <a:r>
              <a:rPr lang="en-US" b="1" dirty="0">
                <a:solidFill>
                  <a:srgbClr val="C00000"/>
                </a:solidFill>
              </a:rPr>
              <a:t> acquisition 2h</a:t>
            </a:r>
            <a:endParaRPr lang="en-US" dirty="0"/>
          </a:p>
        </p:txBody>
      </p:sp>
      <p:sp>
        <p:nvSpPr>
          <p:cNvPr id="26" name="Flèche droite 25"/>
          <p:cNvSpPr/>
          <p:nvPr/>
        </p:nvSpPr>
        <p:spPr>
          <a:xfrm>
            <a:off x="7522514" y="2456451"/>
            <a:ext cx="1183341" cy="60242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27" name="Rectangle 26"/>
          <p:cNvSpPr/>
          <p:nvPr/>
        </p:nvSpPr>
        <p:spPr>
          <a:xfrm>
            <a:off x="7180276" y="1505375"/>
            <a:ext cx="1835759" cy="861774"/>
          </a:xfrm>
          <a:prstGeom prst="rect">
            <a:avLst/>
          </a:prstGeom>
        </p:spPr>
        <p:txBody>
          <a:bodyPr wrap="none">
            <a:spAutoFit/>
          </a:bodyPr>
          <a:lstStyle/>
          <a:p>
            <a:pPr algn="ctr"/>
            <a:r>
              <a:rPr lang="en-US" sz="1600" dirty="0"/>
              <a:t>Transfer to </a:t>
            </a:r>
            <a:r>
              <a:rPr lang="en-US" sz="1600" dirty="0" err="1"/>
              <a:t>HPGe</a:t>
            </a:r>
            <a:endParaRPr lang="en-US" sz="1600" dirty="0"/>
          </a:p>
          <a:p>
            <a:pPr algn="ctr"/>
            <a:r>
              <a:rPr lang="en-US" sz="1600" dirty="0"/>
              <a:t>and cooling delay </a:t>
            </a:r>
          </a:p>
          <a:p>
            <a:pPr algn="ctr"/>
            <a:r>
              <a:rPr lang="en-US" sz="1600" dirty="0"/>
              <a:t>(&lt; 1 min)</a:t>
            </a:r>
          </a:p>
        </p:txBody>
      </p:sp>
      <p:grpSp>
        <p:nvGrpSpPr>
          <p:cNvPr id="6" name="Groupe 5"/>
          <p:cNvGrpSpPr/>
          <p:nvPr/>
        </p:nvGrpSpPr>
        <p:grpSpPr>
          <a:xfrm>
            <a:off x="5245736" y="3554305"/>
            <a:ext cx="5980267" cy="2912853"/>
            <a:chOff x="4876449" y="3610272"/>
            <a:chExt cx="6593394" cy="3116959"/>
          </a:xfrm>
        </p:grpSpPr>
        <p:grpSp>
          <p:nvGrpSpPr>
            <p:cNvPr id="5" name="Groupe 4"/>
            <p:cNvGrpSpPr/>
            <p:nvPr/>
          </p:nvGrpSpPr>
          <p:grpSpPr>
            <a:xfrm>
              <a:off x="4876449" y="3610272"/>
              <a:ext cx="6593394" cy="3116959"/>
              <a:chOff x="4752809" y="3478988"/>
              <a:chExt cx="6593394" cy="3116959"/>
            </a:xfrm>
          </p:grpSpPr>
          <p:sp>
            <p:nvSpPr>
              <p:cNvPr id="24" name="ZoneTexte 23"/>
              <p:cNvSpPr txBox="1"/>
              <p:nvPr/>
            </p:nvSpPr>
            <p:spPr>
              <a:xfrm rot="16200000">
                <a:off x="4520059" y="3771701"/>
                <a:ext cx="804831" cy="339332"/>
              </a:xfrm>
              <a:prstGeom prst="rect">
                <a:avLst/>
              </a:prstGeom>
              <a:noFill/>
            </p:spPr>
            <p:txBody>
              <a:bodyPr wrap="none" rtlCol="0">
                <a:spAutoFit/>
              </a:bodyPr>
              <a:lstStyle/>
              <a:p>
                <a:r>
                  <a:rPr lang="en-US" sz="1400" dirty="0"/>
                  <a:t>Counts</a:t>
                </a:r>
              </a:p>
            </p:txBody>
          </p:sp>
          <p:grpSp>
            <p:nvGrpSpPr>
              <p:cNvPr id="33" name="Groupe 32"/>
              <p:cNvGrpSpPr/>
              <p:nvPr/>
            </p:nvGrpSpPr>
            <p:grpSpPr>
              <a:xfrm>
                <a:off x="5118905" y="3478988"/>
                <a:ext cx="6227298" cy="3116959"/>
                <a:chOff x="5118905" y="3478988"/>
                <a:chExt cx="6227298" cy="3116959"/>
              </a:xfrm>
            </p:grpSpPr>
            <p:pic>
              <p:nvPicPr>
                <p:cNvPr id="8" name="Image 7"/>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118905" y="3478988"/>
                  <a:ext cx="6227298" cy="2771017"/>
                </a:xfrm>
                <a:prstGeom prst="rect">
                  <a:avLst/>
                </a:prstGeom>
              </p:spPr>
            </p:pic>
            <p:sp>
              <p:nvSpPr>
                <p:cNvPr id="17" name="ZoneTexte 16"/>
                <p:cNvSpPr txBox="1"/>
                <p:nvPr/>
              </p:nvSpPr>
              <p:spPr>
                <a:xfrm>
                  <a:off x="9737764" y="6266604"/>
                  <a:ext cx="1355912" cy="329343"/>
                </a:xfrm>
                <a:prstGeom prst="rect">
                  <a:avLst/>
                </a:prstGeom>
                <a:noFill/>
              </p:spPr>
              <p:txBody>
                <a:bodyPr wrap="none" rtlCol="0">
                  <a:spAutoFit/>
                </a:bodyPr>
                <a:lstStyle/>
                <a:p>
                  <a:r>
                    <a:rPr lang="en-US" sz="1400" dirty="0"/>
                    <a:t>Energy (</a:t>
                  </a:r>
                  <a:r>
                    <a:rPr lang="en-US" sz="1400" dirty="0" err="1"/>
                    <a:t>keV</a:t>
                  </a:r>
                  <a:r>
                    <a:rPr lang="en-US" sz="1400" dirty="0"/>
                    <a:t>)</a:t>
                  </a:r>
                </a:p>
              </p:txBody>
            </p:sp>
            <p:sp>
              <p:nvSpPr>
                <p:cNvPr id="28" name="ZoneTexte 27"/>
                <p:cNvSpPr txBox="1"/>
                <p:nvPr/>
              </p:nvSpPr>
              <p:spPr>
                <a:xfrm>
                  <a:off x="6162418" y="5183553"/>
                  <a:ext cx="3172663" cy="646331"/>
                </a:xfrm>
                <a:prstGeom prst="rect">
                  <a:avLst/>
                </a:prstGeom>
                <a:noFill/>
              </p:spPr>
              <p:txBody>
                <a:bodyPr wrap="none" rtlCol="0">
                  <a:spAutoFit/>
                </a:bodyPr>
                <a:lstStyle/>
                <a:p>
                  <a:r>
                    <a:rPr lang="en-US" dirty="0"/>
                    <a:t>With U sample (17 cm depth)</a:t>
                  </a:r>
                </a:p>
                <a:p>
                  <a:r>
                    <a:rPr lang="en-US" dirty="0"/>
                    <a:t>Active background</a:t>
                  </a:r>
                </a:p>
              </p:txBody>
            </p:sp>
            <p:cxnSp>
              <p:nvCxnSpPr>
                <p:cNvPr id="30" name="Connecteur droit 29"/>
                <p:cNvCxnSpPr/>
                <p:nvPr/>
              </p:nvCxnSpPr>
              <p:spPr>
                <a:xfrm>
                  <a:off x="5635171" y="5388796"/>
                  <a:ext cx="43849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5631134" y="5681045"/>
                  <a:ext cx="43849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2" name="Rectangle 31"/>
            <p:cNvSpPr/>
            <p:nvPr/>
          </p:nvSpPr>
          <p:spPr>
            <a:xfrm>
              <a:off x="9598212" y="3803966"/>
              <a:ext cx="1401122" cy="56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grpSp>
      <p:sp>
        <p:nvSpPr>
          <p:cNvPr id="9" name="Rectangle 8"/>
          <p:cNvSpPr/>
          <p:nvPr/>
        </p:nvSpPr>
        <p:spPr>
          <a:xfrm>
            <a:off x="750841" y="6191938"/>
            <a:ext cx="7513980" cy="600164"/>
          </a:xfrm>
          <a:prstGeom prst="rect">
            <a:avLst/>
          </a:prstGeom>
        </p:spPr>
        <p:txBody>
          <a:bodyPr wrap="square">
            <a:spAutoFit/>
          </a:bodyPr>
          <a:lstStyle/>
          <a:p>
            <a:pPr marL="171450" indent="-171450">
              <a:buFont typeface="Wingdings" panose="05000000000000000000" pitchFamily="2" charset="2"/>
              <a:buChar char="q"/>
            </a:pPr>
            <a:r>
              <a:rPr lang="en-US" sz="1100" i="1" dirty="0"/>
              <a:t>Manon Delarue, PhD Thesis, 2020 </a:t>
            </a:r>
            <a:r>
              <a:rPr lang="en-US" sz="1100" i="1" dirty="0">
                <a:hlinkClick r:id="rId8"/>
              </a:rPr>
              <a:t>https://theses.fr/2022GRALY060</a:t>
            </a:r>
            <a:r>
              <a:rPr lang="en-US" sz="1100" i="1" dirty="0"/>
              <a:t> </a:t>
            </a:r>
          </a:p>
          <a:p>
            <a:pPr marL="171450" indent="-171450">
              <a:buFont typeface="Wingdings" panose="05000000000000000000" pitchFamily="2" charset="2"/>
              <a:buChar char="q"/>
            </a:pPr>
            <a:r>
              <a:rPr lang="en-US" sz="1100" i="1" dirty="0"/>
              <a:t>M. Delarue et al., New measurements of cumulative photofission yields of </a:t>
            </a:r>
            <a:r>
              <a:rPr lang="en-US" sz="1100" i="1" baseline="30000" dirty="0"/>
              <a:t>239</a:t>
            </a:r>
            <a:r>
              <a:rPr lang="en-US" sz="1100" i="1" dirty="0"/>
              <a:t>Pu, </a:t>
            </a:r>
            <a:r>
              <a:rPr lang="en-US" sz="1100" i="1" baseline="30000" dirty="0"/>
              <a:t>235</a:t>
            </a:r>
            <a:r>
              <a:rPr lang="en-US" sz="1100" i="1" dirty="0"/>
              <a:t>U and </a:t>
            </a:r>
            <a:r>
              <a:rPr lang="en-US" sz="1100" i="1" baseline="30000" dirty="0"/>
              <a:t>238</a:t>
            </a:r>
            <a:r>
              <a:rPr lang="en-US" sz="1100" i="1" dirty="0"/>
              <a:t>U with a 17.5 MeV </a:t>
            </a:r>
            <a:br>
              <a:rPr lang="en-US" sz="1100" i="1" dirty="0"/>
            </a:br>
            <a:r>
              <a:rPr lang="en-US" sz="1100" i="1" dirty="0"/>
              <a:t>Bremsstrahlung photon beam and progress toward actinide differentiation, NIM A 1040 (2022) 167259</a:t>
            </a:r>
          </a:p>
        </p:txBody>
      </p:sp>
      <p:sp>
        <p:nvSpPr>
          <p:cNvPr id="29" name="Explosion 2 28"/>
          <p:cNvSpPr/>
          <p:nvPr/>
        </p:nvSpPr>
        <p:spPr>
          <a:xfrm>
            <a:off x="9244953" y="3026313"/>
            <a:ext cx="2624899" cy="1817078"/>
          </a:xfrm>
          <a:prstGeom prst="irregularSeal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r>
              <a:rPr lang="en-US" sz="1200" b="1" dirty="0"/>
              <a:t>Benoit  </a:t>
            </a:r>
            <a:r>
              <a:rPr lang="en-US" sz="1200" b="1" dirty="0" err="1"/>
              <a:t>Geslot</a:t>
            </a:r>
            <a:br>
              <a:rPr lang="en-US" sz="1200" b="1" dirty="0"/>
            </a:br>
            <a:r>
              <a:rPr lang="en-US" sz="1200" b="1" dirty="0"/>
              <a:t>#04-117</a:t>
            </a:r>
          </a:p>
        </p:txBody>
      </p:sp>
    </p:spTree>
    <p:extLst>
      <p:ext uri="{BB962C8B-B14F-4D97-AF65-F5344CB8AC3E}">
        <p14:creationId xmlns:p14="http://schemas.microsoft.com/office/powerpoint/2010/main" val="1997764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3226985" y="602534"/>
            <a:ext cx="2294331" cy="3703533"/>
            <a:chOff x="5913120" y="755904"/>
            <a:chExt cx="2234355" cy="3627120"/>
          </a:xfrm>
        </p:grpSpPr>
        <p:grpSp>
          <p:nvGrpSpPr>
            <p:cNvPr id="7" name="Groupe 6"/>
            <p:cNvGrpSpPr/>
            <p:nvPr/>
          </p:nvGrpSpPr>
          <p:grpSpPr>
            <a:xfrm>
              <a:off x="5913120" y="755904"/>
              <a:ext cx="2234355" cy="3627120"/>
              <a:chOff x="5065678" y="785020"/>
              <a:chExt cx="2234355" cy="3627120"/>
            </a:xfrm>
          </p:grpSpPr>
          <p:sp>
            <p:nvSpPr>
              <p:cNvPr id="9" name="Rectangle 8"/>
              <p:cNvSpPr/>
              <p:nvPr/>
            </p:nvSpPr>
            <p:spPr>
              <a:xfrm>
                <a:off x="5065678" y="785020"/>
                <a:ext cx="2234355" cy="362712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Ellipse 9"/>
              <p:cNvSpPr/>
              <p:nvPr/>
            </p:nvSpPr>
            <p:spPr>
              <a:xfrm>
                <a:off x="5108264" y="885504"/>
                <a:ext cx="1800000" cy="1800000"/>
              </a:xfrm>
              <a:prstGeom prst="ellipse">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Ellipse 11"/>
              <p:cNvSpPr/>
              <p:nvPr/>
            </p:nvSpPr>
            <p:spPr>
              <a:xfrm>
                <a:off x="5922074" y="2716543"/>
                <a:ext cx="180000" cy="1800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Ellipse 12"/>
              <p:cNvSpPr/>
              <p:nvPr/>
            </p:nvSpPr>
            <p:spPr>
              <a:xfrm>
                <a:off x="6411554" y="2566929"/>
                <a:ext cx="180000" cy="180000"/>
              </a:xfrm>
              <a:prstGeom prst="ellips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Ellipse 13"/>
              <p:cNvSpPr/>
              <p:nvPr/>
            </p:nvSpPr>
            <p:spPr>
              <a:xfrm>
                <a:off x="5921005" y="2405573"/>
                <a:ext cx="180000" cy="180000"/>
              </a:xfrm>
              <a:prstGeom prst="ellipse">
                <a:avLst/>
              </a:prstGeom>
              <a:solidFill>
                <a:srgbClr val="FF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Ellipse 14"/>
              <p:cNvSpPr/>
              <p:nvPr/>
            </p:nvSpPr>
            <p:spPr>
              <a:xfrm>
                <a:off x="6243312" y="2272901"/>
                <a:ext cx="180000" cy="180000"/>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Ellipse 15"/>
              <p:cNvSpPr/>
              <p:nvPr/>
            </p:nvSpPr>
            <p:spPr>
              <a:xfrm>
                <a:off x="5920571" y="2092901"/>
                <a:ext cx="180000" cy="180000"/>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Ellipse 16"/>
              <p:cNvSpPr/>
              <p:nvPr/>
            </p:nvSpPr>
            <p:spPr>
              <a:xfrm>
                <a:off x="5922910" y="1712377"/>
                <a:ext cx="180000" cy="1800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Ellipse 17"/>
              <p:cNvSpPr/>
              <p:nvPr/>
            </p:nvSpPr>
            <p:spPr>
              <a:xfrm>
                <a:off x="6102703" y="2034634"/>
                <a:ext cx="180000" cy="18000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nvGrpSpPr>
              <p:cNvPr id="19" name="Groupe 18"/>
              <p:cNvGrpSpPr/>
              <p:nvPr/>
            </p:nvGrpSpPr>
            <p:grpSpPr>
              <a:xfrm>
                <a:off x="5873548" y="2955497"/>
                <a:ext cx="283296" cy="916483"/>
                <a:chOff x="5892149" y="2981148"/>
                <a:chExt cx="283296" cy="916483"/>
              </a:xfrm>
            </p:grpSpPr>
            <p:sp>
              <p:nvSpPr>
                <p:cNvPr id="28" name="Rectangle 27"/>
                <p:cNvSpPr/>
                <p:nvPr/>
              </p:nvSpPr>
              <p:spPr>
                <a:xfrm rot="16200000">
                  <a:off x="5669593" y="3391779"/>
                  <a:ext cx="728408" cy="28329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LINAC</a:t>
                  </a:r>
                </a:p>
              </p:txBody>
            </p:sp>
            <p:cxnSp>
              <p:nvCxnSpPr>
                <p:cNvPr id="29" name="Connecteur droit avec flèche 28"/>
                <p:cNvCxnSpPr>
                  <a:stCxn id="28" idx="3"/>
                </p:cNvCxnSpPr>
                <p:nvPr/>
              </p:nvCxnSpPr>
              <p:spPr>
                <a:xfrm flipV="1">
                  <a:off x="6033797" y="2981148"/>
                  <a:ext cx="0" cy="18807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0" name="Groupe 19"/>
              <p:cNvGrpSpPr/>
              <p:nvPr/>
            </p:nvGrpSpPr>
            <p:grpSpPr>
              <a:xfrm rot="21405477">
                <a:off x="6610653" y="2797412"/>
                <a:ext cx="387180" cy="827919"/>
                <a:chOff x="6450937" y="2802932"/>
                <a:chExt cx="387180" cy="827919"/>
              </a:xfrm>
            </p:grpSpPr>
            <p:sp>
              <p:nvSpPr>
                <p:cNvPr id="26" name="Rectangle 25"/>
                <p:cNvSpPr/>
                <p:nvPr/>
              </p:nvSpPr>
              <p:spPr>
                <a:xfrm rot="3771100">
                  <a:off x="6332265" y="3124999"/>
                  <a:ext cx="728408" cy="28329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solidFill>
                        <a:schemeClr val="tx1"/>
                      </a:solidFill>
                    </a:rPr>
                    <a:t>LaBr</a:t>
                  </a:r>
                  <a:endParaRPr lang="fr-FR" sz="1400" dirty="0">
                    <a:solidFill>
                      <a:schemeClr val="tx1"/>
                    </a:solidFill>
                  </a:endParaRPr>
                </a:p>
              </p:txBody>
            </p:sp>
            <p:cxnSp>
              <p:nvCxnSpPr>
                <p:cNvPr id="27" name="Connecteur droit avec flèche 26"/>
                <p:cNvCxnSpPr>
                  <a:endCxn id="26" idx="1"/>
                </p:cNvCxnSpPr>
                <p:nvPr/>
              </p:nvCxnSpPr>
              <p:spPr>
                <a:xfrm>
                  <a:off x="6450937" y="2802932"/>
                  <a:ext cx="79354" cy="1396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cxnSp>
            <p:nvCxnSpPr>
              <p:cNvPr id="21" name="Connecteur droit 20"/>
              <p:cNvCxnSpPr/>
              <p:nvPr/>
            </p:nvCxnSpPr>
            <p:spPr>
              <a:xfrm>
                <a:off x="6008264" y="1809888"/>
                <a:ext cx="9147" cy="2424743"/>
              </a:xfrm>
              <a:prstGeom prst="line">
                <a:avLst/>
              </a:prstGeom>
              <a:ln w="12700">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6003618" y="1791600"/>
                <a:ext cx="1219154" cy="2116530"/>
              </a:xfrm>
              <a:prstGeom prst="line">
                <a:avLst/>
              </a:prstGeom>
              <a:ln w="12700">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3" name="Arc 22"/>
              <p:cNvSpPr/>
              <p:nvPr/>
            </p:nvSpPr>
            <p:spPr>
              <a:xfrm rot="6898073">
                <a:off x="5677194" y="2644414"/>
                <a:ext cx="1319855" cy="1459856"/>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dirty="0"/>
              </a:p>
            </p:txBody>
          </p:sp>
          <p:sp>
            <p:nvSpPr>
              <p:cNvPr id="24" name="ZoneTexte 23"/>
              <p:cNvSpPr txBox="1"/>
              <p:nvPr/>
            </p:nvSpPr>
            <p:spPr>
              <a:xfrm>
                <a:off x="6492814" y="3975536"/>
                <a:ext cx="394660" cy="276999"/>
              </a:xfrm>
              <a:prstGeom prst="rect">
                <a:avLst/>
              </a:prstGeom>
              <a:noFill/>
            </p:spPr>
            <p:txBody>
              <a:bodyPr wrap="none" rtlCol="0">
                <a:spAutoFit/>
              </a:bodyPr>
              <a:lstStyle/>
              <a:p>
                <a:r>
                  <a:rPr lang="fr-FR" sz="1200" dirty="0"/>
                  <a:t>32°</a:t>
                </a:r>
              </a:p>
            </p:txBody>
          </p:sp>
        </p:grpSp>
        <p:sp>
          <p:nvSpPr>
            <p:cNvPr id="8" name="ZoneTexte 7"/>
            <p:cNvSpPr txBox="1"/>
            <p:nvPr/>
          </p:nvSpPr>
          <p:spPr>
            <a:xfrm>
              <a:off x="6323756" y="1045788"/>
              <a:ext cx="1054608" cy="584775"/>
            </a:xfrm>
            <a:prstGeom prst="rect">
              <a:avLst/>
            </a:prstGeom>
            <a:noFill/>
          </p:spPr>
          <p:txBody>
            <a:bodyPr wrap="square" rtlCol="0">
              <a:spAutoFit/>
            </a:bodyPr>
            <a:lstStyle/>
            <a:p>
              <a:pPr algn="ctr"/>
              <a:r>
                <a:rPr lang="en-US" sz="1600" dirty="0"/>
                <a:t>Concrete</a:t>
              </a:r>
              <a:r>
                <a:rPr lang="fr-FR" sz="1600" dirty="0"/>
                <a:t> matrix</a:t>
              </a:r>
              <a:endParaRPr lang="fr-FR" sz="1200" dirty="0"/>
            </a:p>
          </p:txBody>
        </p:sp>
      </p:grpSp>
      <p:sp>
        <p:nvSpPr>
          <p:cNvPr id="3" name="Titre 2"/>
          <p:cNvSpPr>
            <a:spLocks noGrp="1"/>
          </p:cNvSpPr>
          <p:nvPr>
            <p:ph type="title"/>
          </p:nvPr>
        </p:nvSpPr>
        <p:spPr>
          <a:xfrm>
            <a:off x="172120" y="134164"/>
            <a:ext cx="11085259" cy="871827"/>
          </a:xfrm>
        </p:spPr>
        <p:txBody>
          <a:bodyPr>
            <a:normAutofit/>
          </a:bodyPr>
          <a:lstStyle/>
          <a:p>
            <a:r>
              <a:rPr lang="en-US" sz="2700" dirty="0"/>
              <a:t>U detection with scintillators in pulsed irradiation</a:t>
            </a:r>
          </a:p>
        </p:txBody>
      </p:sp>
      <p:pic>
        <p:nvPicPr>
          <p:cNvPr id="4" name="Image 3"/>
          <p:cNvPicPr/>
          <p:nvPr/>
        </p:nvPicPr>
        <p:blipFill rotWithShape="1">
          <a:blip r:embed="rId2" cstate="hqprint">
            <a:extLst>
              <a:ext uri="{28A0092B-C50C-407E-A947-70E740481C1C}">
                <a14:useLocalDpi xmlns:a14="http://schemas.microsoft.com/office/drawing/2010/main"/>
              </a:ext>
            </a:extLst>
          </a:blip>
          <a:srcRect/>
          <a:stretch/>
        </p:blipFill>
        <p:spPr bwMode="auto">
          <a:xfrm>
            <a:off x="6415850" y="602534"/>
            <a:ext cx="5662683" cy="3661020"/>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graphicFrame>
            <p:nvGraphicFramePr>
              <p:cNvPr id="5" name="Tableau 4"/>
              <p:cNvGraphicFramePr>
                <a:graphicFrameLocks noGrp="1"/>
              </p:cNvGraphicFramePr>
              <p:nvPr/>
            </p:nvGraphicFramePr>
            <p:xfrm>
              <a:off x="6984256" y="4367103"/>
              <a:ext cx="4293344" cy="2011453"/>
            </p:xfrm>
            <a:graphic>
              <a:graphicData uri="http://schemas.openxmlformats.org/drawingml/2006/table">
                <a:tbl>
                  <a:tblPr firstRow="1" firstCol="1" bandRow="1">
                    <a:tableStyleId>{5C22544A-7EE6-4342-B048-85BDC9FD1C3A}</a:tableStyleId>
                  </a:tblPr>
                  <a:tblGrid>
                    <a:gridCol w="884393">
                      <a:extLst>
                        <a:ext uri="{9D8B030D-6E8A-4147-A177-3AD203B41FA5}">
                          <a16:colId xmlns:a16="http://schemas.microsoft.com/office/drawing/2014/main" val="2871426022"/>
                        </a:ext>
                      </a:extLst>
                    </a:gridCol>
                    <a:gridCol w="1092471">
                      <a:extLst>
                        <a:ext uri="{9D8B030D-6E8A-4147-A177-3AD203B41FA5}">
                          <a16:colId xmlns:a16="http://schemas.microsoft.com/office/drawing/2014/main" val="4291894319"/>
                        </a:ext>
                      </a:extLst>
                    </a:gridCol>
                    <a:gridCol w="1127760">
                      <a:extLst>
                        <a:ext uri="{9D8B030D-6E8A-4147-A177-3AD203B41FA5}">
                          <a16:colId xmlns:a16="http://schemas.microsoft.com/office/drawing/2014/main" val="4186087334"/>
                        </a:ext>
                      </a:extLst>
                    </a:gridCol>
                    <a:gridCol w="1188720">
                      <a:extLst>
                        <a:ext uri="{9D8B030D-6E8A-4147-A177-3AD203B41FA5}">
                          <a16:colId xmlns:a16="http://schemas.microsoft.com/office/drawing/2014/main" val="3404893403"/>
                        </a:ext>
                      </a:extLst>
                    </a:gridCol>
                  </a:tblGrid>
                  <a:tr h="412802">
                    <a:tc>
                      <a:txBody>
                        <a:bodyPr/>
                        <a:lstStyle/>
                        <a:p>
                          <a:pPr algn="ctr">
                            <a:lnSpc>
                              <a:spcPct val="107000"/>
                            </a:lnSpc>
                            <a:spcAft>
                              <a:spcPts val="0"/>
                            </a:spcAft>
                          </a:pPr>
                          <a:r>
                            <a:rPr lang="en-GB" sz="1400" dirty="0">
                              <a:effectLst/>
                            </a:rPr>
                            <a:t>Energy threshold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dirty="0">
                              <a:effectLst/>
                            </a:rPr>
                            <a:t>Net counts </a:t>
                          </a:r>
                        </a:p>
                        <a:p>
                          <a:pPr algn="ctr">
                            <a:lnSpc>
                              <a:spcPct val="107000"/>
                            </a:lnSpc>
                            <a:spcAft>
                              <a:spcPts val="0"/>
                            </a:spcAft>
                          </a:pPr>
                          <a:r>
                            <a:rPr lang="en-GB" sz="1400" dirty="0">
                              <a:effectLst/>
                            </a:rPr>
                            <a:t>from </a:t>
                          </a:r>
                          <a:r>
                            <a:rPr lang="en-GB" sz="1400" baseline="30000" dirty="0">
                              <a:effectLst/>
                            </a:rPr>
                            <a:t>238</a:t>
                          </a:r>
                          <a:r>
                            <a:rPr lang="en-GB" sz="1400" dirty="0">
                              <a:effectLst/>
                            </a:rPr>
                            <a:t>U</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dirty="0">
                              <a:effectLst/>
                            </a:rPr>
                            <a:t>Background counts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dirty="0">
                              <a:effectLst/>
                            </a:rPr>
                            <a:t>Net counts / background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35122320"/>
                      </a:ext>
                    </a:extLst>
                  </a:tr>
                  <a:tr h="265647">
                    <a:tc>
                      <a:txBody>
                        <a:bodyPr/>
                        <a:lstStyle/>
                        <a:p>
                          <a:pPr algn="ctr">
                            <a:lnSpc>
                              <a:spcPct val="107000"/>
                            </a:lnSpc>
                            <a:spcAft>
                              <a:spcPts val="0"/>
                            </a:spcAft>
                          </a:pPr>
                          <a:r>
                            <a:rPr lang="en-GB" sz="1400" dirty="0">
                              <a:effectLst/>
                            </a:rPr>
                            <a:t>2</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dirty="0">
                              <a:effectLst/>
                            </a:rPr>
                            <a:t>544017</a:t>
                          </a:r>
                          <a14:m>
                            <m:oMath xmlns:m="http://schemas.openxmlformats.org/officeDocument/2006/math">
                              <m:r>
                                <a:rPr lang="en-GB" sz="1400">
                                  <a:effectLst/>
                                  <a:latin typeface="Cambria Math" panose="02040503050406030204" pitchFamily="18" charset="0"/>
                                </a:rPr>
                                <m:t>±</m:t>
                              </m:r>
                            </m:oMath>
                          </a14:m>
                          <a:r>
                            <a:rPr lang="en-GB" sz="1400" dirty="0">
                              <a:effectLst/>
                            </a:rPr>
                            <a:t> 826</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a:effectLst/>
                            </a:rPr>
                            <a:t>69371</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a:effectLst/>
                            </a:rPr>
                            <a:t>8</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87010638"/>
                      </a:ext>
                    </a:extLst>
                  </a:tr>
                  <a:tr h="206401">
                    <a:tc>
                      <a:txBody>
                        <a:bodyPr/>
                        <a:lstStyle/>
                        <a:p>
                          <a:pPr algn="ctr">
                            <a:lnSpc>
                              <a:spcPct val="107000"/>
                            </a:lnSpc>
                            <a:spcAft>
                              <a:spcPts val="0"/>
                            </a:spcAft>
                          </a:pPr>
                          <a:r>
                            <a:rPr lang="en-GB" sz="1400" dirty="0">
                              <a:effectLst/>
                            </a:rPr>
                            <a:t>2.5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dirty="0">
                              <a:effectLst/>
                            </a:rPr>
                            <a:t>308041</a:t>
                          </a:r>
                          <a14:m>
                            <m:oMath xmlns:m="http://schemas.openxmlformats.org/officeDocument/2006/math">
                              <m:r>
                                <a:rPr lang="en-GB" sz="1400">
                                  <a:effectLst/>
                                  <a:latin typeface="Cambria Math" panose="02040503050406030204" pitchFamily="18" charset="0"/>
                                </a:rPr>
                                <m:t>±</m:t>
                              </m:r>
                            </m:oMath>
                          </a14:m>
                          <a:r>
                            <a:rPr lang="en-GB" sz="1400" dirty="0">
                              <a:effectLst/>
                            </a:rPr>
                            <a:t>599</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dirty="0">
                              <a:effectLst/>
                            </a:rPr>
                            <a:t>25434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a:effectLst/>
                            </a:rPr>
                            <a:t>12</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80143786"/>
                      </a:ext>
                    </a:extLst>
                  </a:tr>
                  <a:tr h="206401">
                    <a:tc>
                      <a:txBody>
                        <a:bodyPr/>
                        <a:lstStyle/>
                        <a:p>
                          <a:pPr algn="ctr">
                            <a:lnSpc>
                              <a:spcPct val="107000"/>
                            </a:lnSpc>
                            <a:spcAft>
                              <a:spcPts val="0"/>
                            </a:spcAft>
                          </a:pPr>
                          <a:r>
                            <a:rPr lang="en-GB" sz="1400" dirty="0">
                              <a:effectLst/>
                            </a:rPr>
                            <a:t>3</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a:effectLst/>
                            </a:rPr>
                            <a:t>171349</a:t>
                          </a:r>
                          <a14:m>
                            <m:oMath xmlns:m="http://schemas.openxmlformats.org/officeDocument/2006/math">
                              <m:r>
                                <a:rPr lang="en-GB" sz="1400">
                                  <a:effectLst/>
                                  <a:latin typeface="Cambria Math" panose="02040503050406030204" pitchFamily="18" charset="0"/>
                                </a:rPr>
                                <m:t>±</m:t>
                              </m:r>
                            </m:oMath>
                          </a14:m>
                          <a:r>
                            <a:rPr lang="en-GB" sz="1400">
                              <a:effectLst/>
                            </a:rPr>
                            <a:t>429</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dirty="0">
                              <a:effectLst/>
                            </a:rPr>
                            <a:t>6496</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a:effectLst/>
                            </a:rPr>
                            <a:t>26</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44140308"/>
                      </a:ext>
                    </a:extLst>
                  </a:tr>
                  <a:tr h="206401">
                    <a:tc>
                      <a:txBody>
                        <a:bodyPr/>
                        <a:lstStyle/>
                        <a:p>
                          <a:pPr algn="ctr">
                            <a:lnSpc>
                              <a:spcPct val="107000"/>
                            </a:lnSpc>
                            <a:spcAft>
                              <a:spcPts val="0"/>
                            </a:spcAft>
                          </a:pPr>
                          <a:r>
                            <a:rPr lang="en-GB" sz="1400" dirty="0">
                              <a:effectLst/>
                            </a:rPr>
                            <a:t>3.5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a:effectLst/>
                            </a:rPr>
                            <a:t>92585</a:t>
                          </a:r>
                          <a14:m>
                            <m:oMath xmlns:m="http://schemas.openxmlformats.org/officeDocument/2006/math">
                              <m:r>
                                <a:rPr lang="en-GB" sz="1400">
                                  <a:effectLst/>
                                  <a:latin typeface="Cambria Math" panose="02040503050406030204" pitchFamily="18" charset="0"/>
                                </a:rPr>
                                <m:t>±</m:t>
                              </m:r>
                            </m:oMath>
                          </a14:m>
                          <a:r>
                            <a:rPr lang="en-GB" sz="1400">
                              <a:effectLst/>
                            </a:rPr>
                            <a:t>310</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dirty="0">
                              <a:effectLst/>
                            </a:rPr>
                            <a:t>1824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dirty="0">
                              <a:effectLst/>
                            </a:rPr>
                            <a:t>51</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81678329"/>
                      </a:ext>
                    </a:extLst>
                  </a:tr>
                  <a:tr h="206401">
                    <a:tc>
                      <a:txBody>
                        <a:bodyPr/>
                        <a:lstStyle/>
                        <a:p>
                          <a:pPr algn="ctr">
                            <a:lnSpc>
                              <a:spcPct val="107000"/>
                            </a:lnSpc>
                            <a:spcAft>
                              <a:spcPts val="0"/>
                            </a:spcAft>
                          </a:pPr>
                          <a:r>
                            <a:rPr lang="en-GB" sz="1400" dirty="0">
                              <a:effectLst/>
                            </a:rPr>
                            <a:t>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a:effectLst/>
                            </a:rPr>
                            <a:t>48954 </a:t>
                          </a:r>
                          <a14:m>
                            <m:oMath xmlns:m="http://schemas.openxmlformats.org/officeDocument/2006/math">
                              <m:r>
                                <a:rPr lang="en-GB" sz="1400">
                                  <a:effectLst/>
                                  <a:latin typeface="Cambria Math" panose="02040503050406030204" pitchFamily="18" charset="0"/>
                                </a:rPr>
                                <m:t>±</m:t>
                              </m:r>
                            </m:oMath>
                          </a14:m>
                          <a:r>
                            <a:rPr lang="en-GB" sz="1400">
                              <a:effectLst/>
                            </a:rPr>
                            <a:t>226</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a:effectLst/>
                            </a:rPr>
                            <a:t>1184</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dirty="0">
                              <a:effectLst/>
                            </a:rPr>
                            <a:t>41</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93736328"/>
                      </a:ext>
                    </a:extLst>
                  </a:tr>
                  <a:tr h="206401">
                    <a:tc>
                      <a:txBody>
                        <a:bodyPr/>
                        <a:lstStyle/>
                        <a:p>
                          <a:pPr algn="ctr">
                            <a:lnSpc>
                              <a:spcPct val="107000"/>
                            </a:lnSpc>
                            <a:spcAft>
                              <a:spcPts val="0"/>
                            </a:spcAft>
                          </a:pPr>
                          <a:r>
                            <a:rPr lang="en-GB" sz="1400" dirty="0">
                              <a:effectLst/>
                            </a:rPr>
                            <a:t>4.5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a:effectLst/>
                            </a:rPr>
                            <a:t>24960</a:t>
                          </a:r>
                          <a14:m>
                            <m:oMath xmlns:m="http://schemas.openxmlformats.org/officeDocument/2006/math">
                              <m:r>
                                <a:rPr lang="en-GB" sz="1400">
                                  <a:effectLst/>
                                  <a:latin typeface="Cambria Math" panose="02040503050406030204" pitchFamily="18" charset="0"/>
                                </a:rPr>
                                <m:t>±</m:t>
                              </m:r>
                            </m:oMath>
                          </a14:m>
                          <a:r>
                            <a:rPr lang="en-GB" sz="1400">
                              <a:effectLst/>
                            </a:rPr>
                            <a:t>164</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a:effectLst/>
                            </a:rPr>
                            <a:t>1004</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dirty="0">
                              <a:effectLst/>
                            </a:rPr>
                            <a:t>25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80601602"/>
                      </a:ext>
                    </a:extLst>
                  </a:tr>
                  <a:tr h="206401">
                    <a:tc>
                      <a:txBody>
                        <a:bodyPr/>
                        <a:lstStyle/>
                        <a:p>
                          <a:pPr algn="ctr">
                            <a:lnSpc>
                              <a:spcPct val="107000"/>
                            </a:lnSpc>
                            <a:spcAft>
                              <a:spcPts val="0"/>
                            </a:spcAft>
                          </a:pPr>
                          <a:r>
                            <a:rPr lang="en-GB" sz="1400" dirty="0">
                              <a:effectLst/>
                            </a:rPr>
                            <a:t>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a:effectLst/>
                            </a:rPr>
                            <a:t>12357</a:t>
                          </a:r>
                          <a14:m>
                            <m:oMath xmlns:m="http://schemas.openxmlformats.org/officeDocument/2006/math">
                              <m:r>
                                <a:rPr lang="en-GB" sz="1400">
                                  <a:effectLst/>
                                  <a:latin typeface="Cambria Math" panose="02040503050406030204" pitchFamily="18" charset="0"/>
                                </a:rPr>
                                <m:t>±</m:t>
                              </m:r>
                            </m:oMath>
                          </a14:m>
                          <a:r>
                            <a:rPr lang="en-GB" sz="1400">
                              <a:effectLst/>
                            </a:rPr>
                            <a:t>118</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a:effectLst/>
                            </a:rPr>
                            <a:t>866</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dirty="0">
                              <a:effectLst/>
                            </a:rPr>
                            <a:t>14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00365614"/>
                      </a:ext>
                    </a:extLst>
                  </a:tr>
                </a:tbl>
              </a:graphicData>
            </a:graphic>
          </p:graphicFrame>
        </mc:Choice>
        <mc:Fallback xmlns="">
          <p:graphicFrame>
            <p:nvGraphicFramePr>
              <p:cNvPr id="5" name="Tableau 4"/>
              <p:cNvGraphicFramePr>
                <a:graphicFrameLocks noGrp="1"/>
              </p:cNvGraphicFramePr>
              <p:nvPr>
                <p:extLst>
                  <p:ext uri="{D42A27DB-BD31-4B8C-83A1-F6EECF244321}">
                    <p14:modId xmlns:p14="http://schemas.microsoft.com/office/powerpoint/2010/main" val="3592103943"/>
                  </p:ext>
                </p:extLst>
              </p:nvPr>
            </p:nvGraphicFramePr>
            <p:xfrm>
              <a:off x="6984256" y="4367103"/>
              <a:ext cx="4293344" cy="2091910"/>
            </p:xfrm>
            <a:graphic>
              <a:graphicData uri="http://schemas.openxmlformats.org/drawingml/2006/table">
                <a:tbl>
                  <a:tblPr firstRow="1" firstCol="1" bandRow="1">
                    <a:tableStyleId>{5C22544A-7EE6-4342-B048-85BDC9FD1C3A}</a:tableStyleId>
                  </a:tblPr>
                  <a:tblGrid>
                    <a:gridCol w="884393">
                      <a:extLst>
                        <a:ext uri="{9D8B030D-6E8A-4147-A177-3AD203B41FA5}">
                          <a16:colId xmlns:a16="http://schemas.microsoft.com/office/drawing/2014/main" val="2871426022"/>
                        </a:ext>
                      </a:extLst>
                    </a:gridCol>
                    <a:gridCol w="1092471">
                      <a:extLst>
                        <a:ext uri="{9D8B030D-6E8A-4147-A177-3AD203B41FA5}">
                          <a16:colId xmlns:a16="http://schemas.microsoft.com/office/drawing/2014/main" val="4291894319"/>
                        </a:ext>
                      </a:extLst>
                    </a:gridCol>
                    <a:gridCol w="1127760">
                      <a:extLst>
                        <a:ext uri="{9D8B030D-6E8A-4147-A177-3AD203B41FA5}">
                          <a16:colId xmlns:a16="http://schemas.microsoft.com/office/drawing/2014/main" val="4186087334"/>
                        </a:ext>
                      </a:extLst>
                    </a:gridCol>
                    <a:gridCol w="1188720">
                      <a:extLst>
                        <a:ext uri="{9D8B030D-6E8A-4147-A177-3AD203B41FA5}">
                          <a16:colId xmlns:a16="http://schemas.microsoft.com/office/drawing/2014/main" val="3404893403"/>
                        </a:ext>
                      </a:extLst>
                    </a:gridCol>
                  </a:tblGrid>
                  <a:tr h="456565">
                    <a:tc>
                      <a:txBody>
                        <a:bodyPr/>
                        <a:lstStyle/>
                        <a:p>
                          <a:pPr algn="ctr">
                            <a:lnSpc>
                              <a:spcPct val="107000"/>
                            </a:lnSpc>
                            <a:spcAft>
                              <a:spcPts val="0"/>
                            </a:spcAft>
                          </a:pPr>
                          <a:r>
                            <a:rPr lang="en-GB" sz="1400" dirty="0">
                              <a:effectLst/>
                            </a:rPr>
                            <a:t>Energy threshold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dirty="0">
                              <a:effectLst/>
                            </a:rPr>
                            <a:t>Net counts </a:t>
                          </a:r>
                          <a:endParaRPr lang="en-GB" sz="1400" dirty="0" smtClean="0">
                            <a:effectLst/>
                          </a:endParaRPr>
                        </a:p>
                        <a:p>
                          <a:pPr algn="ctr">
                            <a:lnSpc>
                              <a:spcPct val="107000"/>
                            </a:lnSpc>
                            <a:spcAft>
                              <a:spcPts val="0"/>
                            </a:spcAft>
                          </a:pPr>
                          <a:r>
                            <a:rPr lang="en-GB" sz="1400" dirty="0" smtClean="0">
                              <a:effectLst/>
                            </a:rPr>
                            <a:t>from </a:t>
                          </a:r>
                          <a:r>
                            <a:rPr lang="en-GB" sz="1400" baseline="30000" dirty="0">
                              <a:effectLst/>
                            </a:rPr>
                            <a:t>238</a:t>
                          </a:r>
                          <a:r>
                            <a:rPr lang="en-GB" sz="1400" dirty="0">
                              <a:effectLst/>
                            </a:rPr>
                            <a:t>U</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dirty="0">
                              <a:effectLst/>
                            </a:rPr>
                            <a:t>Background counts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GB" sz="1400" dirty="0">
                              <a:effectLst/>
                            </a:rPr>
                            <a:t>Net </a:t>
                          </a:r>
                          <a:r>
                            <a:rPr lang="en-GB" sz="1400" dirty="0" smtClean="0">
                              <a:effectLst/>
                            </a:rPr>
                            <a:t>counts / background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35122320"/>
                      </a:ext>
                    </a:extLst>
                  </a:tr>
                  <a:tr h="265647">
                    <a:tc>
                      <a:txBody>
                        <a:bodyPr/>
                        <a:lstStyle/>
                        <a:p>
                          <a:pPr algn="ctr">
                            <a:lnSpc>
                              <a:spcPct val="107000"/>
                            </a:lnSpc>
                            <a:spcAft>
                              <a:spcPts val="0"/>
                            </a:spcAft>
                          </a:pPr>
                          <a:r>
                            <a:rPr lang="en-GB" sz="1400" dirty="0" smtClean="0">
                              <a:effectLst/>
                            </a:rPr>
                            <a:t>2</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fr-FR"/>
                        </a:p>
                      </a:txBody>
                      <a:tcPr marL="0" marR="0" marT="0" marB="0" anchor="ctr">
                        <a:blipFill>
                          <a:blip r:embed="rId3"/>
                          <a:stretch>
                            <a:fillRect l="-81111" t="-190909" r="-213889" b="-545455"/>
                          </a:stretch>
                        </a:blipFill>
                      </a:tcPr>
                    </a:tc>
                    <a:tc>
                      <a:txBody>
                        <a:bodyPr/>
                        <a:lstStyle/>
                        <a:p>
                          <a:pPr algn="ctr">
                            <a:lnSpc>
                              <a:spcPct val="107000"/>
                            </a:lnSpc>
                            <a:spcAft>
                              <a:spcPts val="0"/>
                            </a:spcAft>
                          </a:pPr>
                          <a:r>
                            <a:rPr lang="en-GB" sz="1400">
                              <a:effectLst/>
                            </a:rPr>
                            <a:t>69371</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a:effectLst/>
                            </a:rPr>
                            <a:t>8</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87010638"/>
                      </a:ext>
                    </a:extLst>
                  </a:tr>
                  <a:tr h="228283">
                    <a:tc>
                      <a:txBody>
                        <a:bodyPr/>
                        <a:lstStyle/>
                        <a:p>
                          <a:pPr algn="ctr">
                            <a:lnSpc>
                              <a:spcPct val="107000"/>
                            </a:lnSpc>
                            <a:spcAft>
                              <a:spcPts val="0"/>
                            </a:spcAft>
                          </a:pPr>
                          <a:r>
                            <a:rPr lang="en-GB" sz="1400" dirty="0">
                              <a:effectLst/>
                            </a:rPr>
                            <a:t>2.5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fr-FR"/>
                        </a:p>
                      </a:txBody>
                      <a:tcPr marL="0" marR="0" marT="0" marB="0" anchor="ctr">
                        <a:blipFill>
                          <a:blip r:embed="rId3"/>
                          <a:stretch>
                            <a:fillRect l="-81111" t="-345946" r="-213889" b="-548649"/>
                          </a:stretch>
                        </a:blipFill>
                      </a:tcPr>
                    </a:tc>
                    <a:tc>
                      <a:txBody>
                        <a:bodyPr/>
                        <a:lstStyle/>
                        <a:p>
                          <a:pPr algn="ctr">
                            <a:lnSpc>
                              <a:spcPct val="107000"/>
                            </a:lnSpc>
                            <a:spcAft>
                              <a:spcPts val="0"/>
                            </a:spcAft>
                          </a:pPr>
                          <a:r>
                            <a:rPr lang="en-GB" sz="1400" dirty="0">
                              <a:effectLst/>
                            </a:rPr>
                            <a:t>25434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a:effectLst/>
                            </a:rPr>
                            <a:t>12</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880143786"/>
                      </a:ext>
                    </a:extLst>
                  </a:tr>
                  <a:tr h="228283">
                    <a:tc>
                      <a:txBody>
                        <a:bodyPr/>
                        <a:lstStyle/>
                        <a:p>
                          <a:pPr algn="ctr">
                            <a:lnSpc>
                              <a:spcPct val="107000"/>
                            </a:lnSpc>
                            <a:spcAft>
                              <a:spcPts val="0"/>
                            </a:spcAft>
                          </a:pPr>
                          <a:r>
                            <a:rPr lang="en-GB" sz="1400" dirty="0" smtClean="0">
                              <a:effectLst/>
                            </a:rPr>
                            <a:t>3</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fr-FR"/>
                        </a:p>
                      </a:txBody>
                      <a:tcPr marL="0" marR="0" marT="0" marB="0" anchor="ctr">
                        <a:blipFill>
                          <a:blip r:embed="rId3"/>
                          <a:stretch>
                            <a:fillRect l="-81111" t="-434211" r="-213889" b="-434211"/>
                          </a:stretch>
                        </a:blipFill>
                      </a:tcPr>
                    </a:tc>
                    <a:tc>
                      <a:txBody>
                        <a:bodyPr/>
                        <a:lstStyle/>
                        <a:p>
                          <a:pPr algn="ctr">
                            <a:lnSpc>
                              <a:spcPct val="107000"/>
                            </a:lnSpc>
                            <a:spcAft>
                              <a:spcPts val="0"/>
                            </a:spcAft>
                          </a:pPr>
                          <a:r>
                            <a:rPr lang="en-GB" sz="1400" dirty="0">
                              <a:effectLst/>
                            </a:rPr>
                            <a:t>6496</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a:effectLst/>
                            </a:rPr>
                            <a:t>26</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44140308"/>
                      </a:ext>
                    </a:extLst>
                  </a:tr>
                  <a:tr h="228283">
                    <a:tc>
                      <a:txBody>
                        <a:bodyPr/>
                        <a:lstStyle/>
                        <a:p>
                          <a:pPr algn="ctr">
                            <a:lnSpc>
                              <a:spcPct val="107000"/>
                            </a:lnSpc>
                            <a:spcAft>
                              <a:spcPts val="0"/>
                            </a:spcAft>
                          </a:pPr>
                          <a:r>
                            <a:rPr lang="en-GB" sz="1400" dirty="0">
                              <a:effectLst/>
                            </a:rPr>
                            <a:t>3.5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fr-FR"/>
                        </a:p>
                      </a:txBody>
                      <a:tcPr marL="0" marR="0" marT="0" marB="0" anchor="ctr">
                        <a:blipFill>
                          <a:blip r:embed="rId3"/>
                          <a:stretch>
                            <a:fillRect l="-81111" t="-548649" r="-213889" b="-345946"/>
                          </a:stretch>
                        </a:blipFill>
                      </a:tcPr>
                    </a:tc>
                    <a:tc>
                      <a:txBody>
                        <a:bodyPr/>
                        <a:lstStyle/>
                        <a:p>
                          <a:pPr algn="ctr">
                            <a:lnSpc>
                              <a:spcPct val="107000"/>
                            </a:lnSpc>
                            <a:spcAft>
                              <a:spcPts val="0"/>
                            </a:spcAft>
                          </a:pPr>
                          <a:r>
                            <a:rPr lang="en-GB" sz="1400" dirty="0">
                              <a:effectLst/>
                            </a:rPr>
                            <a:t>1824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dirty="0">
                              <a:effectLst/>
                            </a:rPr>
                            <a:t>51</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981678329"/>
                      </a:ext>
                    </a:extLst>
                  </a:tr>
                  <a:tr h="228283">
                    <a:tc>
                      <a:txBody>
                        <a:bodyPr/>
                        <a:lstStyle/>
                        <a:p>
                          <a:pPr algn="ctr">
                            <a:lnSpc>
                              <a:spcPct val="107000"/>
                            </a:lnSpc>
                            <a:spcAft>
                              <a:spcPts val="0"/>
                            </a:spcAft>
                          </a:pPr>
                          <a:r>
                            <a:rPr lang="en-GB" sz="1400" dirty="0" smtClean="0">
                              <a:effectLst/>
                            </a:rPr>
                            <a:t>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fr-FR"/>
                        </a:p>
                      </a:txBody>
                      <a:tcPr marL="0" marR="0" marT="0" marB="0" anchor="ctr">
                        <a:blipFill>
                          <a:blip r:embed="rId3"/>
                          <a:stretch>
                            <a:fillRect l="-81111" t="-631579" r="-213889" b="-236842"/>
                          </a:stretch>
                        </a:blipFill>
                      </a:tcPr>
                    </a:tc>
                    <a:tc>
                      <a:txBody>
                        <a:bodyPr/>
                        <a:lstStyle/>
                        <a:p>
                          <a:pPr algn="ctr">
                            <a:lnSpc>
                              <a:spcPct val="107000"/>
                            </a:lnSpc>
                            <a:spcAft>
                              <a:spcPts val="0"/>
                            </a:spcAft>
                          </a:pPr>
                          <a:r>
                            <a:rPr lang="en-GB" sz="1400">
                              <a:effectLst/>
                            </a:rPr>
                            <a:t>1184</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dirty="0">
                              <a:effectLst/>
                            </a:rPr>
                            <a:t>41</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93736328"/>
                      </a:ext>
                    </a:extLst>
                  </a:tr>
                  <a:tr h="228283">
                    <a:tc>
                      <a:txBody>
                        <a:bodyPr/>
                        <a:lstStyle/>
                        <a:p>
                          <a:pPr algn="ctr">
                            <a:lnSpc>
                              <a:spcPct val="107000"/>
                            </a:lnSpc>
                            <a:spcAft>
                              <a:spcPts val="0"/>
                            </a:spcAft>
                          </a:pPr>
                          <a:r>
                            <a:rPr lang="en-GB" sz="1400" dirty="0">
                              <a:effectLst/>
                            </a:rPr>
                            <a:t>4.5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fr-FR"/>
                        </a:p>
                      </a:txBody>
                      <a:tcPr marL="0" marR="0" marT="0" marB="0" anchor="ctr">
                        <a:blipFill>
                          <a:blip r:embed="rId3"/>
                          <a:stretch>
                            <a:fillRect l="-81111" t="-751351" r="-213889" b="-143243"/>
                          </a:stretch>
                        </a:blipFill>
                      </a:tcPr>
                    </a:tc>
                    <a:tc>
                      <a:txBody>
                        <a:bodyPr/>
                        <a:lstStyle/>
                        <a:p>
                          <a:pPr algn="ctr">
                            <a:lnSpc>
                              <a:spcPct val="107000"/>
                            </a:lnSpc>
                            <a:spcAft>
                              <a:spcPts val="0"/>
                            </a:spcAft>
                          </a:pPr>
                          <a:r>
                            <a:rPr lang="en-GB" sz="1400">
                              <a:effectLst/>
                            </a:rPr>
                            <a:t>1004</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dirty="0">
                              <a:effectLst/>
                            </a:rPr>
                            <a:t>25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80601602"/>
                      </a:ext>
                    </a:extLst>
                  </a:tr>
                  <a:tr h="228283">
                    <a:tc>
                      <a:txBody>
                        <a:bodyPr/>
                        <a:lstStyle/>
                        <a:p>
                          <a:pPr algn="ctr">
                            <a:lnSpc>
                              <a:spcPct val="107000"/>
                            </a:lnSpc>
                            <a:spcAft>
                              <a:spcPts val="0"/>
                            </a:spcAft>
                          </a:pPr>
                          <a:r>
                            <a:rPr lang="en-GB" sz="1400" dirty="0" smtClean="0">
                              <a:effectLst/>
                            </a:rPr>
                            <a:t>5</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endParaRPr lang="fr-FR"/>
                        </a:p>
                      </a:txBody>
                      <a:tcPr marL="0" marR="0" marT="0" marB="0" anchor="ctr">
                        <a:blipFill>
                          <a:blip r:embed="rId3"/>
                          <a:stretch>
                            <a:fillRect l="-81111" t="-828947" r="-213889" b="-39474"/>
                          </a:stretch>
                        </a:blipFill>
                      </a:tcPr>
                    </a:tc>
                    <a:tc>
                      <a:txBody>
                        <a:bodyPr/>
                        <a:lstStyle/>
                        <a:p>
                          <a:pPr algn="ctr">
                            <a:lnSpc>
                              <a:spcPct val="107000"/>
                            </a:lnSpc>
                            <a:spcAft>
                              <a:spcPts val="0"/>
                            </a:spcAft>
                          </a:pPr>
                          <a:r>
                            <a:rPr lang="en-GB" sz="1400">
                              <a:effectLst/>
                            </a:rPr>
                            <a:t>866</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fr-FR" sz="1400" dirty="0">
                              <a:effectLst/>
                            </a:rPr>
                            <a:t>14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00365614"/>
                      </a:ext>
                    </a:extLst>
                  </a:tr>
                </a:tbl>
              </a:graphicData>
            </a:graphic>
          </p:graphicFrame>
        </mc:Fallback>
      </mc:AlternateContent>
      <p:pic>
        <p:nvPicPr>
          <p:cNvPr id="30" name="Image 29"/>
          <p:cNvPicPr/>
          <p:nvPr/>
        </p:nvPicPr>
        <p:blipFill>
          <a:blip r:embed="rId4" cstate="hqprint">
            <a:extLst>
              <a:ext uri="{28A0092B-C50C-407E-A947-70E740481C1C}">
                <a14:useLocalDpi xmlns:a14="http://schemas.microsoft.com/office/drawing/2010/main"/>
              </a:ext>
            </a:extLst>
          </a:blip>
          <a:stretch>
            <a:fillRect/>
          </a:stretch>
        </p:blipFill>
        <p:spPr>
          <a:xfrm>
            <a:off x="3428432" y="4367102"/>
            <a:ext cx="3460048" cy="2223135"/>
          </a:xfrm>
          <a:prstGeom prst="rect">
            <a:avLst/>
          </a:prstGeom>
        </p:spPr>
      </p:pic>
      <p:pic>
        <p:nvPicPr>
          <p:cNvPr id="32" name="Image 31"/>
          <p:cNvPicPr/>
          <p:nvPr/>
        </p:nvPicPr>
        <p:blipFill rotWithShape="1">
          <a:blip r:embed="rId5" cstate="hqprint">
            <a:extLst>
              <a:ext uri="{28A0092B-C50C-407E-A947-70E740481C1C}">
                <a14:useLocalDpi xmlns:a14="http://schemas.microsoft.com/office/drawing/2010/main"/>
              </a:ext>
            </a:extLst>
          </a:blip>
          <a:srcRect/>
          <a:stretch/>
        </p:blipFill>
        <p:spPr bwMode="auto">
          <a:xfrm>
            <a:off x="13909" y="4500818"/>
            <a:ext cx="2978145" cy="1709736"/>
          </a:xfrm>
          <a:prstGeom prst="rect">
            <a:avLst/>
          </a:prstGeom>
          <a:noFill/>
          <a:ln>
            <a:noFill/>
          </a:ln>
          <a:extLst>
            <a:ext uri="{53640926-AAD7-44D8-BBD7-CCE9431645EC}">
              <a14:shadowObscured xmlns:a14="http://schemas.microsoft.com/office/drawing/2010/main"/>
            </a:ext>
          </a:extLst>
        </p:spPr>
      </p:pic>
      <p:sp>
        <p:nvSpPr>
          <p:cNvPr id="33" name="Flèche droite 32"/>
          <p:cNvSpPr/>
          <p:nvPr/>
        </p:nvSpPr>
        <p:spPr>
          <a:xfrm>
            <a:off x="3088992" y="5132570"/>
            <a:ext cx="314215" cy="346099"/>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35" name="Espace réservé du numéro de diapositive 34"/>
          <p:cNvSpPr>
            <a:spLocks noGrp="1"/>
          </p:cNvSpPr>
          <p:nvPr>
            <p:ph type="sldNum" sz="quarter" idx="12"/>
          </p:nvPr>
        </p:nvSpPr>
        <p:spPr/>
        <p:txBody>
          <a:bodyPr/>
          <a:lstStyle/>
          <a:p>
            <a:fld id="{0CBC77A0-1F4E-42FF-9FFC-F45C3A64AF90}" type="slidenum">
              <a:rPr lang="fr-FR" smtClean="0"/>
              <a:t>34</a:t>
            </a:fld>
            <a:endParaRPr lang="fr-FR"/>
          </a:p>
        </p:txBody>
      </p:sp>
      <p:sp>
        <p:nvSpPr>
          <p:cNvPr id="34" name="Rectangle 33"/>
          <p:cNvSpPr/>
          <p:nvPr/>
        </p:nvSpPr>
        <p:spPr>
          <a:xfrm>
            <a:off x="792602" y="6539088"/>
            <a:ext cx="9594981" cy="246221"/>
          </a:xfrm>
          <a:prstGeom prst="rect">
            <a:avLst/>
          </a:prstGeom>
        </p:spPr>
        <p:txBody>
          <a:bodyPr wrap="square">
            <a:spAutoFit/>
          </a:bodyPr>
          <a:lstStyle/>
          <a:p>
            <a:r>
              <a:rPr lang="en-US" sz="1000" i="1" dirty="0">
                <a:solidFill>
                  <a:srgbClr val="666666"/>
                </a:solidFill>
              </a:rPr>
              <a:t>C. </a:t>
            </a:r>
            <a:r>
              <a:rPr lang="en-US" sz="1000" i="1" dirty="0" err="1">
                <a:solidFill>
                  <a:srgbClr val="666666"/>
                </a:solidFill>
              </a:rPr>
              <a:t>Carasco</a:t>
            </a:r>
            <a:r>
              <a:rPr lang="en-US" sz="1000" i="1" dirty="0">
                <a:solidFill>
                  <a:srgbClr val="666666"/>
                </a:solidFill>
              </a:rPr>
              <a:t> et al. Photofission delayed gamma-ray measurements in a large cemented radioactive waste drum during LINAC irradiation, NIM A 1053 (2023) 168360</a:t>
            </a:r>
            <a:endParaRPr lang="fr-FR" sz="1000" i="1" dirty="0">
              <a:solidFill>
                <a:srgbClr val="666666"/>
              </a:solidFill>
            </a:endParaRPr>
          </a:p>
        </p:txBody>
      </p:sp>
      <p:cxnSp>
        <p:nvCxnSpPr>
          <p:cNvPr id="37" name="Connecteur droit avec flèche 36"/>
          <p:cNvCxnSpPr/>
          <p:nvPr/>
        </p:nvCxnSpPr>
        <p:spPr>
          <a:xfrm>
            <a:off x="3834566" y="5113991"/>
            <a:ext cx="928640" cy="18579"/>
          </a:xfrm>
          <a:prstGeom prst="straightConnector1">
            <a:avLst/>
          </a:prstGeom>
          <a:ln w="28575">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ZoneTexte 37"/>
          <p:cNvSpPr txBox="1"/>
          <p:nvPr/>
        </p:nvSpPr>
        <p:spPr>
          <a:xfrm>
            <a:off x="3876948" y="4611028"/>
            <a:ext cx="856324" cy="461665"/>
          </a:xfrm>
          <a:prstGeom prst="rect">
            <a:avLst/>
          </a:prstGeom>
          <a:noFill/>
        </p:spPr>
        <p:txBody>
          <a:bodyPr wrap="none" rtlCol="0">
            <a:spAutoFit/>
          </a:bodyPr>
          <a:lstStyle/>
          <a:p>
            <a:pPr algn="ctr"/>
            <a:r>
              <a:rPr lang="en-US" sz="1200" dirty="0">
                <a:solidFill>
                  <a:schemeClr val="tx2"/>
                </a:solidFill>
              </a:rPr>
              <a:t>1 s of</a:t>
            </a:r>
          </a:p>
          <a:p>
            <a:pPr algn="ctr"/>
            <a:r>
              <a:rPr lang="en-US" sz="1200" dirty="0">
                <a:solidFill>
                  <a:schemeClr val="tx2"/>
                </a:solidFill>
              </a:rPr>
              <a:t>irradiation</a:t>
            </a:r>
          </a:p>
        </p:txBody>
      </p:sp>
      <p:cxnSp>
        <p:nvCxnSpPr>
          <p:cNvPr id="39" name="Connecteur droit avec flèche 38"/>
          <p:cNvCxnSpPr/>
          <p:nvPr/>
        </p:nvCxnSpPr>
        <p:spPr>
          <a:xfrm>
            <a:off x="4763206" y="6163944"/>
            <a:ext cx="1016116" cy="0"/>
          </a:xfrm>
          <a:prstGeom prst="straightConnector1">
            <a:avLst/>
          </a:prstGeom>
          <a:ln w="28575">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4899364" y="5704014"/>
            <a:ext cx="668773" cy="461665"/>
          </a:xfrm>
          <a:prstGeom prst="rect">
            <a:avLst/>
          </a:prstGeom>
          <a:noFill/>
        </p:spPr>
        <p:txBody>
          <a:bodyPr wrap="none" rtlCol="0">
            <a:spAutoFit/>
          </a:bodyPr>
          <a:lstStyle/>
          <a:p>
            <a:pPr algn="ctr"/>
            <a:r>
              <a:rPr lang="en-US" sz="1200" dirty="0">
                <a:solidFill>
                  <a:schemeClr val="tx2"/>
                </a:solidFill>
              </a:rPr>
              <a:t>1 s of</a:t>
            </a:r>
          </a:p>
          <a:p>
            <a:pPr algn="ctr"/>
            <a:r>
              <a:rPr lang="en-US" sz="1200" dirty="0">
                <a:solidFill>
                  <a:schemeClr val="tx2"/>
                </a:solidFill>
              </a:rPr>
              <a:t>cooling</a:t>
            </a:r>
          </a:p>
        </p:txBody>
      </p:sp>
      <p:sp>
        <p:nvSpPr>
          <p:cNvPr id="41" name="ZoneTexte 40"/>
          <p:cNvSpPr txBox="1"/>
          <p:nvPr/>
        </p:nvSpPr>
        <p:spPr>
          <a:xfrm>
            <a:off x="5863393" y="5685369"/>
            <a:ext cx="763349" cy="461665"/>
          </a:xfrm>
          <a:prstGeom prst="rect">
            <a:avLst/>
          </a:prstGeom>
          <a:noFill/>
        </p:spPr>
        <p:txBody>
          <a:bodyPr wrap="none" rtlCol="0">
            <a:spAutoFit/>
          </a:bodyPr>
          <a:lstStyle/>
          <a:p>
            <a:pPr algn="ctr"/>
            <a:r>
              <a:rPr lang="en-US" sz="1200" dirty="0">
                <a:solidFill>
                  <a:schemeClr val="tx2"/>
                </a:solidFill>
              </a:rPr>
              <a:t>1 s of</a:t>
            </a:r>
          </a:p>
          <a:p>
            <a:pPr algn="ctr"/>
            <a:r>
              <a:rPr lang="en-US" sz="1200" dirty="0">
                <a:solidFill>
                  <a:schemeClr val="tx2"/>
                </a:solidFill>
              </a:rPr>
              <a:t>counting</a:t>
            </a:r>
          </a:p>
        </p:txBody>
      </p:sp>
      <p:cxnSp>
        <p:nvCxnSpPr>
          <p:cNvPr id="42" name="Connecteur droit avec flèche 41"/>
          <p:cNvCxnSpPr/>
          <p:nvPr/>
        </p:nvCxnSpPr>
        <p:spPr>
          <a:xfrm>
            <a:off x="5742249" y="6166815"/>
            <a:ext cx="1016116" cy="0"/>
          </a:xfrm>
          <a:prstGeom prst="straightConnector1">
            <a:avLst/>
          </a:prstGeom>
          <a:ln w="28575">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927575" y="763975"/>
            <a:ext cx="2939142" cy="1138773"/>
          </a:xfrm>
          <a:prstGeom prst="rect">
            <a:avLst/>
          </a:prstGeom>
        </p:spPr>
        <p:txBody>
          <a:bodyPr wrap="square">
            <a:spAutoFit/>
          </a:bodyPr>
          <a:lstStyle/>
          <a:p>
            <a:pPr algn="ctr"/>
            <a:r>
              <a:rPr lang="en-US" sz="1700" dirty="0"/>
              <a:t>Photofission delayed gamma-ray spectra </a:t>
            </a:r>
          </a:p>
          <a:p>
            <a:pPr algn="ctr"/>
            <a:r>
              <a:rPr lang="en-US" sz="1700" dirty="0">
                <a:solidFill>
                  <a:schemeClr val="tx2"/>
                </a:solidFill>
              </a:rPr>
              <a:t>in 10 min acquisitions</a:t>
            </a:r>
            <a:br>
              <a:rPr lang="en-US" sz="1700" dirty="0">
                <a:solidFill>
                  <a:schemeClr val="tx2"/>
                </a:solidFill>
              </a:rPr>
            </a:br>
            <a:r>
              <a:rPr lang="en-US" sz="1700" dirty="0">
                <a:solidFill>
                  <a:schemeClr val="tx2"/>
                </a:solidFill>
              </a:rPr>
              <a:t>(200 cycles of 3 s)</a:t>
            </a:r>
            <a:endParaRPr lang="en-US" sz="1700" dirty="0"/>
          </a:p>
        </p:txBody>
      </p:sp>
      <p:pic>
        <p:nvPicPr>
          <p:cNvPr id="47" name="Image 4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2112" y="1438825"/>
            <a:ext cx="2848138" cy="2658583"/>
          </a:xfrm>
          <a:prstGeom prst="rect">
            <a:avLst/>
          </a:prstGeom>
        </p:spPr>
      </p:pic>
      <p:sp>
        <p:nvSpPr>
          <p:cNvPr id="48" name="ZoneTexte 47"/>
          <p:cNvSpPr txBox="1"/>
          <p:nvPr/>
        </p:nvSpPr>
        <p:spPr>
          <a:xfrm>
            <a:off x="309000" y="756925"/>
            <a:ext cx="2727029" cy="400110"/>
          </a:xfrm>
          <a:prstGeom prst="rect">
            <a:avLst/>
          </a:prstGeom>
          <a:noFill/>
        </p:spPr>
        <p:txBody>
          <a:bodyPr wrap="none" rtlCol="0">
            <a:spAutoFit/>
          </a:bodyPr>
          <a:lstStyle/>
          <a:p>
            <a:r>
              <a:rPr lang="en-US" sz="2000" b="1" dirty="0">
                <a:solidFill>
                  <a:schemeClr val="tx2"/>
                </a:solidFill>
              </a:rPr>
              <a:t>LaBr</a:t>
            </a:r>
            <a:r>
              <a:rPr lang="en-US" sz="2000" b="1" baseline="-25000" dirty="0">
                <a:solidFill>
                  <a:schemeClr val="tx2"/>
                </a:solidFill>
              </a:rPr>
              <a:t>3</a:t>
            </a:r>
            <a:r>
              <a:rPr lang="en-US" sz="2000" b="1" dirty="0">
                <a:solidFill>
                  <a:schemeClr val="tx2"/>
                </a:solidFill>
              </a:rPr>
              <a:t>(Ce) scintillator</a:t>
            </a:r>
          </a:p>
        </p:txBody>
      </p:sp>
      <p:sp>
        <p:nvSpPr>
          <p:cNvPr id="49" name="Ellipse 48"/>
          <p:cNvSpPr/>
          <p:nvPr/>
        </p:nvSpPr>
        <p:spPr>
          <a:xfrm>
            <a:off x="249924" y="1334526"/>
            <a:ext cx="922661" cy="92270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cxnSp>
        <p:nvCxnSpPr>
          <p:cNvPr id="50" name="Connecteur droit avec flèche 49"/>
          <p:cNvCxnSpPr>
            <a:endCxn id="49" idx="7"/>
          </p:cNvCxnSpPr>
          <p:nvPr/>
        </p:nvCxnSpPr>
        <p:spPr>
          <a:xfrm flipH="1">
            <a:off x="1037464" y="1197072"/>
            <a:ext cx="285728" cy="272581"/>
          </a:xfrm>
          <a:prstGeom prst="straightConnector1">
            <a:avLst/>
          </a:prstGeom>
          <a:ln w="28575">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5209491" y="1829538"/>
            <a:ext cx="1324402" cy="707886"/>
          </a:xfrm>
          <a:prstGeom prst="rect">
            <a:avLst/>
          </a:prstGeom>
          <a:noFill/>
        </p:spPr>
        <p:txBody>
          <a:bodyPr wrap="none" rtlCol="0">
            <a:spAutoFit/>
          </a:bodyPr>
          <a:lstStyle/>
          <a:p>
            <a:r>
              <a:rPr lang="en-US" sz="2000" b="1" dirty="0">
                <a:solidFill>
                  <a:schemeClr val="tx2"/>
                </a:solidFill>
              </a:rPr>
              <a:t>U sample</a:t>
            </a:r>
          </a:p>
          <a:p>
            <a:r>
              <a:rPr lang="en-US" sz="2000" b="1" dirty="0">
                <a:solidFill>
                  <a:schemeClr val="tx2"/>
                </a:solidFill>
              </a:rPr>
              <a:t>positions</a:t>
            </a:r>
          </a:p>
        </p:txBody>
      </p:sp>
      <p:cxnSp>
        <p:nvCxnSpPr>
          <p:cNvPr id="45" name="Connecteur droit avec flèche 44"/>
          <p:cNvCxnSpPr/>
          <p:nvPr/>
        </p:nvCxnSpPr>
        <p:spPr>
          <a:xfrm flipH="1" flipV="1">
            <a:off x="4676170" y="1992526"/>
            <a:ext cx="486590" cy="16516"/>
          </a:xfrm>
          <a:prstGeom prst="straightConnector1">
            <a:avLst/>
          </a:prstGeom>
          <a:ln w="28575">
            <a:solidFill>
              <a:schemeClr val="tx2"/>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Explosion 2 50"/>
          <p:cNvSpPr/>
          <p:nvPr/>
        </p:nvSpPr>
        <p:spPr>
          <a:xfrm>
            <a:off x="9909362" y="1492267"/>
            <a:ext cx="2305373" cy="1817078"/>
          </a:xfrm>
          <a:prstGeom prst="irregularSeal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r>
              <a:rPr lang="en-US" sz="1200" b="1" dirty="0"/>
              <a:t>Benoit  </a:t>
            </a:r>
            <a:r>
              <a:rPr lang="en-US" sz="1200" b="1" dirty="0" err="1"/>
              <a:t>Geslot</a:t>
            </a:r>
            <a:br>
              <a:rPr lang="en-US" sz="1200" b="1" dirty="0"/>
            </a:br>
            <a:r>
              <a:rPr lang="en-US" sz="1200" b="1" dirty="0"/>
              <a:t>#04-117</a:t>
            </a:r>
          </a:p>
        </p:txBody>
      </p:sp>
    </p:spTree>
    <p:extLst>
      <p:ext uri="{BB962C8B-B14F-4D97-AF65-F5344CB8AC3E}">
        <p14:creationId xmlns:p14="http://schemas.microsoft.com/office/powerpoint/2010/main" val="851607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0687C-BF33-B602-1691-6C6F37D147E2}"/>
              </a:ext>
            </a:extLst>
          </p:cNvPr>
          <p:cNvSpPr>
            <a:spLocks noGrp="1"/>
          </p:cNvSpPr>
          <p:nvPr>
            <p:ph type="title"/>
          </p:nvPr>
        </p:nvSpPr>
        <p:spPr>
          <a:xfrm>
            <a:off x="3771900" y="2171700"/>
            <a:ext cx="8196580" cy="2390775"/>
          </a:xfrm>
        </p:spPr>
        <p:txBody>
          <a:bodyPr>
            <a:normAutofit/>
          </a:bodyPr>
          <a:lstStyle/>
          <a:p>
            <a:r>
              <a:rPr lang="en-US" sz="6000" dirty="0">
                <a:solidFill>
                  <a:schemeClr val="tx1"/>
                </a:solidFill>
              </a:rPr>
              <a:t>Conclusion and Prospects</a:t>
            </a:r>
          </a:p>
        </p:txBody>
      </p:sp>
      <p:sp>
        <p:nvSpPr>
          <p:cNvPr id="3" name="Espace réservé du texte 2">
            <a:extLst>
              <a:ext uri="{FF2B5EF4-FFF2-40B4-BE49-F238E27FC236}">
                <a16:creationId xmlns:a16="http://schemas.microsoft.com/office/drawing/2014/main" id="{AAADEDDD-0160-F99C-E8EB-AD5F9AC0CDF5}"/>
              </a:ext>
            </a:extLst>
          </p:cNvPr>
          <p:cNvSpPr>
            <a:spLocks noGrp="1"/>
          </p:cNvSpPr>
          <p:nvPr>
            <p:ph type="body" idx="1"/>
          </p:nvPr>
        </p:nvSpPr>
        <p:spPr/>
        <p:txBody>
          <a:bodyPr/>
          <a:lstStyle/>
          <a:p>
            <a:endParaRPr lang="en-US" dirty="0"/>
          </a:p>
        </p:txBody>
      </p:sp>
      <p:sp>
        <p:nvSpPr>
          <p:cNvPr id="4" name="Espace réservé du texte 3">
            <a:extLst>
              <a:ext uri="{FF2B5EF4-FFF2-40B4-BE49-F238E27FC236}">
                <a16:creationId xmlns:a16="http://schemas.microsoft.com/office/drawing/2014/main" id="{D4EE5A4D-1D11-87BD-2E3E-34DC2776D3F6}"/>
              </a:ext>
            </a:extLst>
          </p:cNvPr>
          <p:cNvSpPr>
            <a:spLocks noGrp="1"/>
          </p:cNvSpPr>
          <p:nvPr>
            <p:ph type="body" idx="13"/>
          </p:nvPr>
        </p:nvSpPr>
        <p:spPr/>
        <p:txBody>
          <a:bodyPr/>
          <a:lstStyle/>
          <a:p>
            <a:r>
              <a:rPr lang="fr-FR" dirty="0"/>
              <a:t>8</a:t>
            </a:r>
          </a:p>
        </p:txBody>
      </p:sp>
      <p:sp>
        <p:nvSpPr>
          <p:cNvPr id="12" name="Espace réservé du numéro de diapositive 11"/>
          <p:cNvSpPr>
            <a:spLocks noGrp="1"/>
          </p:cNvSpPr>
          <p:nvPr>
            <p:ph type="sldNum" sz="quarter" idx="16"/>
          </p:nvPr>
        </p:nvSpPr>
        <p:spPr/>
        <p:txBody>
          <a:bodyPr/>
          <a:lstStyle/>
          <a:p>
            <a:fld id="{0CBC77A0-1F4E-42FF-9FFC-F45C3A64AF90}" type="slidenum">
              <a:rPr lang="fr-FR" smtClean="0"/>
              <a:pPr/>
              <a:t>35</a:t>
            </a:fld>
            <a:endParaRPr lang="fr-FR" dirty="0"/>
          </a:p>
        </p:txBody>
      </p:sp>
    </p:spTree>
    <p:extLst>
      <p:ext uri="{BB962C8B-B14F-4D97-AF65-F5344CB8AC3E}">
        <p14:creationId xmlns:p14="http://schemas.microsoft.com/office/powerpoint/2010/main" val="1125555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6"/>
          <p:cNvSpPr txBox="1">
            <a:spLocks/>
          </p:cNvSpPr>
          <p:nvPr/>
        </p:nvSpPr>
        <p:spPr bwMode="auto">
          <a:xfrm>
            <a:off x="689911" y="446786"/>
            <a:ext cx="7580328" cy="36607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t" compatLnSpc="1">
            <a:prstTxWarp prst="textNoShape">
              <a:avLst/>
            </a:prstTxWarp>
            <a:noAutofit/>
          </a:bodyPr>
          <a:lstStyle>
            <a:lvl1pPr>
              <a:lnSpc>
                <a:spcPct val="90000"/>
              </a:lnSpc>
              <a:spcBef>
                <a:spcPct val="0"/>
              </a:spcBef>
              <a:buNone/>
              <a:defRPr sz="3600">
                <a:solidFill>
                  <a:schemeClr val="tx2"/>
                </a:solidFill>
                <a:latin typeface="+mj-lt"/>
                <a:ea typeface="+mj-ea"/>
                <a:cs typeface="+mj-cs"/>
              </a:defRPr>
            </a:lvl1pPr>
          </a:lstStyle>
          <a:p>
            <a:r>
              <a:rPr lang="en-US" dirty="0"/>
              <a:t>Conclusion</a:t>
            </a:r>
            <a:endParaRPr lang="en-US" altLang="fr-FR" dirty="0"/>
          </a:p>
        </p:txBody>
      </p:sp>
      <p:sp>
        <p:nvSpPr>
          <p:cNvPr id="2" name="Espace réservé du numéro de diapositive 1"/>
          <p:cNvSpPr>
            <a:spLocks noGrp="1"/>
          </p:cNvSpPr>
          <p:nvPr>
            <p:ph type="sldNum" sz="quarter" idx="12"/>
          </p:nvPr>
        </p:nvSpPr>
        <p:spPr/>
        <p:txBody>
          <a:bodyPr/>
          <a:lstStyle/>
          <a:p>
            <a:fld id="{0CBC77A0-1F4E-42FF-9FFC-F45C3A64AF90}" type="slidenum">
              <a:rPr lang="fr-FR" smtClean="0"/>
              <a:t>36</a:t>
            </a:fld>
            <a:endParaRPr lang="fr-FR"/>
          </a:p>
        </p:txBody>
      </p:sp>
      <p:sp>
        <p:nvSpPr>
          <p:cNvPr id="7" name="Espace réservé du contenu 11"/>
          <p:cNvSpPr txBox="1">
            <a:spLocks/>
          </p:cNvSpPr>
          <p:nvPr/>
        </p:nvSpPr>
        <p:spPr>
          <a:xfrm>
            <a:off x="527352" y="1259642"/>
            <a:ext cx="11430968" cy="5266570"/>
          </a:xfrm>
          <a:prstGeom prst="rect">
            <a:avLst/>
          </a:prstGeom>
        </p:spPr>
        <p:txBody>
          <a:bodyPr vert="horz" wrap="square" lIns="121920" tIns="60960" rIns="121920" bIns="60960" rtlCol="0">
            <a:spAutoFit/>
          </a:bodyPr>
          <a:lstStyle>
            <a:lvl1pPr marL="171450" indent="-171450" algn="l" defTabSz="685800" rtl="0" eaLnBrk="1" latinLnBrk="0" hangingPunct="1">
              <a:lnSpc>
                <a:spcPct val="90000"/>
              </a:lnSpc>
              <a:spcBef>
                <a:spcPts val="750"/>
              </a:spcBef>
              <a:buFont typeface="Wingdings" panose="05000000000000000000" pitchFamily="2" charset="2"/>
              <a:buChar char="§"/>
              <a:defRPr sz="2000" kern="1200">
                <a:solidFill>
                  <a:schemeClr val="bg2">
                    <a:lumMod val="50000"/>
                  </a:schemeClr>
                </a:solidFill>
                <a:latin typeface="Calibri" charset="0"/>
                <a:ea typeface="Calibri" charset="0"/>
                <a:cs typeface="Calibri" charset="0"/>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bg2">
                    <a:lumMod val="50000"/>
                  </a:schemeClr>
                </a:solidFill>
                <a:latin typeface="Calibri" charset="0"/>
                <a:ea typeface="Calibri" charset="0"/>
                <a:cs typeface="Calibri"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50000"/>
                  </a:schemeClr>
                </a:solidFill>
                <a:latin typeface="Calibri" charset="0"/>
                <a:ea typeface="Calibri" charset="0"/>
                <a:cs typeface="Calibri"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Aft>
                <a:spcPts val="600"/>
              </a:spcAft>
              <a:buFont typeface="Wingdings" panose="05000000000000000000" pitchFamily="2" charset="2"/>
              <a:buChar char="q"/>
            </a:pPr>
            <a:r>
              <a:rPr lang="en-US" altLang="fr-FR" sz="2500" b="1" dirty="0">
                <a:solidFill>
                  <a:srgbClr val="FF0000"/>
                </a:solidFill>
              </a:rPr>
              <a:t> Nondestructive nuclear measurements</a:t>
            </a:r>
            <a:endParaRPr lang="en-US" altLang="fr-FR" sz="2500" dirty="0">
              <a:solidFill>
                <a:srgbClr val="FF0000"/>
              </a:solidFill>
            </a:endParaRPr>
          </a:p>
          <a:p>
            <a:pPr marL="733425" lvl="3" indent="-379413">
              <a:spcBef>
                <a:spcPts val="0"/>
              </a:spcBef>
              <a:buFont typeface="Wingdings" panose="05000000000000000000" pitchFamily="2" charset="2"/>
              <a:buChar char="Ø"/>
            </a:pPr>
            <a:r>
              <a:rPr lang="en-US" altLang="fr-FR" sz="2100" dirty="0">
                <a:solidFill>
                  <a:schemeClr val="tx1"/>
                </a:solidFill>
              </a:rPr>
              <a:t>Fast, cost effective, global assessment of large objects, no secondary waste…</a:t>
            </a:r>
            <a:endParaRPr lang="en-US" altLang="fr-FR" sz="2100" dirty="0">
              <a:solidFill>
                <a:schemeClr val="tx1"/>
              </a:solidFill>
              <a:sym typeface="Wingdings" pitchFamily="2" charset="2"/>
            </a:endParaRPr>
          </a:p>
          <a:p>
            <a:pPr marL="733425" lvl="3" indent="-379413">
              <a:spcBef>
                <a:spcPts val="800"/>
              </a:spcBef>
              <a:buFont typeface="Wingdings" panose="05000000000000000000" pitchFamily="2" charset="2"/>
              <a:buChar char="Ø"/>
            </a:pPr>
            <a:r>
              <a:rPr lang="en-US" altLang="fr-FR" sz="2100" dirty="0">
                <a:solidFill>
                  <a:schemeClr val="tx1"/>
                </a:solidFill>
                <a:sym typeface="Wingdings" pitchFamily="2" charset="2"/>
              </a:rPr>
              <a:t>Radiological, physical and elemental characterization</a:t>
            </a:r>
          </a:p>
          <a:p>
            <a:pPr marL="733425" lvl="3" indent="-379413">
              <a:spcBef>
                <a:spcPts val="800"/>
              </a:spcBef>
              <a:buFont typeface="Wingdings" panose="05000000000000000000" pitchFamily="2" charset="2"/>
              <a:buChar char="Ø"/>
            </a:pPr>
            <a:r>
              <a:rPr lang="en-US" altLang="fr-FR" sz="2100" dirty="0">
                <a:solidFill>
                  <a:schemeClr val="tx1"/>
                </a:solidFill>
                <a:sym typeface="Wingdings" pitchFamily="2" charset="2"/>
              </a:rPr>
              <a:t>Wide range of laboratory or in situ applications</a:t>
            </a:r>
          </a:p>
          <a:p>
            <a:pPr>
              <a:spcBef>
                <a:spcPts val="1600"/>
              </a:spcBef>
              <a:spcAft>
                <a:spcPts val="600"/>
              </a:spcAft>
              <a:buFont typeface="Wingdings" panose="05000000000000000000" pitchFamily="2" charset="2"/>
              <a:buChar char="q"/>
            </a:pPr>
            <a:r>
              <a:rPr lang="en-US" altLang="fr-FR" sz="2300" b="1" dirty="0">
                <a:solidFill>
                  <a:schemeClr val="tx2"/>
                </a:solidFill>
              </a:rPr>
              <a:t>  </a:t>
            </a:r>
            <a:r>
              <a:rPr lang="en-US" altLang="fr-FR" sz="2400" b="1" dirty="0">
                <a:solidFill>
                  <a:srgbClr val="FF0000"/>
                </a:solidFill>
              </a:rPr>
              <a:t>Innovation driven by technology, computing power, AI and data sciences …</a:t>
            </a:r>
            <a:endParaRPr lang="en-US" altLang="fr-FR" sz="2400" dirty="0">
              <a:solidFill>
                <a:srgbClr val="FF0000"/>
              </a:solidFill>
            </a:endParaRPr>
          </a:p>
          <a:p>
            <a:pPr marL="733425" lvl="2" indent="-379413">
              <a:spcBef>
                <a:spcPts val="0"/>
              </a:spcBef>
              <a:buFont typeface="Wingdings" panose="05000000000000000000" pitchFamily="2" charset="2"/>
              <a:buChar char="Ø"/>
            </a:pPr>
            <a:r>
              <a:rPr lang="en-US" altLang="fr-FR" sz="2100" dirty="0">
                <a:solidFill>
                  <a:srgbClr val="FF0000"/>
                </a:solidFill>
              </a:rPr>
              <a:t>Detectors</a:t>
            </a:r>
            <a:r>
              <a:rPr lang="en-US" altLang="fr-FR" sz="2100" dirty="0">
                <a:solidFill>
                  <a:schemeClr val="tx1"/>
                </a:solidFill>
                <a:sym typeface="Wingdings" panose="05000000000000000000" pitchFamily="2" charset="2"/>
              </a:rPr>
              <a:t> </a:t>
            </a:r>
            <a:r>
              <a:rPr lang="en-US" altLang="fr-FR" sz="2100" dirty="0">
                <a:solidFill>
                  <a:schemeClr val="tx1"/>
                </a:solidFill>
              </a:rPr>
              <a:t> </a:t>
            </a:r>
            <a:r>
              <a:rPr lang="en-US" altLang="fr-FR" sz="2100" dirty="0" err="1">
                <a:solidFill>
                  <a:schemeClr val="tx1"/>
                </a:solidFill>
              </a:rPr>
              <a:t>CdTe</a:t>
            </a:r>
            <a:r>
              <a:rPr lang="en-US" altLang="fr-FR" sz="2100" dirty="0">
                <a:solidFill>
                  <a:schemeClr val="tx1"/>
                </a:solidFill>
              </a:rPr>
              <a:t>/CZT, LaBr</a:t>
            </a:r>
            <a:r>
              <a:rPr lang="en-US" altLang="fr-FR" sz="2100" baseline="-25000" dirty="0">
                <a:solidFill>
                  <a:schemeClr val="tx1"/>
                </a:solidFill>
              </a:rPr>
              <a:t>3</a:t>
            </a:r>
            <a:r>
              <a:rPr lang="en-US" altLang="fr-FR" sz="2100" dirty="0">
                <a:solidFill>
                  <a:schemeClr val="tx1"/>
                </a:solidFill>
              </a:rPr>
              <a:t>(Ce), CeBr</a:t>
            </a:r>
            <a:r>
              <a:rPr lang="en-US" altLang="fr-FR" sz="2100" baseline="-25000" dirty="0">
                <a:solidFill>
                  <a:schemeClr val="tx1"/>
                </a:solidFill>
              </a:rPr>
              <a:t>3</a:t>
            </a:r>
            <a:r>
              <a:rPr lang="en-US" altLang="fr-FR" sz="2100" dirty="0">
                <a:solidFill>
                  <a:schemeClr val="tx1"/>
                </a:solidFill>
              </a:rPr>
              <a:t>… </a:t>
            </a:r>
            <a:r>
              <a:rPr lang="en-US" altLang="fr-FR" sz="2100" baseline="30000" dirty="0">
                <a:solidFill>
                  <a:schemeClr val="tx1"/>
                </a:solidFill>
              </a:rPr>
              <a:t>3</a:t>
            </a:r>
            <a:r>
              <a:rPr lang="en-US" altLang="fr-FR" sz="2100" dirty="0">
                <a:solidFill>
                  <a:schemeClr val="tx1"/>
                </a:solidFill>
              </a:rPr>
              <a:t>He alternatives, gamma and neutron cameras… </a:t>
            </a:r>
          </a:p>
          <a:p>
            <a:pPr marL="733425" lvl="2" indent="-379413">
              <a:spcBef>
                <a:spcPts val="800"/>
              </a:spcBef>
              <a:buFont typeface="Wingdings" panose="05000000000000000000" pitchFamily="2" charset="2"/>
              <a:buChar char="Ø"/>
            </a:pPr>
            <a:r>
              <a:rPr lang="en-US" altLang="fr-FR" sz="2100" dirty="0">
                <a:solidFill>
                  <a:srgbClr val="FF0000"/>
                </a:solidFill>
              </a:rPr>
              <a:t>Electronics</a:t>
            </a:r>
            <a:r>
              <a:rPr lang="en-US" altLang="fr-FR" sz="2100" dirty="0">
                <a:solidFill>
                  <a:schemeClr val="tx1"/>
                </a:solidFill>
              </a:rPr>
              <a:t> </a:t>
            </a:r>
            <a:r>
              <a:rPr lang="en-US" altLang="fr-FR" sz="2100" dirty="0">
                <a:solidFill>
                  <a:schemeClr val="tx1"/>
                </a:solidFill>
                <a:sym typeface="Wingdings" panose="05000000000000000000" pitchFamily="2" charset="2"/>
              </a:rPr>
              <a:t></a:t>
            </a:r>
            <a:r>
              <a:rPr lang="en-US" altLang="fr-FR" sz="2100" dirty="0">
                <a:solidFill>
                  <a:schemeClr val="tx1"/>
                </a:solidFill>
              </a:rPr>
              <a:t> digital pulse processing, pulse dating, </a:t>
            </a:r>
            <a:r>
              <a:rPr lang="en-US" altLang="fr-FR" sz="2100" dirty="0">
                <a:solidFill>
                  <a:schemeClr val="tx1"/>
                </a:solidFill>
                <a:sym typeface="Wingdings"/>
              </a:rPr>
              <a:t>on board data processing, compact, fast, high dynamic range and resolution…</a:t>
            </a:r>
            <a:endParaRPr lang="en-US" altLang="fr-FR" sz="2100" dirty="0">
              <a:solidFill>
                <a:schemeClr val="tx1"/>
              </a:solidFill>
            </a:endParaRPr>
          </a:p>
          <a:p>
            <a:pPr marL="733425" lvl="2" indent="-379413">
              <a:spcBef>
                <a:spcPts val="800"/>
              </a:spcBef>
              <a:buFont typeface="Wingdings" panose="05000000000000000000" pitchFamily="2" charset="2"/>
              <a:buChar char="Ø"/>
            </a:pPr>
            <a:r>
              <a:rPr lang="en-US" altLang="fr-FR" sz="2100" dirty="0">
                <a:solidFill>
                  <a:srgbClr val="FF0000"/>
                </a:solidFill>
              </a:rPr>
              <a:t>Radiation</a:t>
            </a:r>
            <a:r>
              <a:rPr lang="en-US" altLang="fr-FR" sz="2100" dirty="0">
                <a:solidFill>
                  <a:schemeClr val="tx2"/>
                </a:solidFill>
              </a:rPr>
              <a:t> sources</a:t>
            </a:r>
            <a:r>
              <a:rPr lang="en-US" altLang="fr-FR" sz="2100" dirty="0">
                <a:solidFill>
                  <a:schemeClr val="tx1"/>
                </a:solidFill>
              </a:rPr>
              <a:t> </a:t>
            </a:r>
            <a:r>
              <a:rPr lang="en-US" altLang="fr-FR" sz="2100" dirty="0">
                <a:solidFill>
                  <a:schemeClr val="tx1"/>
                </a:solidFill>
                <a:sym typeface="Wingdings" panose="05000000000000000000" pitchFamily="2" charset="2"/>
              </a:rPr>
              <a:t></a:t>
            </a:r>
            <a:r>
              <a:rPr lang="en-US" altLang="fr-FR" sz="2100" dirty="0">
                <a:solidFill>
                  <a:schemeClr val="tx1"/>
                </a:solidFill>
              </a:rPr>
              <a:t> high intensity, low noise, compact, transportable, self-shielded, high energy and spatial resolution (small spot LINAC </a:t>
            </a:r>
            <a:r>
              <a:rPr lang="en-US" altLang="fr-FR" sz="2100" dirty="0">
                <a:solidFill>
                  <a:schemeClr val="tx1"/>
                </a:solidFill>
                <a:sym typeface="Wingdings" panose="05000000000000000000" pitchFamily="2" charset="2"/>
              </a:rPr>
              <a:t>for imaging</a:t>
            </a:r>
            <a:r>
              <a:rPr lang="en-US" altLang="fr-FR" sz="2100" dirty="0">
                <a:solidFill>
                  <a:schemeClr val="tx1"/>
                </a:solidFill>
              </a:rPr>
              <a:t>), new laser sources (X-ray + neutron) …</a:t>
            </a:r>
          </a:p>
          <a:p>
            <a:pPr marL="733425" lvl="2" indent="-379413">
              <a:spcBef>
                <a:spcPts val="800"/>
              </a:spcBef>
              <a:buFont typeface="Wingdings" panose="05000000000000000000" pitchFamily="2" charset="2"/>
              <a:buChar char="Ø"/>
            </a:pPr>
            <a:r>
              <a:rPr lang="en-US" altLang="fr-FR" sz="2100" dirty="0">
                <a:solidFill>
                  <a:srgbClr val="FF0000"/>
                </a:solidFill>
              </a:rPr>
              <a:t>High performance computing </a:t>
            </a:r>
            <a:r>
              <a:rPr lang="en-US" altLang="fr-FR" sz="2100" dirty="0">
                <a:solidFill>
                  <a:schemeClr val="tx1"/>
                </a:solidFill>
                <a:sym typeface="Wingdings"/>
              </a:rPr>
              <a:t></a:t>
            </a:r>
            <a:r>
              <a:rPr lang="en-US" altLang="fr-FR" sz="2100" dirty="0">
                <a:solidFill>
                  <a:schemeClr val="tx1"/>
                </a:solidFill>
              </a:rPr>
              <a:t> realistic numerical simulations (Monte Carlo neutron and photon transport codes, X-ray imaging…), data processing of both simulation and experimental results (imaging, pulse-by-pulse analysis of list mode data…) </a:t>
            </a:r>
          </a:p>
          <a:p>
            <a:pPr marL="733425" lvl="2" indent="-379413">
              <a:spcBef>
                <a:spcPts val="800"/>
              </a:spcBef>
              <a:buFont typeface="Wingdings" panose="05000000000000000000" pitchFamily="2" charset="2"/>
              <a:buChar char="Ø"/>
            </a:pPr>
            <a:r>
              <a:rPr lang="en-US" altLang="fr-FR" sz="2100" dirty="0">
                <a:solidFill>
                  <a:srgbClr val="FF0000"/>
                </a:solidFill>
              </a:rPr>
              <a:t>Data sciences and AI</a:t>
            </a:r>
            <a:r>
              <a:rPr lang="en-US" altLang="fr-FR" sz="2100" dirty="0">
                <a:solidFill>
                  <a:srgbClr val="FF0000"/>
                </a:solidFill>
                <a:sym typeface="Wingdings" panose="05000000000000000000" pitchFamily="2" charset="2"/>
              </a:rPr>
              <a:t> </a:t>
            </a:r>
            <a:r>
              <a:rPr lang="en-US" altLang="fr-FR" sz="2100" dirty="0">
                <a:solidFill>
                  <a:schemeClr val="tx1"/>
                </a:solidFill>
                <a:sym typeface="Wingdings" panose="05000000000000000000" pitchFamily="2" charset="2"/>
              </a:rPr>
              <a:t></a:t>
            </a:r>
            <a:r>
              <a:rPr lang="en-US" altLang="fr-FR" sz="2100" dirty="0">
                <a:solidFill>
                  <a:schemeClr val="tx1"/>
                </a:solidFill>
              </a:rPr>
              <a:t> Sensitivity Analysis, Machine Learning, Bayesian methods…</a:t>
            </a:r>
          </a:p>
        </p:txBody>
      </p:sp>
      <p:pic>
        <p:nvPicPr>
          <p:cNvPr id="8" name="Image 7"/>
          <p:cNvPicPr>
            <a:picLocks noChangeAspect="1"/>
          </p:cNvPicPr>
          <p:nvPr/>
        </p:nvPicPr>
        <p:blipFill>
          <a:blip r:embed="rId2"/>
          <a:stretch>
            <a:fillRect/>
          </a:stretch>
        </p:blipFill>
        <p:spPr>
          <a:xfrm>
            <a:off x="5915159" y="0"/>
            <a:ext cx="4710161" cy="1321949"/>
          </a:xfrm>
          <a:prstGeom prst="rect">
            <a:avLst/>
          </a:prstGeom>
        </p:spPr>
      </p:pic>
    </p:spTree>
    <p:extLst>
      <p:ext uri="{BB962C8B-B14F-4D97-AF65-F5344CB8AC3E}">
        <p14:creationId xmlns:p14="http://schemas.microsoft.com/office/powerpoint/2010/main" val="2842782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0"/>
          <p:cNvSpPr>
            <a:spLocks noGrp="1"/>
          </p:cNvSpPr>
          <p:nvPr>
            <p:ph type="title" idx="4294967295"/>
          </p:nvPr>
        </p:nvSpPr>
        <p:spPr bwMode="auto">
          <a:xfrm>
            <a:off x="722433" y="471994"/>
            <a:ext cx="7704856" cy="3660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Autofit/>
          </a:bodyPr>
          <a:lstStyle/>
          <a:p>
            <a:pPr eaLnBrk="1" hangingPunct="1"/>
            <a:r>
              <a:rPr lang="en-US" altLang="fr-FR" sz="3600" dirty="0"/>
              <a:t>Prospects</a:t>
            </a:r>
          </a:p>
        </p:txBody>
      </p:sp>
      <p:sp>
        <p:nvSpPr>
          <p:cNvPr id="17411" name="Espace réservé du contenu 11"/>
          <p:cNvSpPr>
            <a:spLocks noGrp="1"/>
          </p:cNvSpPr>
          <p:nvPr>
            <p:ph idx="4294967295"/>
          </p:nvPr>
        </p:nvSpPr>
        <p:spPr>
          <a:xfrm>
            <a:off x="722433" y="1215253"/>
            <a:ext cx="11042847" cy="4873129"/>
          </a:xfrm>
        </p:spPr>
        <p:txBody>
          <a:bodyPr>
            <a:noAutofit/>
          </a:bodyPr>
          <a:lstStyle/>
          <a:p>
            <a:pPr lvl="1">
              <a:spcAft>
                <a:spcPts val="600"/>
              </a:spcAft>
              <a:buFont typeface="Wingdings" panose="05000000000000000000" pitchFamily="2" charset="2"/>
              <a:buChar char="q"/>
            </a:pPr>
            <a:r>
              <a:rPr lang="en-US" altLang="fr-FR" sz="2000" b="1" dirty="0">
                <a:solidFill>
                  <a:schemeClr val="tx2"/>
                </a:solidFill>
              </a:rPr>
              <a:t> </a:t>
            </a:r>
            <a:r>
              <a:rPr lang="en-US" altLang="fr-FR" sz="2000" b="1" dirty="0">
                <a:solidFill>
                  <a:srgbClr val="FF0000"/>
                </a:solidFill>
              </a:rPr>
              <a:t>Nuclear industry</a:t>
            </a:r>
            <a:endParaRPr lang="en-US" altLang="fr-FR" sz="2000" dirty="0">
              <a:solidFill>
                <a:srgbClr val="FF0000"/>
              </a:solidFill>
            </a:endParaRPr>
          </a:p>
          <a:p>
            <a:pPr marL="893763" lvl="3" indent="-355600">
              <a:spcBef>
                <a:spcPts val="0"/>
              </a:spcBef>
              <a:buFont typeface="Wingdings" panose="05000000000000000000" pitchFamily="2" charset="2"/>
              <a:buChar char="Ø"/>
            </a:pPr>
            <a:r>
              <a:rPr lang="en-US" altLang="fr-FR" sz="2000" dirty="0">
                <a:solidFill>
                  <a:srgbClr val="FF0000"/>
                </a:solidFill>
              </a:rPr>
              <a:t>Nuclear fuel cycle: </a:t>
            </a:r>
            <a:r>
              <a:rPr lang="en-US" altLang="fr-FR" sz="2000" dirty="0"/>
              <a:t>uranium mining and enrichment, fuel fabrication, spent fuel reprocessing and recycling</a:t>
            </a:r>
          </a:p>
          <a:p>
            <a:pPr marL="893763" lvl="3" indent="-355600">
              <a:buFont typeface="Wingdings" panose="05000000000000000000" pitchFamily="2" charset="2"/>
              <a:buChar char="Ø"/>
            </a:pPr>
            <a:r>
              <a:rPr lang="en-US" altLang="fr-FR" sz="2000" dirty="0">
                <a:solidFill>
                  <a:srgbClr val="FF0000"/>
                </a:solidFill>
              </a:rPr>
              <a:t>Reactors: </a:t>
            </a:r>
            <a:r>
              <a:rPr lang="en-US" altLang="fr-FR" sz="2000" dirty="0"/>
              <a:t>fission (in/ex core), fusion (diagnostics), severe accident monitoring… </a:t>
            </a:r>
          </a:p>
          <a:p>
            <a:pPr marL="893763" lvl="3" indent="-355600">
              <a:buFont typeface="Wingdings" panose="05000000000000000000" pitchFamily="2" charset="2"/>
              <a:buChar char="Ø"/>
            </a:pPr>
            <a:r>
              <a:rPr lang="en-US" altLang="fr-FR" sz="2000" dirty="0">
                <a:solidFill>
                  <a:srgbClr val="FF0000"/>
                </a:solidFill>
              </a:rPr>
              <a:t>Radioactive waste </a:t>
            </a:r>
            <a:r>
              <a:rPr lang="en-US" altLang="fr-FR" sz="2000" dirty="0"/>
              <a:t>characterization + </a:t>
            </a:r>
            <a:r>
              <a:rPr lang="en-US" altLang="fr-FR" sz="2000" dirty="0">
                <a:solidFill>
                  <a:srgbClr val="FF0000"/>
                </a:solidFill>
              </a:rPr>
              <a:t>Cleaning and Dismantling </a:t>
            </a:r>
            <a:r>
              <a:rPr lang="en-US" altLang="fr-FR" sz="2000" dirty="0"/>
              <a:t>nuclear facilities</a:t>
            </a:r>
            <a:endParaRPr lang="en-US" sz="2000" dirty="0"/>
          </a:p>
          <a:p>
            <a:pPr lvl="1">
              <a:spcBef>
                <a:spcPts val="800"/>
              </a:spcBef>
              <a:spcAft>
                <a:spcPts val="600"/>
              </a:spcAft>
              <a:buFont typeface="Wingdings" panose="05000000000000000000" pitchFamily="2" charset="2"/>
              <a:buChar char="q"/>
            </a:pPr>
            <a:r>
              <a:rPr lang="en-US" altLang="fr-FR" sz="2000" b="1" dirty="0">
                <a:solidFill>
                  <a:schemeClr val="tx2"/>
                </a:solidFill>
              </a:rPr>
              <a:t> </a:t>
            </a:r>
            <a:r>
              <a:rPr lang="en-US" altLang="fr-FR" sz="2000" b="1" dirty="0">
                <a:solidFill>
                  <a:srgbClr val="FF0000"/>
                </a:solidFill>
              </a:rPr>
              <a:t>Non nuclear applications</a:t>
            </a:r>
            <a:endParaRPr lang="en-US" altLang="fr-FR" sz="2000" dirty="0">
              <a:solidFill>
                <a:srgbClr val="FF0000"/>
              </a:solidFill>
            </a:endParaRPr>
          </a:p>
          <a:p>
            <a:pPr marL="893763" lvl="3" indent="-355600">
              <a:buFont typeface="Wingdings" panose="05000000000000000000" pitchFamily="2" charset="2"/>
              <a:buChar char="Ø"/>
            </a:pPr>
            <a:r>
              <a:rPr lang="en-US" altLang="fr-FR" sz="2000" dirty="0">
                <a:solidFill>
                  <a:srgbClr val="FF0000"/>
                </a:solidFill>
              </a:rPr>
              <a:t>Non-destructive testing: </a:t>
            </a:r>
            <a:r>
              <a:rPr lang="en-US" altLang="fr-FR" sz="2000" dirty="0"/>
              <a:t>online process monitoring, infrastructure inspection, petrol and mining exploration/exploitation, recycling / circular economy …</a:t>
            </a:r>
          </a:p>
          <a:p>
            <a:pPr marL="893763" lvl="3" indent="-355600">
              <a:buFont typeface="Wingdings" panose="05000000000000000000" pitchFamily="2" charset="2"/>
              <a:buChar char="Ø"/>
            </a:pPr>
            <a:r>
              <a:rPr lang="en-US" altLang="fr-FR" sz="2000" dirty="0">
                <a:solidFill>
                  <a:srgbClr val="FF0000"/>
                </a:solidFill>
              </a:rPr>
              <a:t>Non industrial applications: </a:t>
            </a:r>
            <a:r>
              <a:rPr lang="en-US" altLang="fr-FR" sz="2000" dirty="0"/>
              <a:t>environment, biology, medicine, physics, archeology …</a:t>
            </a:r>
          </a:p>
          <a:p>
            <a:pPr lvl="1">
              <a:spcBef>
                <a:spcPts val="800"/>
              </a:spcBef>
              <a:spcAft>
                <a:spcPts val="600"/>
              </a:spcAft>
              <a:buFont typeface="Wingdings" panose="05000000000000000000" pitchFamily="2" charset="2"/>
              <a:buChar char="q"/>
            </a:pPr>
            <a:r>
              <a:rPr lang="en-US" altLang="fr-FR" sz="2000" b="1" dirty="0">
                <a:solidFill>
                  <a:schemeClr val="tx2"/>
                </a:solidFill>
              </a:rPr>
              <a:t> </a:t>
            </a:r>
            <a:r>
              <a:rPr lang="en-US" altLang="fr-FR" sz="2000" b="1" dirty="0">
                <a:solidFill>
                  <a:srgbClr val="FF0000"/>
                </a:solidFill>
              </a:rPr>
              <a:t>Defense, Homeland Security, Safeguards </a:t>
            </a:r>
            <a:endParaRPr lang="en-US" altLang="fr-FR" sz="2000" dirty="0">
              <a:solidFill>
                <a:srgbClr val="FF0000"/>
              </a:solidFill>
              <a:sym typeface="Wingdings" pitchFamily="2" charset="2"/>
            </a:endParaRPr>
          </a:p>
          <a:p>
            <a:pPr marL="893763" lvl="3" indent="-355600">
              <a:buFont typeface="Wingdings" panose="05000000000000000000" pitchFamily="2" charset="2"/>
              <a:buChar char="Ø"/>
            </a:pPr>
            <a:r>
              <a:rPr lang="en-US" altLang="fr-FR" sz="2000" dirty="0">
                <a:solidFill>
                  <a:srgbClr val="FF0000"/>
                </a:solidFill>
              </a:rPr>
              <a:t>Illicit trafficking and </a:t>
            </a:r>
            <a:r>
              <a:rPr lang="en-US" altLang="fr-FR" sz="2000" dirty="0">
                <a:solidFill>
                  <a:srgbClr val="FF0000"/>
                </a:solidFill>
                <a:sym typeface="Wingdings" pitchFamily="2" charset="2"/>
              </a:rPr>
              <a:t>CBRNE </a:t>
            </a:r>
            <a:r>
              <a:rPr lang="en-US" altLang="fr-FR" sz="2000" dirty="0">
                <a:sym typeface="Wingdings" pitchFamily="2" charset="2"/>
              </a:rPr>
              <a:t>threats detection: </a:t>
            </a:r>
            <a:r>
              <a:rPr lang="en-US" altLang="fr-FR" sz="2000" dirty="0"/>
              <a:t>explosives, narcotics, chemical warfare, nuclear materials, contraband goods …</a:t>
            </a:r>
          </a:p>
          <a:p>
            <a:pPr marL="893763" lvl="3" indent="-355600">
              <a:buFont typeface="Wingdings" panose="05000000000000000000" pitchFamily="2" charset="2"/>
              <a:buChar char="Ø"/>
            </a:pPr>
            <a:r>
              <a:rPr lang="en-US" altLang="fr-FR" sz="2000" dirty="0">
                <a:solidFill>
                  <a:srgbClr val="FF0000"/>
                </a:solidFill>
              </a:rPr>
              <a:t>Safeguards: </a:t>
            </a:r>
            <a:r>
              <a:rPr lang="en-US" altLang="fr-FR" sz="2000" dirty="0"/>
              <a:t>transportable systems to characterize nuclear materials</a:t>
            </a:r>
          </a:p>
        </p:txBody>
      </p:sp>
      <p:sp>
        <p:nvSpPr>
          <p:cNvPr id="2" name="Espace réservé du numéro de diapositive 1"/>
          <p:cNvSpPr>
            <a:spLocks noGrp="1"/>
          </p:cNvSpPr>
          <p:nvPr>
            <p:ph type="sldNum" sz="quarter" idx="12"/>
          </p:nvPr>
        </p:nvSpPr>
        <p:spPr/>
        <p:txBody>
          <a:bodyPr/>
          <a:lstStyle/>
          <a:p>
            <a:fld id="{0CBC77A0-1F4E-42FF-9FFC-F45C3A64AF90}" type="slidenum">
              <a:rPr lang="fr-FR" smtClean="0"/>
              <a:t>37</a:t>
            </a:fld>
            <a:endParaRPr lang="fr-FR"/>
          </a:p>
        </p:txBody>
      </p:sp>
      <p:pic>
        <p:nvPicPr>
          <p:cNvPr id="6" name="Image 5"/>
          <p:cNvPicPr>
            <a:picLocks noChangeAspect="1"/>
          </p:cNvPicPr>
          <p:nvPr/>
        </p:nvPicPr>
        <p:blipFill>
          <a:blip r:embed="rId2"/>
          <a:stretch>
            <a:fillRect/>
          </a:stretch>
        </p:blipFill>
        <p:spPr>
          <a:xfrm>
            <a:off x="5915159" y="0"/>
            <a:ext cx="4710161" cy="1321949"/>
          </a:xfrm>
          <a:prstGeom prst="rect">
            <a:avLst/>
          </a:prstGeom>
        </p:spPr>
      </p:pic>
    </p:spTree>
    <p:extLst>
      <p:ext uri="{BB962C8B-B14F-4D97-AF65-F5344CB8AC3E}">
        <p14:creationId xmlns:p14="http://schemas.microsoft.com/office/powerpoint/2010/main" val="3778227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endParaRPr lang="fr-FR" b="1" dirty="0"/>
          </a:p>
        </p:txBody>
      </p:sp>
      <p:sp>
        <p:nvSpPr>
          <p:cNvPr id="3" name="Espace réservé du texte 2"/>
          <p:cNvSpPr>
            <a:spLocks noGrp="1"/>
          </p:cNvSpPr>
          <p:nvPr>
            <p:ph type="body" sz="quarter" idx="16"/>
          </p:nvPr>
        </p:nvSpPr>
        <p:spPr>
          <a:xfrm>
            <a:off x="731836" y="5207000"/>
            <a:ext cx="3001963" cy="499319"/>
          </a:xfrm>
        </p:spPr>
        <p:txBody>
          <a:bodyPr/>
          <a:lstStyle/>
          <a:p>
            <a:r>
              <a:rPr lang="en-US" dirty="0">
                <a:hlinkClick r:id="rId2"/>
              </a:rPr>
              <a:t>bertrand.perot@cea.fr</a:t>
            </a:r>
            <a:r>
              <a:rPr lang="en-US" dirty="0"/>
              <a:t> </a:t>
            </a:r>
          </a:p>
        </p:txBody>
      </p:sp>
      <p:sp>
        <p:nvSpPr>
          <p:cNvPr id="4" name="Espace réservé du texte 3"/>
          <p:cNvSpPr>
            <a:spLocks noGrp="1"/>
          </p:cNvSpPr>
          <p:nvPr>
            <p:ph type="body" sz="quarter" idx="17"/>
          </p:nvPr>
        </p:nvSpPr>
        <p:spPr/>
        <p:txBody>
          <a:bodyPr>
            <a:normAutofit/>
          </a:bodyPr>
          <a:lstStyle/>
          <a:p>
            <a:r>
              <a:rPr lang="en-US" sz="2800" dirty="0"/>
              <a:t>Thank you!</a:t>
            </a:r>
          </a:p>
        </p:txBody>
      </p:sp>
      <p:pic>
        <p:nvPicPr>
          <p:cNvPr id="11" name="Espace réservé pour une image  15"/>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a:xfrm>
            <a:off x="5648446" y="0"/>
            <a:ext cx="6543554" cy="6858000"/>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957423" h="6858000">
                <a:moveTo>
                  <a:pt x="738225" y="6793932"/>
                </a:moveTo>
                <a:cubicBezTo>
                  <a:pt x="771350" y="6819166"/>
                  <a:pt x="796195" y="6838092"/>
                  <a:pt x="814828" y="6852286"/>
                </a:cubicBezTo>
                <a:lnTo>
                  <a:pt x="822329" y="6858000"/>
                </a:lnTo>
                <a:lnTo>
                  <a:pt x="655724" y="6858000"/>
                </a:lnTo>
                <a:lnTo>
                  <a:pt x="656989" y="6857017"/>
                </a:lnTo>
                <a:cubicBezTo>
                  <a:pt x="738225" y="6793932"/>
                  <a:pt x="738225" y="6793932"/>
                  <a:pt x="738225" y="6793932"/>
                </a:cubicBezTo>
                <a:close/>
                <a:moveTo>
                  <a:pt x="733493" y="6434348"/>
                </a:moveTo>
                <a:cubicBezTo>
                  <a:pt x="733493" y="6780527"/>
                  <a:pt x="733493" y="6780527"/>
                  <a:pt x="733493" y="6780527"/>
                </a:cubicBezTo>
                <a:cubicBezTo>
                  <a:pt x="639637" y="6853075"/>
                  <a:pt x="639637" y="6853075"/>
                  <a:pt x="639637" y="6853075"/>
                </a:cubicBezTo>
                <a:cubicBezTo>
                  <a:pt x="645158" y="6854652"/>
                  <a:pt x="650679" y="6855440"/>
                  <a:pt x="656989" y="6857017"/>
                </a:cubicBezTo>
                <a:cubicBezTo>
                  <a:pt x="650679" y="6856229"/>
                  <a:pt x="644369" y="6854652"/>
                  <a:pt x="638848" y="6853863"/>
                </a:cubicBezTo>
                <a:lnTo>
                  <a:pt x="633515" y="6858000"/>
                </a:lnTo>
                <a:lnTo>
                  <a:pt x="371479" y="6858000"/>
                </a:lnTo>
                <a:lnTo>
                  <a:pt x="371479" y="6799592"/>
                </a:lnTo>
                <a:cubicBezTo>
                  <a:pt x="371479" y="6715076"/>
                  <a:pt x="371479" y="6715076"/>
                  <a:pt x="371479" y="6715076"/>
                </a:cubicBezTo>
                <a:cubicBezTo>
                  <a:pt x="733493" y="6434348"/>
                  <a:pt x="733493" y="6434348"/>
                  <a:pt x="733493" y="6434348"/>
                </a:cubicBezTo>
                <a:close/>
                <a:moveTo>
                  <a:pt x="1106548" y="5786939"/>
                </a:moveTo>
                <a:cubicBezTo>
                  <a:pt x="1106548" y="6133906"/>
                  <a:pt x="1106548" y="6133906"/>
                  <a:pt x="1106548" y="6133906"/>
                </a:cubicBezTo>
                <a:cubicBezTo>
                  <a:pt x="1012693" y="6206454"/>
                  <a:pt x="1012693" y="6206454"/>
                  <a:pt x="1012693" y="6206454"/>
                </a:cubicBezTo>
                <a:cubicBezTo>
                  <a:pt x="744534" y="6413845"/>
                  <a:pt x="744534" y="6413845"/>
                  <a:pt x="744534" y="6413845"/>
                </a:cubicBezTo>
                <a:cubicBezTo>
                  <a:pt x="744534" y="6067667"/>
                  <a:pt x="744534" y="6067667"/>
                  <a:pt x="744534" y="6067667"/>
                </a:cubicBezTo>
                <a:cubicBezTo>
                  <a:pt x="873093" y="5968308"/>
                  <a:pt x="873093" y="5968308"/>
                  <a:pt x="873093" y="5968308"/>
                </a:cubicBezTo>
                <a:cubicBezTo>
                  <a:pt x="1106548" y="5786939"/>
                  <a:pt x="1106548" y="5786939"/>
                  <a:pt x="1106548" y="5786939"/>
                </a:cubicBezTo>
                <a:close/>
                <a:moveTo>
                  <a:pt x="1739875" y="5671020"/>
                </a:moveTo>
                <a:cubicBezTo>
                  <a:pt x="1726467" y="5677328"/>
                  <a:pt x="1726467" y="5677328"/>
                  <a:pt x="1726467" y="5677328"/>
                </a:cubicBezTo>
                <a:cubicBezTo>
                  <a:pt x="1739875" y="5671020"/>
                  <a:pt x="1739875" y="5671020"/>
                  <a:pt x="1739875" y="5671020"/>
                </a:cubicBezTo>
                <a:close/>
                <a:moveTo>
                  <a:pt x="1488280" y="5495959"/>
                </a:moveTo>
                <a:cubicBezTo>
                  <a:pt x="1726467" y="5677328"/>
                  <a:pt x="1726467" y="5677328"/>
                  <a:pt x="1726467" y="5677328"/>
                </a:cubicBezTo>
                <a:cubicBezTo>
                  <a:pt x="1853448" y="5773533"/>
                  <a:pt x="1853448" y="5773533"/>
                  <a:pt x="1853448" y="5773533"/>
                </a:cubicBezTo>
                <a:cubicBezTo>
                  <a:pt x="1489068" y="6056627"/>
                  <a:pt x="1489068" y="6056627"/>
                  <a:pt x="1489068" y="6056627"/>
                </a:cubicBezTo>
                <a:cubicBezTo>
                  <a:pt x="1123900" y="5779053"/>
                  <a:pt x="1123900" y="5779053"/>
                  <a:pt x="1123900" y="5779053"/>
                </a:cubicBezTo>
                <a:cubicBezTo>
                  <a:pt x="1488280" y="5495959"/>
                  <a:pt x="1488280" y="5495959"/>
                  <a:pt x="1488280" y="5495959"/>
                </a:cubicBezTo>
                <a:close/>
                <a:moveTo>
                  <a:pt x="359648" y="4847761"/>
                </a:moveTo>
                <a:cubicBezTo>
                  <a:pt x="724817" y="5125335"/>
                  <a:pt x="724817" y="5125335"/>
                  <a:pt x="724817" y="5125335"/>
                </a:cubicBezTo>
                <a:cubicBezTo>
                  <a:pt x="487418" y="5309070"/>
                  <a:pt x="487418" y="5309070"/>
                  <a:pt x="487418" y="5309070"/>
                </a:cubicBezTo>
                <a:cubicBezTo>
                  <a:pt x="493727" y="5320110"/>
                  <a:pt x="493727" y="5320110"/>
                  <a:pt x="493727" y="5320110"/>
                </a:cubicBezTo>
                <a:cubicBezTo>
                  <a:pt x="733493" y="5134798"/>
                  <a:pt x="733493" y="5134798"/>
                  <a:pt x="733493" y="5134798"/>
                </a:cubicBezTo>
                <a:cubicBezTo>
                  <a:pt x="733493" y="5480976"/>
                  <a:pt x="733493" y="5480976"/>
                  <a:pt x="733493" y="5480976"/>
                </a:cubicBezTo>
                <a:cubicBezTo>
                  <a:pt x="633328" y="5558256"/>
                  <a:pt x="633328" y="5558256"/>
                  <a:pt x="633328" y="5558256"/>
                </a:cubicBezTo>
                <a:cubicBezTo>
                  <a:pt x="641215" y="5570873"/>
                  <a:pt x="641215" y="5570873"/>
                  <a:pt x="641215" y="5570873"/>
                </a:cubicBezTo>
                <a:cubicBezTo>
                  <a:pt x="737436" y="5495959"/>
                  <a:pt x="737436" y="5495959"/>
                  <a:pt x="737436" y="5495959"/>
                </a:cubicBezTo>
                <a:cubicBezTo>
                  <a:pt x="1102605" y="5773533"/>
                  <a:pt x="1102605" y="5773533"/>
                  <a:pt x="1102605" y="5773533"/>
                </a:cubicBezTo>
                <a:cubicBezTo>
                  <a:pt x="866783" y="5956479"/>
                  <a:pt x="866783" y="5956479"/>
                  <a:pt x="866783" y="5956479"/>
                </a:cubicBezTo>
                <a:cubicBezTo>
                  <a:pt x="873093" y="5968308"/>
                  <a:pt x="873093" y="5968308"/>
                  <a:pt x="873093" y="5968308"/>
                </a:cubicBezTo>
                <a:cubicBezTo>
                  <a:pt x="865994" y="5957268"/>
                  <a:pt x="865994" y="5957268"/>
                  <a:pt x="865994" y="5957268"/>
                </a:cubicBezTo>
                <a:cubicBezTo>
                  <a:pt x="738225" y="6056627"/>
                  <a:pt x="738225" y="6056627"/>
                  <a:pt x="738225" y="6056627"/>
                </a:cubicBezTo>
                <a:cubicBezTo>
                  <a:pt x="373056" y="5779053"/>
                  <a:pt x="373056" y="5779053"/>
                  <a:pt x="373056" y="5779053"/>
                </a:cubicBezTo>
                <a:cubicBezTo>
                  <a:pt x="640426" y="5571661"/>
                  <a:pt x="640426" y="5571661"/>
                  <a:pt x="640426" y="5571661"/>
                </a:cubicBezTo>
                <a:cubicBezTo>
                  <a:pt x="633328" y="5559044"/>
                  <a:pt x="633328" y="5559044"/>
                  <a:pt x="633328" y="5559044"/>
                </a:cubicBezTo>
                <a:cubicBezTo>
                  <a:pt x="371479" y="5761705"/>
                  <a:pt x="371479" y="5761705"/>
                  <a:pt x="371479" y="5761705"/>
                </a:cubicBezTo>
                <a:cubicBezTo>
                  <a:pt x="371479" y="5415526"/>
                  <a:pt x="371479" y="5415526"/>
                  <a:pt x="371479" y="5415526"/>
                </a:cubicBezTo>
                <a:cubicBezTo>
                  <a:pt x="493727" y="5320898"/>
                  <a:pt x="493727" y="5320898"/>
                  <a:pt x="493727" y="5320898"/>
                </a:cubicBezTo>
                <a:cubicBezTo>
                  <a:pt x="486629" y="5309070"/>
                  <a:pt x="486629" y="5309070"/>
                  <a:pt x="486629" y="5309070"/>
                </a:cubicBezTo>
                <a:cubicBezTo>
                  <a:pt x="365169" y="5403697"/>
                  <a:pt x="365169" y="5403697"/>
                  <a:pt x="365169" y="5403697"/>
                </a:cubicBezTo>
                <a:cubicBezTo>
                  <a:pt x="0" y="5126124"/>
                  <a:pt x="0" y="5126124"/>
                  <a:pt x="0" y="5126124"/>
                </a:cubicBezTo>
                <a:cubicBezTo>
                  <a:pt x="359648" y="4847761"/>
                  <a:pt x="359648" y="4847761"/>
                  <a:pt x="359648" y="4847761"/>
                </a:cubicBezTo>
                <a:close/>
                <a:moveTo>
                  <a:pt x="1106548" y="4487388"/>
                </a:moveTo>
                <a:cubicBezTo>
                  <a:pt x="1106548" y="4833567"/>
                  <a:pt x="1106548" y="4833567"/>
                  <a:pt x="1106548" y="4833567"/>
                </a:cubicBezTo>
                <a:cubicBezTo>
                  <a:pt x="1018214" y="4902172"/>
                  <a:pt x="1018214" y="4902172"/>
                  <a:pt x="1018214" y="4902172"/>
                </a:cubicBezTo>
                <a:cubicBezTo>
                  <a:pt x="1025312" y="4913212"/>
                  <a:pt x="1025312" y="4913212"/>
                  <a:pt x="1025312" y="4913212"/>
                </a:cubicBezTo>
                <a:cubicBezTo>
                  <a:pt x="1017425" y="4902960"/>
                  <a:pt x="1017425" y="4902960"/>
                  <a:pt x="1017425" y="4902960"/>
                </a:cubicBezTo>
                <a:cubicBezTo>
                  <a:pt x="744534" y="5114295"/>
                  <a:pt x="744534" y="5114295"/>
                  <a:pt x="744534" y="5114295"/>
                </a:cubicBezTo>
                <a:cubicBezTo>
                  <a:pt x="744534" y="4768116"/>
                  <a:pt x="744534" y="4768116"/>
                  <a:pt x="744534" y="4768116"/>
                </a:cubicBezTo>
                <a:cubicBezTo>
                  <a:pt x="856530" y="4680586"/>
                  <a:pt x="856530" y="4680586"/>
                  <a:pt x="856530" y="4680586"/>
                </a:cubicBezTo>
                <a:cubicBezTo>
                  <a:pt x="849432" y="4670335"/>
                  <a:pt x="849432" y="4670335"/>
                  <a:pt x="849432" y="4670335"/>
                </a:cubicBezTo>
                <a:cubicBezTo>
                  <a:pt x="857319" y="4680586"/>
                  <a:pt x="857319" y="4680586"/>
                  <a:pt x="857319" y="4680586"/>
                </a:cubicBezTo>
                <a:cubicBezTo>
                  <a:pt x="1106548" y="4487388"/>
                  <a:pt x="1106548" y="4487388"/>
                  <a:pt x="1106548" y="4487388"/>
                </a:cubicBezTo>
                <a:close/>
                <a:moveTo>
                  <a:pt x="737436" y="4196409"/>
                </a:moveTo>
                <a:cubicBezTo>
                  <a:pt x="1102605" y="4473983"/>
                  <a:pt x="1102605" y="4473983"/>
                  <a:pt x="1102605" y="4473983"/>
                </a:cubicBezTo>
                <a:cubicBezTo>
                  <a:pt x="849432" y="4670335"/>
                  <a:pt x="849432" y="4670335"/>
                  <a:pt x="849432" y="4670335"/>
                </a:cubicBezTo>
                <a:cubicBezTo>
                  <a:pt x="738225" y="4756288"/>
                  <a:pt x="738225" y="4756288"/>
                  <a:pt x="738225" y="4756288"/>
                </a:cubicBezTo>
                <a:cubicBezTo>
                  <a:pt x="373056" y="4478714"/>
                  <a:pt x="373056" y="4478714"/>
                  <a:pt x="373056" y="4478714"/>
                </a:cubicBezTo>
                <a:cubicBezTo>
                  <a:pt x="737436" y="4196409"/>
                  <a:pt x="737436" y="4196409"/>
                  <a:pt x="737436" y="4196409"/>
                </a:cubicBezTo>
                <a:close/>
                <a:moveTo>
                  <a:pt x="1115224" y="3544268"/>
                </a:moveTo>
                <a:cubicBezTo>
                  <a:pt x="1125477" y="3552154"/>
                  <a:pt x="1125477" y="3552154"/>
                  <a:pt x="1125477" y="3552154"/>
                </a:cubicBezTo>
                <a:cubicBezTo>
                  <a:pt x="1480393" y="3821842"/>
                  <a:pt x="1480393" y="3821842"/>
                  <a:pt x="1480393" y="3821842"/>
                </a:cubicBezTo>
                <a:cubicBezTo>
                  <a:pt x="1116013" y="4104935"/>
                  <a:pt x="1116013" y="4104935"/>
                  <a:pt x="1116013" y="4104935"/>
                </a:cubicBezTo>
                <a:cubicBezTo>
                  <a:pt x="750844" y="3826573"/>
                  <a:pt x="750844" y="3826573"/>
                  <a:pt x="750844" y="3826573"/>
                </a:cubicBezTo>
                <a:cubicBezTo>
                  <a:pt x="1115224" y="3544268"/>
                  <a:pt x="1115224" y="3544268"/>
                  <a:pt x="1115224" y="3544268"/>
                </a:cubicBezTo>
                <a:close/>
                <a:moveTo>
                  <a:pt x="1480393" y="2538851"/>
                </a:moveTo>
                <a:cubicBezTo>
                  <a:pt x="1480393" y="2885030"/>
                  <a:pt x="1480393" y="2885030"/>
                  <a:pt x="1480393" y="2885030"/>
                </a:cubicBezTo>
                <a:cubicBezTo>
                  <a:pt x="1386537" y="2957578"/>
                  <a:pt x="1386537" y="2957578"/>
                  <a:pt x="1386537" y="2957578"/>
                </a:cubicBezTo>
                <a:cubicBezTo>
                  <a:pt x="1392847" y="2969406"/>
                  <a:pt x="1392847" y="2969406"/>
                  <a:pt x="1392847" y="2969406"/>
                </a:cubicBezTo>
                <a:cubicBezTo>
                  <a:pt x="1385748" y="2958366"/>
                  <a:pt x="1385748" y="2958366"/>
                  <a:pt x="1385748" y="2958366"/>
                </a:cubicBezTo>
                <a:cubicBezTo>
                  <a:pt x="1118379" y="3165758"/>
                  <a:pt x="1118379" y="3165758"/>
                  <a:pt x="1118379" y="3165758"/>
                </a:cubicBezTo>
                <a:cubicBezTo>
                  <a:pt x="1118379" y="2819579"/>
                  <a:pt x="1118379" y="2819579"/>
                  <a:pt x="1118379" y="2819579"/>
                </a:cubicBezTo>
                <a:cubicBezTo>
                  <a:pt x="1246148" y="2720221"/>
                  <a:pt x="1246148" y="2720221"/>
                  <a:pt x="1246148" y="2720221"/>
                </a:cubicBezTo>
                <a:cubicBezTo>
                  <a:pt x="1239839" y="2708392"/>
                  <a:pt x="1239839" y="2708392"/>
                  <a:pt x="1239839" y="2708392"/>
                </a:cubicBezTo>
                <a:cubicBezTo>
                  <a:pt x="1246937" y="2719432"/>
                  <a:pt x="1246937" y="2719432"/>
                  <a:pt x="1246937" y="2719432"/>
                </a:cubicBezTo>
                <a:cubicBezTo>
                  <a:pt x="1480393" y="2538851"/>
                  <a:pt x="1480393" y="2538851"/>
                  <a:pt x="1480393" y="2538851"/>
                </a:cubicBezTo>
                <a:close/>
                <a:moveTo>
                  <a:pt x="732704" y="1598885"/>
                </a:moveTo>
                <a:cubicBezTo>
                  <a:pt x="1097873" y="1876459"/>
                  <a:pt x="1097873" y="1876459"/>
                  <a:pt x="1097873" y="1876459"/>
                </a:cubicBezTo>
                <a:cubicBezTo>
                  <a:pt x="860473" y="2060194"/>
                  <a:pt x="860473" y="2060194"/>
                  <a:pt x="860473" y="2060194"/>
                </a:cubicBezTo>
                <a:cubicBezTo>
                  <a:pt x="867572" y="2072022"/>
                  <a:pt x="867572" y="2072022"/>
                  <a:pt x="867572" y="2072022"/>
                </a:cubicBezTo>
                <a:cubicBezTo>
                  <a:pt x="1106548" y="1885922"/>
                  <a:pt x="1106548" y="1885922"/>
                  <a:pt x="1106548" y="1885922"/>
                </a:cubicBezTo>
                <a:cubicBezTo>
                  <a:pt x="1106548" y="2232889"/>
                  <a:pt x="1106548" y="2232889"/>
                  <a:pt x="1106548" y="2232889"/>
                </a:cubicBezTo>
                <a:cubicBezTo>
                  <a:pt x="1007172" y="2310168"/>
                  <a:pt x="1007172" y="2310168"/>
                  <a:pt x="1007172" y="2310168"/>
                </a:cubicBezTo>
                <a:cubicBezTo>
                  <a:pt x="1014270" y="2322785"/>
                  <a:pt x="1014270" y="2322785"/>
                  <a:pt x="1014270" y="2322785"/>
                </a:cubicBezTo>
                <a:cubicBezTo>
                  <a:pt x="1110492" y="2247872"/>
                  <a:pt x="1110492" y="2247872"/>
                  <a:pt x="1110492" y="2247872"/>
                </a:cubicBezTo>
                <a:cubicBezTo>
                  <a:pt x="1475660" y="2525446"/>
                  <a:pt x="1475660" y="2525446"/>
                  <a:pt x="1475660" y="2525446"/>
                </a:cubicBezTo>
                <a:cubicBezTo>
                  <a:pt x="1239839" y="2708392"/>
                  <a:pt x="1239839" y="2708392"/>
                  <a:pt x="1239839" y="2708392"/>
                </a:cubicBezTo>
                <a:cubicBezTo>
                  <a:pt x="1112069" y="2807751"/>
                  <a:pt x="1112069" y="2807751"/>
                  <a:pt x="1112069" y="2807751"/>
                </a:cubicBezTo>
                <a:cubicBezTo>
                  <a:pt x="746900" y="2530177"/>
                  <a:pt x="746900" y="2530177"/>
                  <a:pt x="746900" y="2530177"/>
                </a:cubicBezTo>
                <a:cubicBezTo>
                  <a:pt x="1013481" y="2322785"/>
                  <a:pt x="1013481" y="2322785"/>
                  <a:pt x="1013481" y="2322785"/>
                </a:cubicBezTo>
                <a:cubicBezTo>
                  <a:pt x="1006383" y="2310168"/>
                  <a:pt x="1006383" y="2310168"/>
                  <a:pt x="1006383" y="2310168"/>
                </a:cubicBezTo>
                <a:cubicBezTo>
                  <a:pt x="744534" y="2513617"/>
                  <a:pt x="744534" y="2513617"/>
                  <a:pt x="744534" y="2513617"/>
                </a:cubicBezTo>
                <a:cubicBezTo>
                  <a:pt x="744534" y="2166650"/>
                  <a:pt x="744534" y="2166650"/>
                  <a:pt x="744534" y="2166650"/>
                </a:cubicBezTo>
                <a:cubicBezTo>
                  <a:pt x="866783" y="2072022"/>
                  <a:pt x="866783" y="2072022"/>
                  <a:pt x="866783" y="2072022"/>
                </a:cubicBezTo>
                <a:cubicBezTo>
                  <a:pt x="860473" y="2060983"/>
                  <a:pt x="860473" y="2060983"/>
                  <a:pt x="860473" y="2060983"/>
                </a:cubicBezTo>
                <a:cubicBezTo>
                  <a:pt x="738225" y="2155610"/>
                  <a:pt x="738225" y="2155610"/>
                  <a:pt x="738225" y="2155610"/>
                </a:cubicBezTo>
                <a:cubicBezTo>
                  <a:pt x="373056" y="1878036"/>
                  <a:pt x="373056" y="1878036"/>
                  <a:pt x="373056" y="1878036"/>
                </a:cubicBezTo>
                <a:cubicBezTo>
                  <a:pt x="732704" y="1598885"/>
                  <a:pt x="732704" y="1598885"/>
                  <a:pt x="732704" y="1598885"/>
                </a:cubicBezTo>
                <a:close/>
                <a:moveTo>
                  <a:pt x="1480393" y="1238512"/>
                </a:moveTo>
                <a:cubicBezTo>
                  <a:pt x="1480393" y="1585480"/>
                  <a:pt x="1480393" y="1585480"/>
                  <a:pt x="1480393" y="1585480"/>
                </a:cubicBezTo>
                <a:cubicBezTo>
                  <a:pt x="1391269" y="1654085"/>
                  <a:pt x="1391269" y="1654085"/>
                  <a:pt x="1391269" y="1654085"/>
                </a:cubicBezTo>
                <a:cubicBezTo>
                  <a:pt x="1399156" y="1664336"/>
                  <a:pt x="1399156" y="1664336"/>
                  <a:pt x="1399156" y="1664336"/>
                </a:cubicBezTo>
                <a:cubicBezTo>
                  <a:pt x="1483547" y="1598885"/>
                  <a:pt x="1483547" y="1598885"/>
                  <a:pt x="1483547" y="1598885"/>
                </a:cubicBezTo>
                <a:cubicBezTo>
                  <a:pt x="1848716" y="1876459"/>
                  <a:pt x="1848716" y="1876459"/>
                  <a:pt x="1848716" y="1876459"/>
                </a:cubicBezTo>
                <a:cubicBezTo>
                  <a:pt x="1658639" y="2023920"/>
                  <a:pt x="1658639" y="2023920"/>
                  <a:pt x="1658639" y="2023920"/>
                </a:cubicBezTo>
                <a:cubicBezTo>
                  <a:pt x="1489068" y="2155610"/>
                  <a:pt x="1489068" y="2155610"/>
                  <a:pt x="1489068" y="2155610"/>
                </a:cubicBezTo>
                <a:cubicBezTo>
                  <a:pt x="1123900" y="1878036"/>
                  <a:pt x="1123900" y="1878036"/>
                  <a:pt x="1123900" y="1878036"/>
                </a:cubicBezTo>
                <a:cubicBezTo>
                  <a:pt x="1398368" y="1665124"/>
                  <a:pt x="1398368" y="1665124"/>
                  <a:pt x="1398368" y="1665124"/>
                </a:cubicBezTo>
                <a:cubicBezTo>
                  <a:pt x="1390481" y="1654085"/>
                  <a:pt x="1390481" y="1654085"/>
                  <a:pt x="1390481" y="1654085"/>
                </a:cubicBezTo>
                <a:cubicBezTo>
                  <a:pt x="1118379" y="1865419"/>
                  <a:pt x="1118379" y="1865419"/>
                  <a:pt x="1118379" y="1865419"/>
                </a:cubicBezTo>
                <a:cubicBezTo>
                  <a:pt x="1118379" y="1519240"/>
                  <a:pt x="1118379" y="1519240"/>
                  <a:pt x="1118379" y="1519240"/>
                </a:cubicBezTo>
                <a:cubicBezTo>
                  <a:pt x="1230374" y="1432499"/>
                  <a:pt x="1230374" y="1432499"/>
                  <a:pt x="1230374" y="1432499"/>
                </a:cubicBezTo>
                <a:cubicBezTo>
                  <a:pt x="1480393" y="1238512"/>
                  <a:pt x="1480393" y="1238512"/>
                  <a:pt x="1480393" y="1238512"/>
                </a:cubicBezTo>
                <a:close/>
                <a:moveTo>
                  <a:pt x="1110492" y="947533"/>
                </a:moveTo>
                <a:cubicBezTo>
                  <a:pt x="1475660" y="1225107"/>
                  <a:pt x="1475660" y="1225107"/>
                  <a:pt x="1475660" y="1225107"/>
                </a:cubicBezTo>
                <a:cubicBezTo>
                  <a:pt x="1223276" y="1421459"/>
                  <a:pt x="1223276" y="1421459"/>
                  <a:pt x="1223276" y="1421459"/>
                </a:cubicBezTo>
                <a:cubicBezTo>
                  <a:pt x="1230374" y="1432499"/>
                  <a:pt x="1230374" y="1432499"/>
                  <a:pt x="1230374" y="1432499"/>
                </a:cubicBezTo>
                <a:cubicBezTo>
                  <a:pt x="1222487" y="1422247"/>
                  <a:pt x="1222487" y="1422247"/>
                  <a:pt x="1222487" y="1422247"/>
                </a:cubicBezTo>
                <a:cubicBezTo>
                  <a:pt x="1112069" y="1508201"/>
                  <a:pt x="1112069" y="1508201"/>
                  <a:pt x="1112069" y="1508201"/>
                </a:cubicBezTo>
                <a:cubicBezTo>
                  <a:pt x="746900" y="1230627"/>
                  <a:pt x="746900" y="1230627"/>
                  <a:pt x="746900" y="1230627"/>
                </a:cubicBezTo>
                <a:cubicBezTo>
                  <a:pt x="1110492" y="947533"/>
                  <a:pt x="1110492" y="947533"/>
                  <a:pt x="1110492" y="947533"/>
                </a:cubicBezTo>
                <a:close/>
                <a:moveTo>
                  <a:pt x="1488280" y="296181"/>
                </a:moveTo>
                <a:cubicBezTo>
                  <a:pt x="1498533" y="304066"/>
                  <a:pt x="1498533" y="304066"/>
                  <a:pt x="1498533" y="304066"/>
                </a:cubicBezTo>
                <a:cubicBezTo>
                  <a:pt x="1853448" y="573754"/>
                  <a:pt x="1853448" y="573754"/>
                  <a:pt x="1853448" y="573754"/>
                </a:cubicBezTo>
                <a:cubicBezTo>
                  <a:pt x="1489068" y="856060"/>
                  <a:pt x="1489068" y="856060"/>
                  <a:pt x="1489068" y="856060"/>
                </a:cubicBezTo>
                <a:cubicBezTo>
                  <a:pt x="1123900" y="578486"/>
                  <a:pt x="1123900" y="578486"/>
                  <a:pt x="1123900" y="578486"/>
                </a:cubicBezTo>
                <a:cubicBezTo>
                  <a:pt x="1488280" y="296181"/>
                  <a:pt x="1488280" y="296181"/>
                  <a:pt x="1488280" y="296181"/>
                </a:cubicBezTo>
                <a:close/>
                <a:moveTo>
                  <a:pt x="1493012" y="0"/>
                </a:moveTo>
                <a:lnTo>
                  <a:pt x="5957423" y="0"/>
                </a:lnTo>
                <a:lnTo>
                  <a:pt x="5957423" y="6858000"/>
                </a:lnTo>
                <a:lnTo>
                  <a:pt x="843615" y="6858000"/>
                </a:lnTo>
                <a:lnTo>
                  <a:pt x="810785" y="6833040"/>
                </a:lnTo>
                <a:cubicBezTo>
                  <a:pt x="746900" y="6784470"/>
                  <a:pt x="746900" y="6784470"/>
                  <a:pt x="746900" y="6784470"/>
                </a:cubicBezTo>
                <a:cubicBezTo>
                  <a:pt x="746900" y="6429617"/>
                  <a:pt x="746900" y="6429617"/>
                  <a:pt x="746900" y="6429617"/>
                </a:cubicBezTo>
                <a:cubicBezTo>
                  <a:pt x="1019002" y="6218282"/>
                  <a:pt x="1019002" y="6218282"/>
                  <a:pt x="1019002" y="6218282"/>
                </a:cubicBezTo>
                <a:cubicBezTo>
                  <a:pt x="1012693" y="6206454"/>
                  <a:pt x="1012693" y="6206454"/>
                  <a:pt x="1012693" y="6206454"/>
                </a:cubicBezTo>
                <a:cubicBezTo>
                  <a:pt x="1019791" y="6217493"/>
                  <a:pt x="1019791" y="6217493"/>
                  <a:pt x="1019791" y="6217493"/>
                </a:cubicBezTo>
                <a:cubicBezTo>
                  <a:pt x="1110492" y="6147311"/>
                  <a:pt x="1110492" y="6147311"/>
                  <a:pt x="1110492" y="6147311"/>
                </a:cubicBezTo>
                <a:cubicBezTo>
                  <a:pt x="1489068" y="6435925"/>
                  <a:pt x="1489068" y="6435925"/>
                  <a:pt x="1489068" y="6435925"/>
                </a:cubicBezTo>
                <a:cubicBezTo>
                  <a:pt x="1870800" y="6140214"/>
                  <a:pt x="1870800" y="6140214"/>
                  <a:pt x="1870800" y="6140214"/>
                </a:cubicBezTo>
                <a:cubicBezTo>
                  <a:pt x="1870800" y="6021930"/>
                  <a:pt x="1870800" y="6021930"/>
                  <a:pt x="1870800" y="6021930"/>
                </a:cubicBezTo>
                <a:cubicBezTo>
                  <a:pt x="1857392" y="6027450"/>
                  <a:pt x="1857392" y="6027450"/>
                  <a:pt x="1857392" y="6027450"/>
                </a:cubicBezTo>
                <a:cubicBezTo>
                  <a:pt x="1857392" y="6133906"/>
                  <a:pt x="1857392" y="6133906"/>
                  <a:pt x="1857392" y="6133906"/>
                </a:cubicBezTo>
                <a:cubicBezTo>
                  <a:pt x="1495378" y="6413845"/>
                  <a:pt x="1495378" y="6413845"/>
                  <a:pt x="1495378" y="6413845"/>
                </a:cubicBezTo>
                <a:cubicBezTo>
                  <a:pt x="1495378" y="6067667"/>
                  <a:pt x="1495378" y="6067667"/>
                  <a:pt x="1495378" y="6067667"/>
                </a:cubicBezTo>
                <a:cubicBezTo>
                  <a:pt x="1857392" y="5786939"/>
                  <a:pt x="1857392" y="5786939"/>
                  <a:pt x="1857392" y="5786939"/>
                </a:cubicBezTo>
                <a:cubicBezTo>
                  <a:pt x="1857392" y="6026661"/>
                  <a:pt x="1857392" y="6026661"/>
                  <a:pt x="1857392" y="6026661"/>
                </a:cubicBezTo>
                <a:cubicBezTo>
                  <a:pt x="1870800" y="6021141"/>
                  <a:pt x="1870800" y="6021141"/>
                  <a:pt x="1870800" y="6021141"/>
                </a:cubicBezTo>
                <a:cubicBezTo>
                  <a:pt x="1870800" y="5770379"/>
                  <a:pt x="1870800" y="5770379"/>
                  <a:pt x="1870800" y="5770379"/>
                </a:cubicBezTo>
                <a:cubicBezTo>
                  <a:pt x="1739875" y="5671020"/>
                  <a:pt x="1739875" y="5671020"/>
                  <a:pt x="1739875" y="5671020"/>
                </a:cubicBezTo>
                <a:cubicBezTo>
                  <a:pt x="1497744" y="5487285"/>
                  <a:pt x="1497744" y="5487285"/>
                  <a:pt x="1497744" y="5487285"/>
                </a:cubicBezTo>
                <a:cubicBezTo>
                  <a:pt x="1497744" y="5307493"/>
                  <a:pt x="1497744" y="5307493"/>
                  <a:pt x="1497744" y="5307493"/>
                </a:cubicBezTo>
                <a:cubicBezTo>
                  <a:pt x="1484336" y="5309858"/>
                  <a:pt x="1484336" y="5309858"/>
                  <a:pt x="1484336" y="5309858"/>
                </a:cubicBezTo>
                <a:cubicBezTo>
                  <a:pt x="1484336" y="5480976"/>
                  <a:pt x="1484336" y="5480976"/>
                  <a:pt x="1484336" y="5480976"/>
                </a:cubicBezTo>
                <a:cubicBezTo>
                  <a:pt x="1122322" y="5761705"/>
                  <a:pt x="1122322" y="5761705"/>
                  <a:pt x="1122322" y="5761705"/>
                </a:cubicBezTo>
                <a:cubicBezTo>
                  <a:pt x="1122322" y="5415526"/>
                  <a:pt x="1122322" y="5415526"/>
                  <a:pt x="1122322" y="5415526"/>
                </a:cubicBezTo>
                <a:cubicBezTo>
                  <a:pt x="1292682" y="5283047"/>
                  <a:pt x="1292682" y="5283047"/>
                  <a:pt x="1292682" y="5283047"/>
                </a:cubicBezTo>
                <a:cubicBezTo>
                  <a:pt x="1285583" y="5272796"/>
                  <a:pt x="1285583" y="5272796"/>
                  <a:pt x="1285583" y="5272796"/>
                </a:cubicBezTo>
                <a:cubicBezTo>
                  <a:pt x="1116013" y="5403697"/>
                  <a:pt x="1116013" y="5403697"/>
                  <a:pt x="1116013" y="5403697"/>
                </a:cubicBezTo>
                <a:cubicBezTo>
                  <a:pt x="750844" y="5126124"/>
                  <a:pt x="750844" y="5126124"/>
                  <a:pt x="750844" y="5126124"/>
                </a:cubicBezTo>
                <a:cubicBezTo>
                  <a:pt x="1025312" y="4913212"/>
                  <a:pt x="1025312" y="4913212"/>
                  <a:pt x="1025312" y="4913212"/>
                </a:cubicBezTo>
                <a:cubicBezTo>
                  <a:pt x="1110492" y="4847761"/>
                  <a:pt x="1110492" y="4847761"/>
                  <a:pt x="1110492" y="4847761"/>
                </a:cubicBezTo>
                <a:cubicBezTo>
                  <a:pt x="1475660" y="5125335"/>
                  <a:pt x="1475660" y="5125335"/>
                  <a:pt x="1475660" y="5125335"/>
                </a:cubicBezTo>
                <a:cubicBezTo>
                  <a:pt x="1285583" y="5272008"/>
                  <a:pt x="1285583" y="5272008"/>
                  <a:pt x="1285583" y="5272008"/>
                </a:cubicBezTo>
                <a:cubicBezTo>
                  <a:pt x="1293470" y="5283047"/>
                  <a:pt x="1293470" y="5283047"/>
                  <a:pt x="1293470" y="5283047"/>
                </a:cubicBezTo>
                <a:cubicBezTo>
                  <a:pt x="1484336" y="5134798"/>
                  <a:pt x="1484336" y="5134798"/>
                  <a:pt x="1484336" y="5134798"/>
                </a:cubicBezTo>
                <a:cubicBezTo>
                  <a:pt x="1484336" y="5309070"/>
                  <a:pt x="1484336" y="5309070"/>
                  <a:pt x="1484336" y="5309070"/>
                </a:cubicBezTo>
                <a:cubicBezTo>
                  <a:pt x="1497744" y="5306704"/>
                  <a:pt x="1497744" y="5306704"/>
                  <a:pt x="1497744" y="5306704"/>
                </a:cubicBezTo>
                <a:cubicBezTo>
                  <a:pt x="1497744" y="5129278"/>
                  <a:pt x="1497744" y="5129278"/>
                  <a:pt x="1497744" y="5129278"/>
                </a:cubicBezTo>
                <a:cubicBezTo>
                  <a:pt x="1513518" y="5116661"/>
                  <a:pt x="1513518" y="5116661"/>
                  <a:pt x="1513518" y="5116661"/>
                </a:cubicBezTo>
                <a:cubicBezTo>
                  <a:pt x="1513518" y="5100101"/>
                  <a:pt x="1513518" y="5100101"/>
                  <a:pt x="1513518" y="5100101"/>
                </a:cubicBezTo>
                <a:cubicBezTo>
                  <a:pt x="1495378" y="5114295"/>
                  <a:pt x="1495378" y="5114295"/>
                  <a:pt x="1495378" y="5114295"/>
                </a:cubicBezTo>
                <a:cubicBezTo>
                  <a:pt x="1495378" y="4768116"/>
                  <a:pt x="1495378" y="4768116"/>
                  <a:pt x="1495378" y="4768116"/>
                </a:cubicBezTo>
                <a:cubicBezTo>
                  <a:pt x="1513518" y="4753922"/>
                  <a:pt x="1513518" y="4753922"/>
                  <a:pt x="1513518" y="4753922"/>
                </a:cubicBezTo>
                <a:cubicBezTo>
                  <a:pt x="1513518" y="4737362"/>
                  <a:pt x="1513518" y="4737362"/>
                  <a:pt x="1513518" y="4737362"/>
                </a:cubicBezTo>
                <a:cubicBezTo>
                  <a:pt x="1489068" y="4756288"/>
                  <a:pt x="1489068" y="4756288"/>
                  <a:pt x="1489068" y="4756288"/>
                </a:cubicBezTo>
                <a:cubicBezTo>
                  <a:pt x="1123900" y="4478714"/>
                  <a:pt x="1123900" y="4478714"/>
                  <a:pt x="1123900" y="4478714"/>
                </a:cubicBezTo>
                <a:cubicBezTo>
                  <a:pt x="1488280" y="4196409"/>
                  <a:pt x="1488280" y="4196409"/>
                  <a:pt x="1488280" y="4196409"/>
                </a:cubicBezTo>
                <a:cubicBezTo>
                  <a:pt x="1853448" y="4473983"/>
                  <a:pt x="1853448" y="4473983"/>
                  <a:pt x="1853448" y="4473983"/>
                </a:cubicBezTo>
                <a:cubicBezTo>
                  <a:pt x="1514307" y="4737362"/>
                  <a:pt x="1514307" y="4737362"/>
                  <a:pt x="1514307" y="4737362"/>
                </a:cubicBezTo>
                <a:cubicBezTo>
                  <a:pt x="1514307" y="4753134"/>
                  <a:pt x="1514307" y="4753134"/>
                  <a:pt x="1514307" y="4753134"/>
                </a:cubicBezTo>
                <a:cubicBezTo>
                  <a:pt x="1857392" y="4487388"/>
                  <a:pt x="1857392" y="4487388"/>
                  <a:pt x="1857392" y="4487388"/>
                </a:cubicBezTo>
                <a:cubicBezTo>
                  <a:pt x="1857392" y="4833567"/>
                  <a:pt x="1857392" y="4833567"/>
                  <a:pt x="1857392" y="4833567"/>
                </a:cubicBezTo>
                <a:cubicBezTo>
                  <a:pt x="1514307" y="5100101"/>
                  <a:pt x="1514307" y="5100101"/>
                  <a:pt x="1514307" y="5100101"/>
                </a:cubicBezTo>
                <a:cubicBezTo>
                  <a:pt x="1514307" y="5116661"/>
                  <a:pt x="1514307" y="5116661"/>
                  <a:pt x="1514307" y="5116661"/>
                </a:cubicBezTo>
                <a:cubicBezTo>
                  <a:pt x="1870800" y="4839875"/>
                  <a:pt x="1870800" y="4839875"/>
                  <a:pt x="1870800" y="4839875"/>
                </a:cubicBezTo>
                <a:cubicBezTo>
                  <a:pt x="1870800" y="4470828"/>
                  <a:pt x="1870800" y="4470828"/>
                  <a:pt x="1870800" y="4470828"/>
                </a:cubicBezTo>
                <a:cubicBezTo>
                  <a:pt x="1497744" y="4186946"/>
                  <a:pt x="1497744" y="4186946"/>
                  <a:pt x="1497744" y="4186946"/>
                </a:cubicBezTo>
                <a:cubicBezTo>
                  <a:pt x="1497744" y="3839190"/>
                  <a:pt x="1497744" y="3839190"/>
                  <a:pt x="1497744" y="3839190"/>
                </a:cubicBezTo>
                <a:cubicBezTo>
                  <a:pt x="1484336" y="3849441"/>
                  <a:pt x="1484336" y="3849441"/>
                  <a:pt x="1484336" y="3849441"/>
                </a:cubicBezTo>
                <a:cubicBezTo>
                  <a:pt x="1484336" y="4182215"/>
                  <a:pt x="1484336" y="4182215"/>
                  <a:pt x="1484336" y="4182215"/>
                </a:cubicBezTo>
                <a:cubicBezTo>
                  <a:pt x="1122322" y="4462154"/>
                  <a:pt x="1122322" y="4462154"/>
                  <a:pt x="1122322" y="4462154"/>
                </a:cubicBezTo>
                <a:cubicBezTo>
                  <a:pt x="1122322" y="4115975"/>
                  <a:pt x="1122322" y="4115975"/>
                  <a:pt x="1122322" y="4115975"/>
                </a:cubicBezTo>
                <a:cubicBezTo>
                  <a:pt x="1484336" y="3835248"/>
                  <a:pt x="1484336" y="3835248"/>
                  <a:pt x="1484336" y="3835248"/>
                </a:cubicBezTo>
                <a:cubicBezTo>
                  <a:pt x="1484336" y="3848653"/>
                  <a:pt x="1484336" y="3848653"/>
                  <a:pt x="1484336" y="3848653"/>
                </a:cubicBezTo>
                <a:cubicBezTo>
                  <a:pt x="1497744" y="3838402"/>
                  <a:pt x="1497744" y="3838402"/>
                  <a:pt x="1497744" y="3838402"/>
                </a:cubicBezTo>
                <a:cubicBezTo>
                  <a:pt x="1497744" y="3818688"/>
                  <a:pt x="1497744" y="3818688"/>
                  <a:pt x="1497744" y="3818688"/>
                </a:cubicBezTo>
                <a:cubicBezTo>
                  <a:pt x="1136519" y="3544268"/>
                  <a:pt x="1136519" y="3544268"/>
                  <a:pt x="1136519" y="3544268"/>
                </a:cubicBezTo>
                <a:cubicBezTo>
                  <a:pt x="1125477" y="3552154"/>
                  <a:pt x="1125477" y="3552154"/>
                  <a:pt x="1125477" y="3552154"/>
                </a:cubicBezTo>
                <a:cubicBezTo>
                  <a:pt x="1135730" y="3543479"/>
                  <a:pt x="1135730" y="3543479"/>
                  <a:pt x="1135730" y="3543479"/>
                </a:cubicBezTo>
                <a:cubicBezTo>
                  <a:pt x="1119956" y="3531651"/>
                  <a:pt x="1119956" y="3531651"/>
                  <a:pt x="1119956" y="3531651"/>
                </a:cubicBezTo>
                <a:cubicBezTo>
                  <a:pt x="1119956" y="3519822"/>
                  <a:pt x="1119956" y="3519822"/>
                  <a:pt x="1119956" y="3519822"/>
                </a:cubicBezTo>
                <a:cubicBezTo>
                  <a:pt x="1106548" y="3519822"/>
                  <a:pt x="1106548" y="3519822"/>
                  <a:pt x="1106548" y="3519822"/>
                </a:cubicBezTo>
                <a:cubicBezTo>
                  <a:pt x="1106548" y="3532439"/>
                  <a:pt x="1106548" y="3532439"/>
                  <a:pt x="1106548" y="3532439"/>
                </a:cubicBezTo>
                <a:cubicBezTo>
                  <a:pt x="744534" y="3812379"/>
                  <a:pt x="744534" y="3812379"/>
                  <a:pt x="744534" y="3812379"/>
                </a:cubicBezTo>
                <a:cubicBezTo>
                  <a:pt x="744534" y="3495377"/>
                  <a:pt x="744534" y="3495377"/>
                  <a:pt x="744534" y="3495377"/>
                </a:cubicBezTo>
                <a:cubicBezTo>
                  <a:pt x="744534" y="3466989"/>
                  <a:pt x="744534" y="3466989"/>
                  <a:pt x="744534" y="3466989"/>
                </a:cubicBezTo>
                <a:cubicBezTo>
                  <a:pt x="1106548" y="3186261"/>
                  <a:pt x="1106548" y="3186261"/>
                  <a:pt x="1106548" y="3186261"/>
                </a:cubicBezTo>
                <a:cubicBezTo>
                  <a:pt x="1106548" y="3500109"/>
                  <a:pt x="1106548" y="3500109"/>
                  <a:pt x="1106548" y="3500109"/>
                </a:cubicBezTo>
                <a:cubicBezTo>
                  <a:pt x="1106548" y="3519034"/>
                  <a:pt x="1106548" y="3519034"/>
                  <a:pt x="1106548" y="3519034"/>
                </a:cubicBezTo>
                <a:cubicBezTo>
                  <a:pt x="1119956" y="3519034"/>
                  <a:pt x="1119956" y="3519034"/>
                  <a:pt x="1119956" y="3519034"/>
                </a:cubicBezTo>
                <a:cubicBezTo>
                  <a:pt x="1119956" y="3180741"/>
                  <a:pt x="1119956" y="3180741"/>
                  <a:pt x="1119956" y="3180741"/>
                </a:cubicBezTo>
                <a:cubicBezTo>
                  <a:pt x="1392847" y="2969406"/>
                  <a:pt x="1392847" y="2969406"/>
                  <a:pt x="1392847" y="2969406"/>
                </a:cubicBezTo>
                <a:cubicBezTo>
                  <a:pt x="1483547" y="2899224"/>
                  <a:pt x="1483547" y="2899224"/>
                  <a:pt x="1483547" y="2899224"/>
                </a:cubicBezTo>
                <a:cubicBezTo>
                  <a:pt x="1862913" y="3187049"/>
                  <a:pt x="1862913" y="3187049"/>
                  <a:pt x="1862913" y="3187049"/>
                </a:cubicBezTo>
                <a:cubicBezTo>
                  <a:pt x="2243855" y="2891339"/>
                  <a:pt x="2243855" y="2891339"/>
                  <a:pt x="2243855" y="2891339"/>
                </a:cubicBezTo>
                <a:cubicBezTo>
                  <a:pt x="2243855" y="2773843"/>
                  <a:pt x="2243855" y="2773843"/>
                  <a:pt x="2243855" y="2773843"/>
                </a:cubicBezTo>
                <a:cubicBezTo>
                  <a:pt x="2231236" y="2779363"/>
                  <a:pt x="2231236" y="2779363"/>
                  <a:pt x="2231236" y="2779363"/>
                </a:cubicBezTo>
                <a:cubicBezTo>
                  <a:pt x="2231236" y="2885030"/>
                  <a:pt x="2231236" y="2885030"/>
                  <a:pt x="2231236" y="2885030"/>
                </a:cubicBezTo>
                <a:cubicBezTo>
                  <a:pt x="1869222" y="3165758"/>
                  <a:pt x="1869222" y="3165758"/>
                  <a:pt x="1869222" y="3165758"/>
                </a:cubicBezTo>
                <a:cubicBezTo>
                  <a:pt x="1869222" y="2819579"/>
                  <a:pt x="1869222" y="2819579"/>
                  <a:pt x="1869222" y="2819579"/>
                </a:cubicBezTo>
                <a:cubicBezTo>
                  <a:pt x="2231236" y="2538851"/>
                  <a:pt x="2231236" y="2538851"/>
                  <a:pt x="2231236" y="2538851"/>
                </a:cubicBezTo>
                <a:cubicBezTo>
                  <a:pt x="2231236" y="2778574"/>
                  <a:pt x="2231236" y="2778574"/>
                  <a:pt x="2231236" y="2778574"/>
                </a:cubicBezTo>
                <a:cubicBezTo>
                  <a:pt x="2243855" y="2773054"/>
                  <a:pt x="2243855" y="2773054"/>
                  <a:pt x="2243855" y="2773054"/>
                </a:cubicBezTo>
                <a:cubicBezTo>
                  <a:pt x="2243855" y="2522291"/>
                  <a:pt x="2243855" y="2522291"/>
                  <a:pt x="2243855" y="2522291"/>
                </a:cubicBezTo>
                <a:cubicBezTo>
                  <a:pt x="2113720" y="2422933"/>
                  <a:pt x="2113720" y="2422933"/>
                  <a:pt x="2113720" y="2422933"/>
                </a:cubicBezTo>
                <a:cubicBezTo>
                  <a:pt x="2100312" y="2429241"/>
                  <a:pt x="2100312" y="2429241"/>
                  <a:pt x="2100312" y="2429241"/>
                </a:cubicBezTo>
                <a:cubicBezTo>
                  <a:pt x="2226503" y="2525446"/>
                  <a:pt x="2226503" y="2525446"/>
                  <a:pt x="2226503" y="2525446"/>
                </a:cubicBezTo>
                <a:cubicBezTo>
                  <a:pt x="1862124" y="2807751"/>
                  <a:pt x="1862124" y="2807751"/>
                  <a:pt x="1862124" y="2807751"/>
                </a:cubicBezTo>
                <a:cubicBezTo>
                  <a:pt x="1496955" y="2530177"/>
                  <a:pt x="1496955" y="2530177"/>
                  <a:pt x="1496955" y="2530177"/>
                </a:cubicBezTo>
                <a:cubicBezTo>
                  <a:pt x="1861335" y="2247872"/>
                  <a:pt x="1861335" y="2247872"/>
                  <a:pt x="1861335" y="2247872"/>
                </a:cubicBezTo>
                <a:cubicBezTo>
                  <a:pt x="2099523" y="2428452"/>
                  <a:pt x="2099523" y="2428452"/>
                  <a:pt x="2099523" y="2428452"/>
                </a:cubicBezTo>
                <a:cubicBezTo>
                  <a:pt x="2112931" y="2422144"/>
                  <a:pt x="2112931" y="2422144"/>
                  <a:pt x="2112931" y="2422144"/>
                </a:cubicBezTo>
                <a:cubicBezTo>
                  <a:pt x="1870800" y="2238409"/>
                  <a:pt x="1870800" y="2238409"/>
                  <a:pt x="1870800" y="2238409"/>
                </a:cubicBezTo>
                <a:cubicBezTo>
                  <a:pt x="1870800" y="2059405"/>
                  <a:pt x="1870800" y="2059405"/>
                  <a:pt x="1870800" y="2059405"/>
                </a:cubicBezTo>
                <a:cubicBezTo>
                  <a:pt x="1857392" y="2060983"/>
                  <a:pt x="1857392" y="2060983"/>
                  <a:pt x="1857392" y="2060983"/>
                </a:cubicBezTo>
                <a:cubicBezTo>
                  <a:pt x="1857392" y="2232889"/>
                  <a:pt x="1857392" y="2232889"/>
                  <a:pt x="1857392" y="2232889"/>
                </a:cubicBezTo>
                <a:cubicBezTo>
                  <a:pt x="1496167" y="2513617"/>
                  <a:pt x="1496167" y="2513617"/>
                  <a:pt x="1496167" y="2513617"/>
                </a:cubicBezTo>
                <a:cubicBezTo>
                  <a:pt x="1496167" y="2166650"/>
                  <a:pt x="1496167" y="2166650"/>
                  <a:pt x="1496167" y="2166650"/>
                </a:cubicBezTo>
                <a:cubicBezTo>
                  <a:pt x="1666526" y="2034960"/>
                  <a:pt x="1666526" y="2034960"/>
                  <a:pt x="1666526" y="2034960"/>
                </a:cubicBezTo>
                <a:cubicBezTo>
                  <a:pt x="1658639" y="2023920"/>
                  <a:pt x="1658639" y="2023920"/>
                  <a:pt x="1658639" y="2023920"/>
                </a:cubicBezTo>
                <a:cubicBezTo>
                  <a:pt x="1666526" y="2034172"/>
                  <a:pt x="1666526" y="2034172"/>
                  <a:pt x="1666526" y="2034172"/>
                </a:cubicBezTo>
                <a:cubicBezTo>
                  <a:pt x="1857392" y="1885922"/>
                  <a:pt x="1857392" y="1885922"/>
                  <a:pt x="1857392" y="1885922"/>
                </a:cubicBezTo>
                <a:cubicBezTo>
                  <a:pt x="1857392" y="2060194"/>
                  <a:pt x="1857392" y="2060194"/>
                  <a:pt x="1857392" y="2060194"/>
                </a:cubicBezTo>
                <a:cubicBezTo>
                  <a:pt x="1870800" y="2058617"/>
                  <a:pt x="1870800" y="2058617"/>
                  <a:pt x="1870800" y="2058617"/>
                </a:cubicBezTo>
                <a:cubicBezTo>
                  <a:pt x="1870800" y="1881190"/>
                  <a:pt x="1870800" y="1881190"/>
                  <a:pt x="1870800" y="1881190"/>
                </a:cubicBezTo>
                <a:cubicBezTo>
                  <a:pt x="1886574" y="1868573"/>
                  <a:pt x="1886574" y="1868573"/>
                  <a:pt x="1886574" y="1868573"/>
                </a:cubicBezTo>
                <a:cubicBezTo>
                  <a:pt x="1886574" y="1852014"/>
                  <a:pt x="1886574" y="1852014"/>
                  <a:pt x="1886574" y="1852014"/>
                </a:cubicBezTo>
                <a:cubicBezTo>
                  <a:pt x="1869222" y="1865419"/>
                  <a:pt x="1869222" y="1865419"/>
                  <a:pt x="1869222" y="1865419"/>
                </a:cubicBezTo>
                <a:cubicBezTo>
                  <a:pt x="1869222" y="1519240"/>
                  <a:pt x="1869222" y="1519240"/>
                  <a:pt x="1869222" y="1519240"/>
                </a:cubicBezTo>
                <a:cubicBezTo>
                  <a:pt x="1886574" y="1505835"/>
                  <a:pt x="1886574" y="1505835"/>
                  <a:pt x="1886574" y="1505835"/>
                </a:cubicBezTo>
                <a:cubicBezTo>
                  <a:pt x="1886574" y="1489275"/>
                  <a:pt x="1886574" y="1489275"/>
                  <a:pt x="1886574" y="1489275"/>
                </a:cubicBezTo>
                <a:cubicBezTo>
                  <a:pt x="1862124" y="1508201"/>
                  <a:pt x="1862124" y="1508201"/>
                  <a:pt x="1862124" y="1508201"/>
                </a:cubicBezTo>
                <a:cubicBezTo>
                  <a:pt x="1496955" y="1230627"/>
                  <a:pt x="1496955" y="1230627"/>
                  <a:pt x="1496955" y="1230627"/>
                </a:cubicBezTo>
                <a:cubicBezTo>
                  <a:pt x="1861335" y="947533"/>
                  <a:pt x="1861335" y="947533"/>
                  <a:pt x="1861335" y="947533"/>
                </a:cubicBezTo>
                <a:cubicBezTo>
                  <a:pt x="2226503" y="1225107"/>
                  <a:pt x="2226503" y="1225107"/>
                  <a:pt x="2226503" y="1225107"/>
                </a:cubicBezTo>
                <a:cubicBezTo>
                  <a:pt x="1887362" y="1488487"/>
                  <a:pt x="1887362" y="1488487"/>
                  <a:pt x="1887362" y="1488487"/>
                </a:cubicBezTo>
                <a:cubicBezTo>
                  <a:pt x="1887362" y="1505046"/>
                  <a:pt x="1887362" y="1505046"/>
                  <a:pt x="1887362" y="1505046"/>
                </a:cubicBezTo>
                <a:cubicBezTo>
                  <a:pt x="2231236" y="1238512"/>
                  <a:pt x="2231236" y="1238512"/>
                  <a:pt x="2231236" y="1238512"/>
                </a:cubicBezTo>
                <a:cubicBezTo>
                  <a:pt x="2231236" y="1585480"/>
                  <a:pt x="2231236" y="1585480"/>
                  <a:pt x="2231236" y="1585480"/>
                </a:cubicBezTo>
                <a:lnTo>
                  <a:pt x="1887362" y="1851225"/>
                </a:lnTo>
                <a:cubicBezTo>
                  <a:pt x="1887362" y="1867785"/>
                  <a:pt x="1887362" y="1867785"/>
                  <a:pt x="1887362" y="1867785"/>
                </a:cubicBezTo>
                <a:cubicBezTo>
                  <a:pt x="2243855" y="1591788"/>
                  <a:pt x="2243855" y="1591788"/>
                  <a:pt x="2243855" y="1591788"/>
                </a:cubicBezTo>
                <a:cubicBezTo>
                  <a:pt x="2243855" y="1221952"/>
                  <a:pt x="2243855" y="1221952"/>
                  <a:pt x="2243855" y="1221952"/>
                </a:cubicBezTo>
                <a:cubicBezTo>
                  <a:pt x="1870800" y="938859"/>
                  <a:pt x="1870800" y="938859"/>
                  <a:pt x="1870800" y="938859"/>
                </a:cubicBezTo>
                <a:cubicBezTo>
                  <a:pt x="1870800" y="590314"/>
                  <a:pt x="1870800" y="590314"/>
                  <a:pt x="1870800" y="590314"/>
                </a:cubicBezTo>
                <a:cubicBezTo>
                  <a:pt x="1857392" y="600566"/>
                  <a:pt x="1857392" y="600566"/>
                  <a:pt x="1857392" y="600566"/>
                </a:cubicBezTo>
                <a:cubicBezTo>
                  <a:pt x="1857392" y="933339"/>
                  <a:pt x="1857392" y="933339"/>
                  <a:pt x="1857392" y="933339"/>
                </a:cubicBezTo>
                <a:cubicBezTo>
                  <a:pt x="1496167" y="1214067"/>
                  <a:pt x="1496167" y="1214067"/>
                  <a:pt x="1496167" y="1214067"/>
                </a:cubicBezTo>
                <a:cubicBezTo>
                  <a:pt x="1496167" y="867888"/>
                  <a:pt x="1496167" y="867888"/>
                  <a:pt x="1496167" y="867888"/>
                </a:cubicBezTo>
                <a:cubicBezTo>
                  <a:pt x="1857392" y="587160"/>
                  <a:pt x="1857392" y="587160"/>
                  <a:pt x="1857392" y="587160"/>
                </a:cubicBezTo>
                <a:cubicBezTo>
                  <a:pt x="1857392" y="599777"/>
                  <a:pt x="1857392" y="599777"/>
                  <a:pt x="1857392" y="599777"/>
                </a:cubicBezTo>
                <a:cubicBezTo>
                  <a:pt x="1870800" y="589526"/>
                  <a:pt x="1870800" y="589526"/>
                  <a:pt x="1870800" y="589526"/>
                </a:cubicBezTo>
                <a:cubicBezTo>
                  <a:pt x="1870800" y="570600"/>
                  <a:pt x="1870800" y="570600"/>
                  <a:pt x="1870800" y="570600"/>
                </a:cubicBezTo>
                <a:cubicBezTo>
                  <a:pt x="1509574" y="295392"/>
                  <a:pt x="1509574" y="295392"/>
                  <a:pt x="1509574" y="295392"/>
                </a:cubicBezTo>
                <a:cubicBezTo>
                  <a:pt x="1498533" y="304066"/>
                  <a:pt x="1498533" y="304066"/>
                  <a:pt x="1498533" y="304066"/>
                </a:cubicBezTo>
                <a:cubicBezTo>
                  <a:pt x="1508786" y="295392"/>
                  <a:pt x="1508786" y="295392"/>
                  <a:pt x="1508786" y="295392"/>
                </a:cubicBezTo>
                <a:cubicBezTo>
                  <a:pt x="1493012" y="283564"/>
                  <a:pt x="1493012" y="283564"/>
                  <a:pt x="1493012" y="283564"/>
                </a:cubicBezTo>
                <a:cubicBezTo>
                  <a:pt x="1493012" y="97759"/>
                  <a:pt x="1493012" y="28082"/>
                  <a:pt x="1493012" y="1953"/>
                </a:cubicBezTo>
                <a:close/>
                <a:moveTo>
                  <a:pt x="1398859" y="0"/>
                </a:moveTo>
                <a:lnTo>
                  <a:pt x="1480393" y="0"/>
                </a:lnTo>
                <a:lnTo>
                  <a:pt x="1480393" y="84404"/>
                </a:lnTo>
                <a:cubicBezTo>
                  <a:pt x="1480393" y="283564"/>
                  <a:pt x="1480393" y="283564"/>
                  <a:pt x="1480393" y="283564"/>
                </a:cubicBezTo>
                <a:cubicBezTo>
                  <a:pt x="1118379" y="564292"/>
                  <a:pt x="1118379" y="564292"/>
                  <a:pt x="1118379" y="564292"/>
                </a:cubicBezTo>
                <a:cubicBezTo>
                  <a:pt x="1118379" y="218113"/>
                  <a:pt x="1118379" y="218113"/>
                  <a:pt x="1118379" y="218113"/>
                </a:cubicBezTo>
                <a:cubicBezTo>
                  <a:pt x="1267443" y="102194"/>
                  <a:pt x="1341976" y="44235"/>
                  <a:pt x="1379242" y="15255"/>
                </a:cubicBezTo>
                <a:close/>
                <a:moveTo>
                  <a:pt x="840168" y="0"/>
                </a:moveTo>
                <a:lnTo>
                  <a:pt x="1377550" y="0"/>
                </a:lnTo>
                <a:lnTo>
                  <a:pt x="1301753" y="58896"/>
                </a:lnTo>
                <a:cubicBezTo>
                  <a:pt x="1112069" y="206284"/>
                  <a:pt x="1112069" y="206284"/>
                  <a:pt x="1112069" y="206284"/>
                </a:cubicBezTo>
                <a:cubicBezTo>
                  <a:pt x="966554" y="95886"/>
                  <a:pt x="893796" y="40686"/>
                  <a:pt x="857417" y="13087"/>
                </a:cubicBezTo>
                <a:close/>
              </a:path>
            </a:pathLst>
          </a:custGeom>
        </p:spPr>
      </p:pic>
      <p:pic>
        <p:nvPicPr>
          <p:cNvPr id="20" name="Image 1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31836" y="2429635"/>
            <a:ext cx="2345711" cy="1570120"/>
          </a:xfrm>
          <a:prstGeom prst="rect">
            <a:avLst/>
          </a:prstGeom>
          <a:ln w="12700">
            <a:solidFill>
              <a:schemeClr val="bg1"/>
            </a:solidFill>
          </a:ln>
        </p:spPr>
      </p:pic>
      <p:pic>
        <p:nvPicPr>
          <p:cNvPr id="21" name="Image 20"/>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85643" y="5028863"/>
            <a:ext cx="2342579" cy="1422737"/>
          </a:xfrm>
          <a:prstGeom prst="rect">
            <a:avLst/>
          </a:prstGeom>
          <a:ln w="12700">
            <a:solidFill>
              <a:schemeClr val="bg1"/>
            </a:solidFill>
          </a:ln>
        </p:spPr>
      </p:pic>
      <p:pic>
        <p:nvPicPr>
          <p:cNvPr id="22" name="Image 21"/>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2949" y="4186236"/>
            <a:ext cx="2050048" cy="1585776"/>
          </a:xfrm>
          <a:prstGeom prst="rect">
            <a:avLst/>
          </a:prstGeom>
          <a:ln w="19050">
            <a:solidFill>
              <a:schemeClr val="bg1"/>
            </a:solidFill>
          </a:ln>
        </p:spPr>
      </p:pic>
      <p:pic>
        <p:nvPicPr>
          <p:cNvPr id="23" name="Image 22"/>
          <p:cNvPicPr>
            <a:picLocks noChangeAspect="1"/>
          </p:cNvPicPr>
          <p:nvPr/>
        </p:nvPicPr>
        <p:blipFill>
          <a:blip r:embed="rId8"/>
          <a:stretch>
            <a:fillRect/>
          </a:stretch>
        </p:blipFill>
        <p:spPr>
          <a:xfrm>
            <a:off x="3225800" y="2411489"/>
            <a:ext cx="2138096" cy="2500102"/>
          </a:xfrm>
          <a:prstGeom prst="rect">
            <a:avLst/>
          </a:prstGeom>
        </p:spPr>
      </p:pic>
      <p:sp>
        <p:nvSpPr>
          <p:cNvPr id="10" name="Rectangle 9"/>
          <p:cNvSpPr/>
          <p:nvPr/>
        </p:nvSpPr>
        <p:spPr>
          <a:xfrm>
            <a:off x="10045675" y="163377"/>
            <a:ext cx="1907317" cy="369332"/>
          </a:xfrm>
          <a:prstGeom prst="rect">
            <a:avLst/>
          </a:prstGeom>
        </p:spPr>
        <p:txBody>
          <a:bodyPr wrap="none">
            <a:spAutoFit/>
          </a:bodyPr>
          <a:lstStyle/>
          <a:p>
            <a:r>
              <a:rPr lang="en-US" b="1" dirty="0">
                <a:solidFill>
                  <a:schemeClr val="bg1"/>
                </a:solidFill>
              </a:rPr>
              <a:t>CEA Cadarache</a:t>
            </a:r>
          </a:p>
        </p:txBody>
      </p:sp>
    </p:spTree>
    <p:extLst>
      <p:ext uri="{BB962C8B-B14F-4D97-AF65-F5344CB8AC3E}">
        <p14:creationId xmlns:p14="http://schemas.microsoft.com/office/powerpoint/2010/main" val="3252337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0687C-BF33-B602-1691-6C6F37D147E2}"/>
              </a:ext>
            </a:extLst>
          </p:cNvPr>
          <p:cNvSpPr>
            <a:spLocks noGrp="1"/>
          </p:cNvSpPr>
          <p:nvPr>
            <p:ph type="title"/>
          </p:nvPr>
        </p:nvSpPr>
        <p:spPr/>
        <p:txBody>
          <a:bodyPr>
            <a:noAutofit/>
          </a:bodyPr>
          <a:lstStyle/>
          <a:p>
            <a:r>
              <a:rPr lang="en-US" sz="7200" dirty="0">
                <a:solidFill>
                  <a:schemeClr val="tx1"/>
                </a:solidFill>
              </a:rPr>
              <a:t>X-ray Imaging</a:t>
            </a:r>
          </a:p>
        </p:txBody>
      </p:sp>
      <p:sp>
        <p:nvSpPr>
          <p:cNvPr id="3" name="Espace réservé du texte 2">
            <a:extLst>
              <a:ext uri="{FF2B5EF4-FFF2-40B4-BE49-F238E27FC236}">
                <a16:creationId xmlns:a16="http://schemas.microsoft.com/office/drawing/2014/main" id="{AAADEDDD-0160-F99C-E8EB-AD5F9AC0CDF5}"/>
              </a:ext>
            </a:extLst>
          </p:cNvPr>
          <p:cNvSpPr>
            <a:spLocks noGrp="1"/>
          </p:cNvSpPr>
          <p:nvPr>
            <p:ph type="body" idx="1"/>
          </p:nvPr>
        </p:nvSpPr>
        <p:spPr/>
        <p:txBody>
          <a:bodyPr/>
          <a:lstStyle/>
          <a:p>
            <a:endParaRPr lang="en-US" dirty="0"/>
          </a:p>
        </p:txBody>
      </p:sp>
      <p:sp>
        <p:nvSpPr>
          <p:cNvPr id="4" name="Espace réservé du texte 3">
            <a:extLst>
              <a:ext uri="{FF2B5EF4-FFF2-40B4-BE49-F238E27FC236}">
                <a16:creationId xmlns:a16="http://schemas.microsoft.com/office/drawing/2014/main" id="{D4EE5A4D-1D11-87BD-2E3E-34DC2776D3F6}"/>
              </a:ext>
            </a:extLst>
          </p:cNvPr>
          <p:cNvSpPr>
            <a:spLocks noGrp="1"/>
          </p:cNvSpPr>
          <p:nvPr>
            <p:ph type="body" idx="13"/>
          </p:nvPr>
        </p:nvSpPr>
        <p:spPr/>
        <p:txBody>
          <a:bodyPr/>
          <a:lstStyle/>
          <a:p>
            <a:r>
              <a:rPr lang="fr-FR" dirty="0"/>
              <a:t>1</a:t>
            </a:r>
          </a:p>
        </p:txBody>
      </p:sp>
      <p:sp>
        <p:nvSpPr>
          <p:cNvPr id="12" name="Espace réservé du numéro de diapositive 11"/>
          <p:cNvSpPr>
            <a:spLocks noGrp="1"/>
          </p:cNvSpPr>
          <p:nvPr>
            <p:ph type="sldNum" sz="quarter" idx="16"/>
          </p:nvPr>
        </p:nvSpPr>
        <p:spPr/>
        <p:txBody>
          <a:bodyPr/>
          <a:lstStyle/>
          <a:p>
            <a:fld id="{0CBC77A0-1F4E-42FF-9FFC-F45C3A64AF90}" type="slidenum">
              <a:rPr lang="fr-FR" smtClean="0"/>
              <a:pPr/>
              <a:t>4</a:t>
            </a:fld>
            <a:endParaRPr lang="fr-FR" dirty="0"/>
          </a:p>
        </p:txBody>
      </p:sp>
    </p:spTree>
    <p:extLst>
      <p:ext uri="{BB962C8B-B14F-4D97-AF65-F5344CB8AC3E}">
        <p14:creationId xmlns:p14="http://schemas.microsoft.com/office/powerpoint/2010/main" val="677935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959759" y="1471739"/>
            <a:ext cx="1231774" cy="1951715"/>
          </a:xfrm>
          <a:prstGeom prst="rect">
            <a:avLst/>
          </a:prstGeom>
        </p:spPr>
      </p:pic>
      <p:sp>
        <p:nvSpPr>
          <p:cNvPr id="2" name="Titre 1"/>
          <p:cNvSpPr>
            <a:spLocks noGrp="1"/>
          </p:cNvSpPr>
          <p:nvPr>
            <p:ph type="title"/>
          </p:nvPr>
        </p:nvSpPr>
        <p:spPr>
          <a:xfrm>
            <a:off x="487957" y="243856"/>
            <a:ext cx="10728325" cy="871827"/>
          </a:xfrm>
        </p:spPr>
        <p:txBody>
          <a:bodyPr>
            <a:normAutofit/>
          </a:bodyPr>
          <a:lstStyle/>
          <a:p>
            <a:pPr algn="just"/>
            <a:r>
              <a:rPr lang="en-US" dirty="0"/>
              <a:t>High energy X-ray imaging</a:t>
            </a:r>
          </a:p>
        </p:txBody>
      </p:sp>
      <p:sp>
        <p:nvSpPr>
          <p:cNvPr id="138" name="Text Box 5"/>
          <p:cNvSpPr txBox="1">
            <a:spLocks noChangeArrowheads="1"/>
          </p:cNvSpPr>
          <p:nvPr/>
        </p:nvSpPr>
        <p:spPr bwMode="auto">
          <a:xfrm>
            <a:off x="6237474" y="3977027"/>
            <a:ext cx="2165351" cy="371475"/>
          </a:xfrm>
          <a:prstGeom prst="rect">
            <a:avLst/>
          </a:prstGeom>
          <a:noFill/>
          <a:ln>
            <a:noFill/>
          </a:ln>
          <a:effectLst/>
        </p:spPr>
        <p:txBody>
          <a:bodyPr wrap="none" lIns="90000" tIns="57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9pPr>
          </a:lstStyle>
          <a:p>
            <a:pPr algn="ctr">
              <a:buClrTx/>
              <a:buFontTx/>
              <a:buNone/>
            </a:pPr>
            <a:r>
              <a:rPr lang="en-US" altLang="fr-FR" sz="1400" b="1" dirty="0">
                <a:solidFill>
                  <a:srgbClr val="DC2300"/>
                </a:solidFill>
              </a:rPr>
              <a:t>Scintillation plate 800 x 600 mm²</a:t>
            </a:r>
          </a:p>
          <a:p>
            <a:pPr algn="ctr"/>
            <a:r>
              <a:rPr lang="en-US" altLang="fr-FR" sz="1400" dirty="0">
                <a:solidFill>
                  <a:schemeClr val="tx1"/>
                </a:solidFill>
              </a:rPr>
              <a:t>(</a:t>
            </a:r>
            <a:r>
              <a:rPr lang="en-US" altLang="fr-FR" sz="1400" dirty="0" err="1">
                <a:solidFill>
                  <a:schemeClr val="tx1"/>
                </a:solidFill>
              </a:rPr>
              <a:t>Gadox</a:t>
            </a:r>
            <a:r>
              <a:rPr lang="en-US" altLang="fr-FR" sz="1400" dirty="0">
                <a:solidFill>
                  <a:schemeClr val="tx1"/>
                </a:solidFill>
              </a:rPr>
              <a:t> </a:t>
            </a:r>
            <a:r>
              <a:rPr lang="en-US" sz="1400" dirty="0">
                <a:solidFill>
                  <a:schemeClr val="tx1"/>
                </a:solidFill>
              </a:rPr>
              <a:t>Gd</a:t>
            </a:r>
            <a:r>
              <a:rPr lang="en-US" sz="1400" baseline="-25000" dirty="0">
                <a:solidFill>
                  <a:schemeClr val="tx1"/>
                </a:solidFill>
              </a:rPr>
              <a:t>2</a:t>
            </a:r>
            <a:r>
              <a:rPr lang="en-US" sz="1400" dirty="0">
                <a:solidFill>
                  <a:schemeClr val="tx1"/>
                </a:solidFill>
              </a:rPr>
              <a:t>O</a:t>
            </a:r>
            <a:r>
              <a:rPr lang="en-US" sz="1400" baseline="-25000" dirty="0">
                <a:solidFill>
                  <a:schemeClr val="tx1"/>
                </a:solidFill>
              </a:rPr>
              <a:t>2</a:t>
            </a:r>
            <a:r>
              <a:rPr lang="en-US" sz="1400" dirty="0">
                <a:solidFill>
                  <a:schemeClr val="tx1"/>
                </a:solidFill>
              </a:rPr>
              <a:t>S - 400 µm)</a:t>
            </a:r>
            <a:endParaRPr lang="en-US" altLang="fr-FR" sz="1400" dirty="0">
              <a:solidFill>
                <a:schemeClr val="tx1"/>
              </a:solidFill>
            </a:endParaRPr>
          </a:p>
        </p:txBody>
      </p:sp>
      <p:sp>
        <p:nvSpPr>
          <p:cNvPr id="139" name="Text Box 10"/>
          <p:cNvSpPr txBox="1">
            <a:spLocks noChangeArrowheads="1"/>
          </p:cNvSpPr>
          <p:nvPr/>
        </p:nvSpPr>
        <p:spPr bwMode="auto">
          <a:xfrm>
            <a:off x="307648" y="3941107"/>
            <a:ext cx="2764467" cy="290806"/>
          </a:xfrm>
          <a:prstGeom prst="rect">
            <a:avLst/>
          </a:prstGeom>
          <a:noFill/>
          <a:ln>
            <a:noFill/>
          </a:ln>
          <a:effectLst/>
        </p:spPr>
        <p:txBody>
          <a:bodyPr wrap="none" lIns="90000" tIns="57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9pPr>
          </a:lstStyle>
          <a:p>
            <a:pPr>
              <a:buClrTx/>
              <a:buFontTx/>
              <a:buNone/>
            </a:pPr>
            <a:r>
              <a:rPr lang="en-US" altLang="fr-FR" sz="1400" b="1" dirty="0" err="1">
                <a:solidFill>
                  <a:srgbClr val="DC2300"/>
                </a:solidFill>
              </a:rPr>
              <a:t>Varex</a:t>
            </a:r>
            <a:r>
              <a:rPr lang="en-US" altLang="fr-FR" sz="1400" b="1" dirty="0">
                <a:solidFill>
                  <a:srgbClr val="DC2300"/>
                </a:solidFill>
              </a:rPr>
              <a:t> K15:</a:t>
            </a:r>
            <a:r>
              <a:rPr lang="en-US" altLang="fr-FR" sz="1400" b="1" dirty="0">
                <a:solidFill>
                  <a:srgbClr val="DC2300"/>
                </a:solidFill>
                <a:sym typeface="Wingdings" panose="05000000000000000000" pitchFamily="2" charset="2"/>
              </a:rPr>
              <a:t> </a:t>
            </a:r>
            <a:r>
              <a:rPr lang="en-US" altLang="fr-FR" sz="1400" b="1" dirty="0">
                <a:solidFill>
                  <a:srgbClr val="DC2300"/>
                </a:solidFill>
              </a:rPr>
              <a:t>9 MV or 15 MV LINAC</a:t>
            </a:r>
          </a:p>
          <a:p>
            <a:pPr algn="ctr">
              <a:buClrTx/>
              <a:buFontTx/>
              <a:buNone/>
            </a:pPr>
            <a:r>
              <a:rPr lang="en-US" altLang="fr-FR" sz="1400" dirty="0">
                <a:solidFill>
                  <a:schemeClr val="tx1"/>
                </a:solidFill>
              </a:rPr>
              <a:t>(70 or 130 </a:t>
            </a:r>
            <a:r>
              <a:rPr lang="en-US" altLang="fr-FR" sz="1400" dirty="0" err="1">
                <a:solidFill>
                  <a:schemeClr val="tx1"/>
                </a:solidFill>
              </a:rPr>
              <a:t>Gy</a:t>
            </a:r>
            <a:r>
              <a:rPr lang="en-US" altLang="fr-FR" sz="1400" dirty="0">
                <a:solidFill>
                  <a:schemeClr val="tx1"/>
                </a:solidFill>
              </a:rPr>
              <a:t>/min at 1 m)</a:t>
            </a:r>
          </a:p>
        </p:txBody>
      </p:sp>
      <p:grpSp>
        <p:nvGrpSpPr>
          <p:cNvPr id="17" name="Group 3"/>
          <p:cNvGrpSpPr>
            <a:grpSpLocks/>
          </p:cNvGrpSpPr>
          <p:nvPr/>
        </p:nvGrpSpPr>
        <p:grpSpPr bwMode="auto">
          <a:xfrm>
            <a:off x="4593417" y="1435202"/>
            <a:ext cx="1012435" cy="1987167"/>
            <a:chOff x="4488" y="1248"/>
            <a:chExt cx="1272" cy="2880"/>
          </a:xfrm>
        </p:grpSpPr>
        <p:sp>
          <p:nvSpPr>
            <p:cNvPr id="92" name="Line 4"/>
            <p:cNvSpPr>
              <a:spLocks noChangeShapeType="1"/>
            </p:cNvSpPr>
            <p:nvPr/>
          </p:nvSpPr>
          <p:spPr bwMode="auto">
            <a:xfrm>
              <a:off x="4488" y="1254"/>
              <a:ext cx="0" cy="1553"/>
            </a:xfrm>
            <a:prstGeom prst="line">
              <a:avLst/>
            </a:prstGeom>
            <a:noFill/>
            <a:ln w="38100">
              <a:solidFill>
                <a:schemeClr val="hlink"/>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93" name="Freeform 5"/>
            <p:cNvSpPr>
              <a:spLocks/>
            </p:cNvSpPr>
            <p:nvPr/>
          </p:nvSpPr>
          <p:spPr bwMode="auto">
            <a:xfrm>
              <a:off x="4488" y="1248"/>
              <a:ext cx="1272" cy="1563"/>
            </a:xfrm>
            <a:custGeom>
              <a:avLst/>
              <a:gdLst/>
              <a:ahLst/>
              <a:cxnLst>
                <a:cxn ang="0">
                  <a:pos x="670" y="1408"/>
                </a:cxn>
                <a:cxn ang="0">
                  <a:pos x="1500" y="1409"/>
                </a:cxn>
                <a:cxn ang="0">
                  <a:pos x="1500" y="441"/>
                </a:cxn>
                <a:cxn ang="0">
                  <a:pos x="672" y="443"/>
                </a:cxn>
                <a:cxn ang="0">
                  <a:pos x="0" y="0"/>
                </a:cxn>
                <a:cxn ang="0">
                  <a:pos x="0" y="30"/>
                </a:cxn>
                <a:cxn ang="0">
                  <a:pos x="672" y="468"/>
                </a:cxn>
                <a:cxn ang="0">
                  <a:pos x="1472" y="468"/>
                </a:cxn>
                <a:cxn ang="0">
                  <a:pos x="1472" y="1381"/>
                </a:cxn>
                <a:cxn ang="0">
                  <a:pos x="1472" y="1381"/>
                </a:cxn>
                <a:cxn ang="0">
                  <a:pos x="670" y="1381"/>
                </a:cxn>
                <a:cxn ang="0">
                  <a:pos x="0" y="1811"/>
                </a:cxn>
                <a:cxn ang="0">
                  <a:pos x="0" y="1844"/>
                </a:cxn>
                <a:cxn ang="0">
                  <a:pos x="670" y="1408"/>
                </a:cxn>
              </a:cxnLst>
              <a:rect l="0" t="0" r="r" b="b"/>
              <a:pathLst>
                <a:path w="1501" h="1845">
                  <a:moveTo>
                    <a:pt x="670" y="1408"/>
                  </a:moveTo>
                  <a:lnTo>
                    <a:pt x="1500" y="1409"/>
                  </a:lnTo>
                  <a:lnTo>
                    <a:pt x="1500" y="441"/>
                  </a:lnTo>
                  <a:lnTo>
                    <a:pt x="672" y="443"/>
                  </a:lnTo>
                  <a:lnTo>
                    <a:pt x="0" y="0"/>
                  </a:lnTo>
                  <a:lnTo>
                    <a:pt x="0" y="30"/>
                  </a:lnTo>
                  <a:lnTo>
                    <a:pt x="672" y="468"/>
                  </a:lnTo>
                  <a:lnTo>
                    <a:pt x="1472" y="468"/>
                  </a:lnTo>
                  <a:lnTo>
                    <a:pt x="1472" y="1381"/>
                  </a:lnTo>
                  <a:lnTo>
                    <a:pt x="1472" y="1381"/>
                  </a:lnTo>
                  <a:lnTo>
                    <a:pt x="670" y="1381"/>
                  </a:lnTo>
                  <a:lnTo>
                    <a:pt x="0" y="1811"/>
                  </a:lnTo>
                  <a:lnTo>
                    <a:pt x="0" y="1844"/>
                  </a:lnTo>
                  <a:lnTo>
                    <a:pt x="670" y="1408"/>
                  </a:lnTo>
                </a:path>
              </a:pathLst>
            </a:custGeom>
            <a:pattFill prst="wdDnDiag">
              <a:fgClr>
                <a:schemeClr val="tx1"/>
              </a:fgClr>
              <a:bgClr>
                <a:schemeClr val="bg1"/>
              </a:bgClr>
            </a:pattFill>
            <a:ln w="12700" cap="rnd" cmpd="sng">
              <a:solidFill>
                <a:schemeClr val="tx1"/>
              </a:solidFill>
              <a:prstDash val="solid"/>
              <a:round/>
              <a:headEnd/>
              <a:tailEnd/>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94" name="Rectangle 6"/>
            <p:cNvSpPr>
              <a:spLocks noChangeArrowheads="1"/>
            </p:cNvSpPr>
            <p:nvPr/>
          </p:nvSpPr>
          <p:spPr bwMode="auto">
            <a:xfrm>
              <a:off x="5606" y="2401"/>
              <a:ext cx="26" cy="1473"/>
            </a:xfrm>
            <a:prstGeom prst="rect">
              <a:avLst/>
            </a:prstGeom>
            <a:pattFill prst="narHorz">
              <a:fgClr>
                <a:schemeClr val="tx1"/>
              </a:fgClr>
              <a:bgClr>
                <a:schemeClr val="bg1"/>
              </a:bgClr>
            </a:patt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95" name="Rectangle 7"/>
            <p:cNvSpPr>
              <a:spLocks noChangeArrowheads="1"/>
            </p:cNvSpPr>
            <p:nvPr/>
          </p:nvSpPr>
          <p:spPr bwMode="auto">
            <a:xfrm>
              <a:off x="5193" y="3038"/>
              <a:ext cx="464" cy="18"/>
            </a:xfrm>
            <a:prstGeom prst="rect">
              <a:avLst/>
            </a:prstGeom>
            <a:pattFill prst="wdDnDiag">
              <a:fgClr>
                <a:schemeClr val="tx2"/>
              </a:fgClr>
              <a:bgClr>
                <a:schemeClr val="bg1"/>
              </a:bgClr>
            </a:patt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96" name="Freeform 8"/>
            <p:cNvSpPr>
              <a:spLocks/>
            </p:cNvSpPr>
            <p:nvPr/>
          </p:nvSpPr>
          <p:spPr bwMode="auto">
            <a:xfrm>
              <a:off x="5120" y="2443"/>
              <a:ext cx="617" cy="1685"/>
            </a:xfrm>
            <a:custGeom>
              <a:avLst/>
              <a:gdLst/>
              <a:ahLst/>
              <a:cxnLst>
                <a:cxn ang="0">
                  <a:pos x="726" y="0"/>
                </a:cxn>
                <a:cxn ang="0">
                  <a:pos x="726" y="1988"/>
                </a:cxn>
                <a:cxn ang="0">
                  <a:pos x="0" y="1988"/>
                </a:cxn>
                <a:cxn ang="0">
                  <a:pos x="0" y="0"/>
                </a:cxn>
                <a:cxn ang="0">
                  <a:pos x="53" y="0"/>
                </a:cxn>
                <a:cxn ang="0">
                  <a:pos x="53" y="1961"/>
                </a:cxn>
                <a:cxn ang="0">
                  <a:pos x="645" y="1961"/>
                </a:cxn>
                <a:cxn ang="0">
                  <a:pos x="645" y="0"/>
                </a:cxn>
                <a:cxn ang="0">
                  <a:pos x="726" y="0"/>
                </a:cxn>
              </a:cxnLst>
              <a:rect l="0" t="0" r="r" b="b"/>
              <a:pathLst>
                <a:path w="727" h="1989">
                  <a:moveTo>
                    <a:pt x="726" y="0"/>
                  </a:moveTo>
                  <a:lnTo>
                    <a:pt x="726" y="1988"/>
                  </a:lnTo>
                  <a:lnTo>
                    <a:pt x="0" y="1988"/>
                  </a:lnTo>
                  <a:lnTo>
                    <a:pt x="0" y="0"/>
                  </a:lnTo>
                  <a:lnTo>
                    <a:pt x="53" y="0"/>
                  </a:lnTo>
                  <a:lnTo>
                    <a:pt x="53" y="1961"/>
                  </a:lnTo>
                  <a:lnTo>
                    <a:pt x="645" y="1961"/>
                  </a:lnTo>
                  <a:lnTo>
                    <a:pt x="645" y="0"/>
                  </a:lnTo>
                  <a:lnTo>
                    <a:pt x="726" y="0"/>
                  </a:lnTo>
                </a:path>
              </a:pathLst>
            </a:custGeom>
            <a:pattFill prst="wdUpDiag">
              <a:fgClr>
                <a:schemeClr val="tx2"/>
              </a:fgClr>
              <a:bgClr>
                <a:schemeClr val="bg1"/>
              </a:bgClr>
            </a:pattFill>
            <a:ln w="12700" cap="rnd" cmpd="sng">
              <a:solidFill>
                <a:schemeClr val="tx1"/>
              </a:solidFill>
              <a:prstDash val="solid"/>
              <a:round/>
              <a:headEnd/>
              <a:tailEnd/>
            </a:ln>
            <a:effectLst/>
          </p:spPr>
          <p:txBody>
            <a:bodyPr/>
            <a:lstStyle/>
            <a:p>
              <a:pPr>
                <a:defRPr/>
              </a:pPr>
              <a:endParaRPr lang="en-US" sz="700" dirty="0">
                <a:effectLst>
                  <a:outerShdw blurRad="38100" dist="38100" dir="2700000" algn="tl">
                    <a:srgbClr val="000000">
                      <a:alpha val="43137"/>
                    </a:srgbClr>
                  </a:outerShdw>
                </a:effectLst>
              </a:endParaRPr>
            </a:p>
          </p:txBody>
        </p:sp>
        <p:grpSp>
          <p:nvGrpSpPr>
            <p:cNvPr id="97" name="Group 9"/>
            <p:cNvGrpSpPr>
              <a:grpSpLocks/>
            </p:cNvGrpSpPr>
            <p:nvPr/>
          </p:nvGrpSpPr>
          <p:grpSpPr bwMode="auto">
            <a:xfrm>
              <a:off x="5584" y="3058"/>
              <a:ext cx="69" cy="29"/>
              <a:chOff x="5408" y="2692"/>
              <a:chExt cx="82" cy="34"/>
            </a:xfrm>
          </p:grpSpPr>
          <p:sp>
            <p:nvSpPr>
              <p:cNvPr id="146" name="Rectangle 10"/>
              <p:cNvSpPr>
                <a:spLocks noChangeArrowheads="1"/>
              </p:cNvSpPr>
              <p:nvPr/>
            </p:nvSpPr>
            <p:spPr bwMode="auto">
              <a:xfrm>
                <a:off x="5408" y="2694"/>
                <a:ext cx="80" cy="30"/>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47" name="Line 11"/>
              <p:cNvSpPr>
                <a:spLocks noChangeShapeType="1"/>
              </p:cNvSpPr>
              <p:nvPr/>
            </p:nvSpPr>
            <p:spPr bwMode="auto">
              <a:xfrm>
                <a:off x="5470" y="2692"/>
                <a:ext cx="0" cy="32"/>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148" name="Line 12"/>
              <p:cNvSpPr>
                <a:spLocks noChangeShapeType="1"/>
              </p:cNvSpPr>
              <p:nvPr/>
            </p:nvSpPr>
            <p:spPr bwMode="auto">
              <a:xfrm>
                <a:off x="5422" y="2692"/>
                <a:ext cx="0" cy="32"/>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grpSp>
        <p:grpSp>
          <p:nvGrpSpPr>
            <p:cNvPr id="98" name="Group 13"/>
            <p:cNvGrpSpPr>
              <a:grpSpLocks/>
            </p:cNvGrpSpPr>
            <p:nvPr/>
          </p:nvGrpSpPr>
          <p:grpSpPr bwMode="auto">
            <a:xfrm>
              <a:off x="5584" y="3007"/>
              <a:ext cx="69" cy="29"/>
              <a:chOff x="5408" y="2632"/>
              <a:chExt cx="82" cy="34"/>
            </a:xfrm>
          </p:grpSpPr>
          <p:sp>
            <p:nvSpPr>
              <p:cNvPr id="143" name="Rectangle 14"/>
              <p:cNvSpPr>
                <a:spLocks noChangeArrowheads="1"/>
              </p:cNvSpPr>
              <p:nvPr/>
            </p:nvSpPr>
            <p:spPr bwMode="auto">
              <a:xfrm>
                <a:off x="5408" y="2630"/>
                <a:ext cx="80" cy="35"/>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44" name="Line 15"/>
              <p:cNvSpPr>
                <a:spLocks noChangeShapeType="1"/>
              </p:cNvSpPr>
              <p:nvPr/>
            </p:nvSpPr>
            <p:spPr bwMode="auto">
              <a:xfrm>
                <a:off x="5470" y="2633"/>
                <a:ext cx="0" cy="33"/>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145" name="Line 16"/>
              <p:cNvSpPr>
                <a:spLocks noChangeShapeType="1"/>
              </p:cNvSpPr>
              <p:nvPr/>
            </p:nvSpPr>
            <p:spPr bwMode="auto">
              <a:xfrm>
                <a:off x="5422" y="2633"/>
                <a:ext cx="0" cy="33"/>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grpSp>
        <p:sp>
          <p:nvSpPr>
            <p:cNvPr id="99" name="Rectangle 17"/>
            <p:cNvSpPr>
              <a:spLocks noChangeArrowheads="1"/>
            </p:cNvSpPr>
            <p:nvPr/>
          </p:nvSpPr>
          <p:spPr bwMode="auto">
            <a:xfrm>
              <a:off x="5219" y="2401"/>
              <a:ext cx="27" cy="1473"/>
            </a:xfrm>
            <a:prstGeom prst="rect">
              <a:avLst/>
            </a:prstGeom>
            <a:pattFill prst="narHorz">
              <a:fgClr>
                <a:schemeClr val="tx1"/>
              </a:fgClr>
              <a:bgClr>
                <a:schemeClr val="bg1"/>
              </a:bgClr>
            </a:patt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grpSp>
          <p:nvGrpSpPr>
            <p:cNvPr id="100" name="Group 18"/>
            <p:cNvGrpSpPr>
              <a:grpSpLocks/>
            </p:cNvGrpSpPr>
            <p:nvPr/>
          </p:nvGrpSpPr>
          <p:grpSpPr bwMode="auto">
            <a:xfrm>
              <a:off x="5584" y="3141"/>
              <a:ext cx="69" cy="29"/>
              <a:chOff x="5408" y="2790"/>
              <a:chExt cx="82" cy="34"/>
            </a:xfrm>
          </p:grpSpPr>
          <p:sp>
            <p:nvSpPr>
              <p:cNvPr id="134" name="Rectangle 19"/>
              <p:cNvSpPr>
                <a:spLocks noChangeArrowheads="1"/>
              </p:cNvSpPr>
              <p:nvPr/>
            </p:nvSpPr>
            <p:spPr bwMode="auto">
              <a:xfrm>
                <a:off x="5408" y="2791"/>
                <a:ext cx="80" cy="30"/>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35" name="Line 20"/>
              <p:cNvSpPr>
                <a:spLocks noChangeShapeType="1"/>
              </p:cNvSpPr>
              <p:nvPr/>
            </p:nvSpPr>
            <p:spPr bwMode="auto">
              <a:xfrm>
                <a:off x="5470" y="2790"/>
                <a:ext cx="0" cy="36"/>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136" name="Line 21"/>
              <p:cNvSpPr>
                <a:spLocks noChangeShapeType="1"/>
              </p:cNvSpPr>
              <p:nvPr/>
            </p:nvSpPr>
            <p:spPr bwMode="auto">
              <a:xfrm>
                <a:off x="5422" y="2790"/>
                <a:ext cx="0" cy="36"/>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grpSp>
        <p:sp>
          <p:nvSpPr>
            <p:cNvPr id="101" name="Rectangle 22"/>
            <p:cNvSpPr>
              <a:spLocks noChangeArrowheads="1"/>
            </p:cNvSpPr>
            <p:nvPr/>
          </p:nvSpPr>
          <p:spPr bwMode="auto">
            <a:xfrm>
              <a:off x="5285" y="2994"/>
              <a:ext cx="242" cy="40"/>
            </a:xfrm>
            <a:prstGeom prst="rect">
              <a:avLst/>
            </a:prstGeom>
            <a:pattFill prst="dotDmnd">
              <a:fgClr>
                <a:schemeClr val="tx1"/>
              </a:fgClr>
              <a:bgClr>
                <a:schemeClr val="bg1"/>
              </a:bgClr>
            </a:patt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02" name="Rectangle 23"/>
            <p:cNvSpPr>
              <a:spLocks noChangeArrowheads="1"/>
            </p:cNvSpPr>
            <p:nvPr/>
          </p:nvSpPr>
          <p:spPr bwMode="auto">
            <a:xfrm>
              <a:off x="5307" y="3038"/>
              <a:ext cx="197" cy="18"/>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03" name="Rectangle 24"/>
            <p:cNvSpPr>
              <a:spLocks noChangeArrowheads="1"/>
            </p:cNvSpPr>
            <p:nvPr/>
          </p:nvSpPr>
          <p:spPr bwMode="auto">
            <a:xfrm>
              <a:off x="5365" y="3174"/>
              <a:ext cx="84" cy="16"/>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04" name="Rectangle 25"/>
            <p:cNvSpPr>
              <a:spLocks noChangeArrowheads="1"/>
            </p:cNvSpPr>
            <p:nvPr/>
          </p:nvSpPr>
          <p:spPr bwMode="auto">
            <a:xfrm>
              <a:off x="5580" y="3174"/>
              <a:ext cx="72" cy="62"/>
            </a:xfrm>
            <a:prstGeom prst="rect">
              <a:avLst/>
            </a:prstGeom>
            <a:solidFill>
              <a:srgbClr val="DDDDDD"/>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05" name="Rectangle 26"/>
            <p:cNvSpPr>
              <a:spLocks noChangeArrowheads="1"/>
            </p:cNvSpPr>
            <p:nvPr/>
          </p:nvSpPr>
          <p:spPr bwMode="auto">
            <a:xfrm>
              <a:off x="5580" y="3698"/>
              <a:ext cx="72" cy="61"/>
            </a:xfrm>
            <a:prstGeom prst="rect">
              <a:avLst/>
            </a:prstGeom>
            <a:solidFill>
              <a:srgbClr val="DDDDDD"/>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06" name="Rectangle 27"/>
            <p:cNvSpPr>
              <a:spLocks noChangeArrowheads="1"/>
            </p:cNvSpPr>
            <p:nvPr/>
          </p:nvSpPr>
          <p:spPr bwMode="auto">
            <a:xfrm>
              <a:off x="5558" y="3174"/>
              <a:ext cx="14" cy="631"/>
            </a:xfrm>
            <a:prstGeom prst="rect">
              <a:avLst/>
            </a:prstGeom>
            <a:solidFill>
              <a:srgbClr val="DDDDDD"/>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07" name="Rectangle 28"/>
            <p:cNvSpPr>
              <a:spLocks noChangeArrowheads="1"/>
            </p:cNvSpPr>
            <p:nvPr/>
          </p:nvSpPr>
          <p:spPr bwMode="auto">
            <a:xfrm>
              <a:off x="5489" y="3129"/>
              <a:ext cx="15" cy="36"/>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08" name="Freeform 29"/>
            <p:cNvSpPr>
              <a:spLocks/>
            </p:cNvSpPr>
            <p:nvPr/>
          </p:nvSpPr>
          <p:spPr bwMode="auto">
            <a:xfrm>
              <a:off x="5487" y="3103"/>
              <a:ext cx="68" cy="704"/>
            </a:xfrm>
            <a:custGeom>
              <a:avLst/>
              <a:gdLst/>
              <a:ahLst/>
              <a:cxnLst>
                <a:cxn ang="0">
                  <a:pos x="81" y="0"/>
                </a:cxn>
                <a:cxn ang="0">
                  <a:pos x="81" y="833"/>
                </a:cxn>
                <a:cxn ang="0">
                  <a:pos x="54" y="833"/>
                </a:cxn>
                <a:cxn ang="0">
                  <a:pos x="54" y="752"/>
                </a:cxn>
                <a:cxn ang="0">
                  <a:pos x="0" y="752"/>
                </a:cxn>
                <a:cxn ang="0">
                  <a:pos x="0" y="268"/>
                </a:cxn>
                <a:cxn ang="0">
                  <a:pos x="54" y="268"/>
                </a:cxn>
                <a:cxn ang="0">
                  <a:pos x="54" y="0"/>
                </a:cxn>
                <a:cxn ang="0">
                  <a:pos x="81" y="0"/>
                </a:cxn>
              </a:cxnLst>
              <a:rect l="0" t="0" r="r" b="b"/>
              <a:pathLst>
                <a:path w="82" h="834">
                  <a:moveTo>
                    <a:pt x="81" y="0"/>
                  </a:moveTo>
                  <a:lnTo>
                    <a:pt x="81" y="833"/>
                  </a:lnTo>
                  <a:lnTo>
                    <a:pt x="54" y="833"/>
                  </a:lnTo>
                  <a:lnTo>
                    <a:pt x="54" y="752"/>
                  </a:lnTo>
                  <a:lnTo>
                    <a:pt x="0" y="752"/>
                  </a:lnTo>
                  <a:lnTo>
                    <a:pt x="0" y="268"/>
                  </a:lnTo>
                  <a:lnTo>
                    <a:pt x="54" y="268"/>
                  </a:lnTo>
                  <a:lnTo>
                    <a:pt x="54" y="0"/>
                  </a:lnTo>
                  <a:lnTo>
                    <a:pt x="81" y="0"/>
                  </a:lnTo>
                </a:path>
              </a:pathLst>
            </a:custGeom>
            <a:solidFill>
              <a:srgbClr val="DDDDDD"/>
            </a:solidFill>
            <a:ln w="12700" cap="rnd" cmpd="sng">
              <a:solidFill>
                <a:schemeClr val="tx1"/>
              </a:solidFill>
              <a:prstDash val="solid"/>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109" name="Rectangle 30"/>
            <p:cNvSpPr>
              <a:spLocks noChangeArrowheads="1"/>
            </p:cNvSpPr>
            <p:nvPr/>
          </p:nvSpPr>
          <p:spPr bwMode="auto">
            <a:xfrm>
              <a:off x="5285" y="3196"/>
              <a:ext cx="218" cy="766"/>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10" name="Rectangle 31"/>
            <p:cNvSpPr>
              <a:spLocks noChangeArrowheads="1"/>
            </p:cNvSpPr>
            <p:nvPr/>
          </p:nvSpPr>
          <p:spPr bwMode="auto">
            <a:xfrm>
              <a:off x="5465" y="3174"/>
              <a:ext cx="61" cy="128"/>
            </a:xfrm>
            <a:prstGeom prst="rect">
              <a:avLst/>
            </a:prstGeom>
            <a:solidFill>
              <a:srgbClr val="DDDDDD"/>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grpSp>
          <p:nvGrpSpPr>
            <p:cNvPr id="111" name="Group 32"/>
            <p:cNvGrpSpPr>
              <a:grpSpLocks/>
            </p:cNvGrpSpPr>
            <p:nvPr/>
          </p:nvGrpSpPr>
          <p:grpSpPr bwMode="auto">
            <a:xfrm>
              <a:off x="5584" y="3110"/>
              <a:ext cx="69" cy="29"/>
              <a:chOff x="5408" y="2753"/>
              <a:chExt cx="82" cy="35"/>
            </a:xfrm>
          </p:grpSpPr>
          <p:sp>
            <p:nvSpPr>
              <p:cNvPr id="131" name="Rectangle 33"/>
              <p:cNvSpPr>
                <a:spLocks noChangeArrowheads="1"/>
              </p:cNvSpPr>
              <p:nvPr/>
            </p:nvSpPr>
            <p:spPr bwMode="auto">
              <a:xfrm>
                <a:off x="5408" y="2754"/>
                <a:ext cx="80" cy="31"/>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32" name="Line 34"/>
              <p:cNvSpPr>
                <a:spLocks noChangeShapeType="1"/>
              </p:cNvSpPr>
              <p:nvPr/>
            </p:nvSpPr>
            <p:spPr bwMode="auto">
              <a:xfrm>
                <a:off x="5470" y="2753"/>
                <a:ext cx="0" cy="37"/>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133" name="Line 35"/>
              <p:cNvSpPr>
                <a:spLocks noChangeShapeType="1"/>
              </p:cNvSpPr>
              <p:nvPr/>
            </p:nvSpPr>
            <p:spPr bwMode="auto">
              <a:xfrm>
                <a:off x="5422" y="2753"/>
                <a:ext cx="0" cy="37"/>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grpSp>
        <p:grpSp>
          <p:nvGrpSpPr>
            <p:cNvPr id="112" name="Group 36"/>
            <p:cNvGrpSpPr>
              <a:grpSpLocks/>
            </p:cNvGrpSpPr>
            <p:nvPr/>
          </p:nvGrpSpPr>
          <p:grpSpPr bwMode="auto">
            <a:xfrm>
              <a:off x="5584" y="3766"/>
              <a:ext cx="69" cy="27"/>
              <a:chOff x="5408" y="3528"/>
              <a:chExt cx="82" cy="32"/>
            </a:xfrm>
          </p:grpSpPr>
          <p:sp>
            <p:nvSpPr>
              <p:cNvPr id="128" name="Rectangle 37"/>
              <p:cNvSpPr>
                <a:spLocks noChangeArrowheads="1"/>
              </p:cNvSpPr>
              <p:nvPr/>
            </p:nvSpPr>
            <p:spPr bwMode="auto">
              <a:xfrm>
                <a:off x="5408" y="3528"/>
                <a:ext cx="80" cy="31"/>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29" name="Line 38"/>
              <p:cNvSpPr>
                <a:spLocks noChangeShapeType="1"/>
              </p:cNvSpPr>
              <p:nvPr/>
            </p:nvSpPr>
            <p:spPr bwMode="auto">
              <a:xfrm>
                <a:off x="5470" y="3528"/>
                <a:ext cx="0" cy="32"/>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130" name="Line 39"/>
              <p:cNvSpPr>
                <a:spLocks noChangeShapeType="1"/>
              </p:cNvSpPr>
              <p:nvPr/>
            </p:nvSpPr>
            <p:spPr bwMode="auto">
              <a:xfrm>
                <a:off x="5422" y="3528"/>
                <a:ext cx="0" cy="32"/>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grpSp>
        <p:sp>
          <p:nvSpPr>
            <p:cNvPr id="113" name="Rectangle 40"/>
            <p:cNvSpPr>
              <a:spLocks noChangeArrowheads="1"/>
            </p:cNvSpPr>
            <p:nvPr/>
          </p:nvSpPr>
          <p:spPr bwMode="auto">
            <a:xfrm>
              <a:off x="5268" y="2422"/>
              <a:ext cx="304" cy="16"/>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14" name="Rectangle 41"/>
            <p:cNvSpPr>
              <a:spLocks noChangeArrowheads="1"/>
            </p:cNvSpPr>
            <p:nvPr/>
          </p:nvSpPr>
          <p:spPr bwMode="auto">
            <a:xfrm>
              <a:off x="5349" y="3103"/>
              <a:ext cx="113" cy="45"/>
            </a:xfrm>
            <a:prstGeom prst="rect">
              <a:avLst/>
            </a:prstGeom>
            <a:pattFill prst="dotDmnd">
              <a:fgClr>
                <a:schemeClr val="tx1"/>
              </a:fgClr>
              <a:bgClr>
                <a:schemeClr val="bg1"/>
              </a:bgClr>
            </a:pattFill>
            <a:ln w="9525">
              <a:no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15" name="Rectangle 42"/>
            <p:cNvSpPr>
              <a:spLocks noChangeArrowheads="1"/>
            </p:cNvSpPr>
            <p:nvPr/>
          </p:nvSpPr>
          <p:spPr bwMode="auto">
            <a:xfrm>
              <a:off x="5352" y="3081"/>
              <a:ext cx="106" cy="84"/>
            </a:xfrm>
            <a:prstGeom prst="rect">
              <a:avLst/>
            </a:prstGeom>
            <a:no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16" name="Rectangle 43"/>
            <p:cNvSpPr>
              <a:spLocks noChangeArrowheads="1"/>
            </p:cNvSpPr>
            <p:nvPr/>
          </p:nvSpPr>
          <p:spPr bwMode="auto">
            <a:xfrm>
              <a:off x="5352" y="3154"/>
              <a:ext cx="165" cy="13"/>
            </a:xfrm>
            <a:prstGeom prst="rect">
              <a:avLst/>
            </a:prstGeom>
            <a:pattFill prst="ltVert">
              <a:fgClr>
                <a:schemeClr val="tx2"/>
              </a:fgClr>
              <a:bgClr>
                <a:schemeClr val="bg1"/>
              </a:bgClr>
            </a:patt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grpSp>
          <p:nvGrpSpPr>
            <p:cNvPr id="117" name="Group 44"/>
            <p:cNvGrpSpPr>
              <a:grpSpLocks/>
            </p:cNvGrpSpPr>
            <p:nvPr/>
          </p:nvGrpSpPr>
          <p:grpSpPr bwMode="auto">
            <a:xfrm>
              <a:off x="5198" y="3057"/>
              <a:ext cx="70" cy="29"/>
              <a:chOff x="4953" y="2691"/>
              <a:chExt cx="82" cy="34"/>
            </a:xfrm>
          </p:grpSpPr>
          <p:sp>
            <p:nvSpPr>
              <p:cNvPr id="125" name="Rectangle 45"/>
              <p:cNvSpPr>
                <a:spLocks noChangeArrowheads="1"/>
              </p:cNvSpPr>
              <p:nvPr/>
            </p:nvSpPr>
            <p:spPr bwMode="auto">
              <a:xfrm>
                <a:off x="4953" y="2691"/>
                <a:ext cx="84" cy="33"/>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26" name="Line 46"/>
              <p:cNvSpPr>
                <a:spLocks noChangeShapeType="1"/>
              </p:cNvSpPr>
              <p:nvPr/>
            </p:nvSpPr>
            <p:spPr bwMode="auto">
              <a:xfrm>
                <a:off x="5015" y="2691"/>
                <a:ext cx="0" cy="36"/>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127" name="Line 47"/>
              <p:cNvSpPr>
                <a:spLocks noChangeShapeType="1"/>
              </p:cNvSpPr>
              <p:nvPr/>
            </p:nvSpPr>
            <p:spPr bwMode="auto">
              <a:xfrm>
                <a:off x="4966" y="2691"/>
                <a:ext cx="0" cy="36"/>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grpSp>
        <p:grpSp>
          <p:nvGrpSpPr>
            <p:cNvPr id="118" name="Group 48"/>
            <p:cNvGrpSpPr>
              <a:grpSpLocks/>
            </p:cNvGrpSpPr>
            <p:nvPr/>
          </p:nvGrpSpPr>
          <p:grpSpPr bwMode="auto">
            <a:xfrm>
              <a:off x="5198" y="3006"/>
              <a:ext cx="70" cy="29"/>
              <a:chOff x="4953" y="2631"/>
              <a:chExt cx="82" cy="34"/>
            </a:xfrm>
          </p:grpSpPr>
          <p:sp>
            <p:nvSpPr>
              <p:cNvPr id="122" name="Rectangle 49"/>
              <p:cNvSpPr>
                <a:spLocks noChangeArrowheads="1"/>
              </p:cNvSpPr>
              <p:nvPr/>
            </p:nvSpPr>
            <p:spPr bwMode="auto">
              <a:xfrm>
                <a:off x="4953" y="2633"/>
                <a:ext cx="84" cy="29"/>
              </a:xfrm>
              <a:prstGeom prst="rect">
                <a:avLst/>
              </a:prstGeom>
              <a:solidFill>
                <a:schemeClr val="bg1"/>
              </a:solidFill>
              <a:ln w="12700">
                <a:solidFill>
                  <a:schemeClr val="tx1"/>
                </a:solid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23" name="Line 50"/>
              <p:cNvSpPr>
                <a:spLocks noChangeShapeType="1"/>
              </p:cNvSpPr>
              <p:nvPr/>
            </p:nvSpPr>
            <p:spPr bwMode="auto">
              <a:xfrm>
                <a:off x="5015" y="2633"/>
                <a:ext cx="0" cy="32"/>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124" name="Line 51"/>
              <p:cNvSpPr>
                <a:spLocks noChangeShapeType="1"/>
              </p:cNvSpPr>
              <p:nvPr/>
            </p:nvSpPr>
            <p:spPr bwMode="auto">
              <a:xfrm>
                <a:off x="4966" y="2633"/>
                <a:ext cx="0" cy="32"/>
              </a:xfrm>
              <a:prstGeom prst="line">
                <a:avLst/>
              </a:prstGeom>
              <a:noFill/>
              <a:ln w="127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grpSp>
        <p:grpSp>
          <p:nvGrpSpPr>
            <p:cNvPr id="119" name="Group 52"/>
            <p:cNvGrpSpPr>
              <a:grpSpLocks/>
            </p:cNvGrpSpPr>
            <p:nvPr/>
          </p:nvGrpSpPr>
          <p:grpSpPr bwMode="auto">
            <a:xfrm>
              <a:off x="5119" y="1732"/>
              <a:ext cx="595" cy="564"/>
              <a:chOff x="4774" y="1101"/>
              <a:chExt cx="703" cy="666"/>
            </a:xfrm>
          </p:grpSpPr>
          <p:sp>
            <p:nvSpPr>
              <p:cNvPr id="120" name="Freeform 53"/>
              <p:cNvSpPr>
                <a:spLocks/>
              </p:cNvSpPr>
              <p:nvPr/>
            </p:nvSpPr>
            <p:spPr bwMode="auto">
              <a:xfrm>
                <a:off x="4774" y="1103"/>
                <a:ext cx="703" cy="664"/>
              </a:xfrm>
              <a:custGeom>
                <a:avLst/>
                <a:gdLst/>
                <a:ahLst/>
                <a:cxnLst>
                  <a:cxn ang="0">
                    <a:pos x="0" y="0"/>
                  </a:cxn>
                  <a:cxn ang="0">
                    <a:pos x="670" y="662"/>
                  </a:cxn>
                  <a:cxn ang="0">
                    <a:pos x="702" y="664"/>
                  </a:cxn>
                  <a:cxn ang="0">
                    <a:pos x="28" y="0"/>
                  </a:cxn>
                  <a:cxn ang="0">
                    <a:pos x="0" y="0"/>
                  </a:cxn>
                </a:cxnLst>
                <a:rect l="0" t="0" r="r" b="b"/>
                <a:pathLst>
                  <a:path w="703" h="665">
                    <a:moveTo>
                      <a:pt x="0" y="0"/>
                    </a:moveTo>
                    <a:lnTo>
                      <a:pt x="670" y="662"/>
                    </a:lnTo>
                    <a:lnTo>
                      <a:pt x="702" y="664"/>
                    </a:lnTo>
                    <a:lnTo>
                      <a:pt x="28" y="0"/>
                    </a:lnTo>
                    <a:lnTo>
                      <a:pt x="0" y="0"/>
                    </a:lnTo>
                  </a:path>
                </a:pathLst>
              </a:custGeom>
              <a:pattFill prst="dkHorz">
                <a:fgClr>
                  <a:schemeClr val="tx1"/>
                </a:fgClr>
                <a:bgClr>
                  <a:schemeClr val="bg1"/>
                </a:bgClr>
              </a:pattFill>
              <a:ln w="9525" cap="rnd">
                <a:noFill/>
                <a:round/>
                <a:headEnd/>
                <a:tailEnd/>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121" name="Line 54"/>
              <p:cNvSpPr>
                <a:spLocks noChangeShapeType="1"/>
              </p:cNvSpPr>
              <p:nvPr/>
            </p:nvSpPr>
            <p:spPr bwMode="auto">
              <a:xfrm flipH="1" flipV="1">
                <a:off x="4775" y="1103"/>
                <a:ext cx="669" cy="661"/>
              </a:xfrm>
              <a:prstGeom prst="line">
                <a:avLst/>
              </a:prstGeom>
              <a:noFill/>
              <a:ln w="2540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grpSp>
      </p:grpSp>
      <p:sp>
        <p:nvSpPr>
          <p:cNvPr id="18" name="Rectangle 55"/>
          <p:cNvSpPr>
            <a:spLocks noChangeArrowheads="1"/>
          </p:cNvSpPr>
          <p:nvPr/>
        </p:nvSpPr>
        <p:spPr bwMode="auto">
          <a:xfrm>
            <a:off x="647834" y="1260467"/>
            <a:ext cx="946752" cy="1026123"/>
          </a:xfrm>
          <a:prstGeom prst="rect">
            <a:avLst/>
          </a:prstGeom>
          <a:solidFill>
            <a:srgbClr val="DDDDDD"/>
          </a:solidFill>
          <a:ln w="12700">
            <a:solidFill>
              <a:schemeClr val="tx1"/>
            </a:solidFill>
            <a:miter lim="800000"/>
            <a:headEnd type="none" w="sm" len="sm"/>
            <a:tailEnd type="none" w="sm" len="sm"/>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19" name="Rectangle 56"/>
          <p:cNvSpPr>
            <a:spLocks noChangeArrowheads="1"/>
          </p:cNvSpPr>
          <p:nvPr/>
        </p:nvSpPr>
        <p:spPr bwMode="auto">
          <a:xfrm>
            <a:off x="1288699" y="1865799"/>
            <a:ext cx="268356" cy="165820"/>
          </a:xfrm>
          <a:prstGeom prst="rect">
            <a:avLst/>
          </a:prstGeom>
          <a:solidFill>
            <a:srgbClr val="FFCC66"/>
          </a:solidFill>
          <a:ln w="12700">
            <a:solidFill>
              <a:schemeClr val="tx1"/>
            </a:solidFill>
            <a:miter lim="800000"/>
            <a:headEnd type="none" w="sm" len="sm"/>
            <a:tailEnd type="none" w="sm" len="sm"/>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20" name="Line 57"/>
          <p:cNvSpPr>
            <a:spLocks noChangeShapeType="1"/>
          </p:cNvSpPr>
          <p:nvPr/>
        </p:nvSpPr>
        <p:spPr bwMode="auto">
          <a:xfrm>
            <a:off x="1441642" y="1948710"/>
            <a:ext cx="0" cy="32985"/>
          </a:xfrm>
          <a:prstGeom prst="line">
            <a:avLst/>
          </a:prstGeom>
          <a:noFill/>
          <a:ln w="28575">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21" name="Rectangle 58"/>
          <p:cNvSpPr>
            <a:spLocks noChangeArrowheads="1"/>
          </p:cNvSpPr>
          <p:nvPr/>
        </p:nvSpPr>
        <p:spPr bwMode="auto">
          <a:xfrm>
            <a:off x="741667" y="1766843"/>
            <a:ext cx="547033" cy="363735"/>
          </a:xfrm>
          <a:prstGeom prst="rect">
            <a:avLst/>
          </a:prstGeom>
          <a:solidFill>
            <a:srgbClr val="990000"/>
          </a:solidFill>
          <a:ln w="12700">
            <a:solidFill>
              <a:schemeClr val="tx1"/>
            </a:solidFill>
            <a:miter lim="800000"/>
            <a:headEnd type="none" w="sm" len="sm"/>
            <a:tailEnd type="none" w="sm" len="sm"/>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22" name="Rectangle 59" descr="Diagonales larges vers le bas"/>
          <p:cNvSpPr>
            <a:spLocks noChangeArrowheads="1"/>
          </p:cNvSpPr>
          <p:nvPr/>
        </p:nvSpPr>
        <p:spPr bwMode="auto">
          <a:xfrm>
            <a:off x="1633057" y="1634008"/>
            <a:ext cx="610839" cy="662389"/>
          </a:xfrm>
          <a:prstGeom prst="rect">
            <a:avLst/>
          </a:prstGeom>
          <a:pattFill prst="wdDnDiag">
            <a:fgClr>
              <a:srgbClr val="292929"/>
            </a:fgClr>
            <a:bgClr>
              <a:schemeClr val="bg1"/>
            </a:bgClr>
          </a:pattFill>
          <a:ln w="12700">
            <a:solidFill>
              <a:schemeClr val="tx1"/>
            </a:solidFill>
            <a:miter lim="800000"/>
            <a:headEnd type="none" w="sm" len="sm"/>
            <a:tailEnd type="none" w="sm" len="sm"/>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23" name="AutoShape 60"/>
          <p:cNvSpPr>
            <a:spLocks noChangeArrowheads="1"/>
          </p:cNvSpPr>
          <p:nvPr/>
        </p:nvSpPr>
        <p:spPr bwMode="auto">
          <a:xfrm rot="5400000">
            <a:off x="1790463" y="1659316"/>
            <a:ext cx="295089" cy="611777"/>
          </a:xfrm>
          <a:custGeom>
            <a:avLst/>
            <a:gdLst>
              <a:gd name="G0" fmla="+- 8346 0 0"/>
              <a:gd name="G1" fmla="+- 21600 0 8346"/>
              <a:gd name="G2" fmla="*/ 8346 1 2"/>
              <a:gd name="G3" fmla="+- 21600 0 G2"/>
              <a:gd name="G4" fmla="+/ 8346 21600 2"/>
              <a:gd name="G5" fmla="+/ G1 0 2"/>
              <a:gd name="G6" fmla="*/ 21600 21600 8346"/>
              <a:gd name="G7" fmla="*/ G6 1 2"/>
              <a:gd name="G8" fmla="+- 21600 0 G7"/>
              <a:gd name="G9" fmla="*/ 21600 1 2"/>
              <a:gd name="G10" fmla="+- 8346 0 G9"/>
              <a:gd name="G11" fmla="?: G10 G8 0"/>
              <a:gd name="G12" fmla="?: G10 G7 21600"/>
              <a:gd name="T0" fmla="*/ 17427 w 21600"/>
              <a:gd name="T1" fmla="*/ 10800 h 21600"/>
              <a:gd name="T2" fmla="*/ 10800 w 21600"/>
              <a:gd name="T3" fmla="*/ 21600 h 21600"/>
              <a:gd name="T4" fmla="*/ 4173 w 21600"/>
              <a:gd name="T5" fmla="*/ 10800 h 21600"/>
              <a:gd name="T6" fmla="*/ 10800 w 21600"/>
              <a:gd name="T7" fmla="*/ 0 h 21600"/>
              <a:gd name="T8" fmla="*/ 5973 w 21600"/>
              <a:gd name="T9" fmla="*/ 5973 h 21600"/>
              <a:gd name="T10" fmla="*/ 15627 w 21600"/>
              <a:gd name="T11" fmla="*/ 15627 h 21600"/>
            </a:gdLst>
            <a:ahLst/>
            <a:cxnLst>
              <a:cxn ang="0">
                <a:pos x="T0" y="T1"/>
              </a:cxn>
              <a:cxn ang="0">
                <a:pos x="T2" y="T3"/>
              </a:cxn>
              <a:cxn ang="0">
                <a:pos x="T4" y="T5"/>
              </a:cxn>
              <a:cxn ang="0">
                <a:pos x="T6" y="T7"/>
              </a:cxn>
            </a:cxnLst>
            <a:rect l="T8" t="T9" r="T10" b="T11"/>
            <a:pathLst>
              <a:path w="21600" h="21600">
                <a:moveTo>
                  <a:pt x="0" y="0"/>
                </a:moveTo>
                <a:lnTo>
                  <a:pt x="8346" y="21600"/>
                </a:lnTo>
                <a:lnTo>
                  <a:pt x="13254" y="21600"/>
                </a:lnTo>
                <a:lnTo>
                  <a:pt x="21600" y="0"/>
                </a:lnTo>
                <a:close/>
              </a:path>
            </a:pathLst>
          </a:custGeom>
          <a:solidFill>
            <a:schemeClr val="bg1"/>
          </a:solidFill>
          <a:ln w="12700">
            <a:solidFill>
              <a:schemeClr val="tx1"/>
            </a:solidFill>
            <a:miter lim="800000"/>
            <a:headEnd type="none" w="sm" len="sm"/>
            <a:tailEnd type="none" w="sm" len="sm"/>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25" name="Rectangle 62" descr="Diagonales larges vers le bas"/>
          <p:cNvSpPr>
            <a:spLocks noChangeArrowheads="1"/>
          </p:cNvSpPr>
          <p:nvPr/>
        </p:nvSpPr>
        <p:spPr bwMode="auto">
          <a:xfrm>
            <a:off x="4860357" y="2461326"/>
            <a:ext cx="190476" cy="961044"/>
          </a:xfrm>
          <a:prstGeom prst="rect">
            <a:avLst/>
          </a:prstGeom>
          <a:pattFill prst="wdDnDiag">
            <a:fgClr>
              <a:srgbClr val="292929"/>
            </a:fgClr>
            <a:bgClr>
              <a:schemeClr val="bg1"/>
            </a:bgClr>
          </a:pattFill>
          <a:ln w="12700">
            <a:solidFill>
              <a:schemeClr val="tx1"/>
            </a:solidFill>
            <a:miter lim="800000"/>
            <a:headEnd type="none" w="sm" len="sm"/>
            <a:tailEnd type="none" w="sm" len="sm"/>
          </a:ln>
          <a:effectLst/>
        </p:spPr>
        <p:txBody>
          <a:bodyPr wrap="none" anchor="ctr"/>
          <a:lstStyle/>
          <a:p>
            <a:pPr>
              <a:defRPr/>
            </a:pPr>
            <a:endParaRPr lang="en-US" sz="700" dirty="0">
              <a:effectLst>
                <a:outerShdw blurRad="38100" dist="38100" dir="2700000" algn="tl">
                  <a:srgbClr val="000000">
                    <a:alpha val="43137"/>
                  </a:srgbClr>
                </a:outerShdw>
              </a:effectLst>
            </a:endParaRPr>
          </a:p>
        </p:txBody>
      </p:sp>
      <p:grpSp>
        <p:nvGrpSpPr>
          <p:cNvPr id="26" name="Group 63"/>
          <p:cNvGrpSpPr>
            <a:grpSpLocks/>
          </p:cNvGrpSpPr>
          <p:nvPr/>
        </p:nvGrpSpPr>
        <p:grpSpPr bwMode="auto">
          <a:xfrm rot="16200000">
            <a:off x="4909763" y="2162671"/>
            <a:ext cx="827319" cy="0"/>
            <a:chOff x="1056" y="3552"/>
            <a:chExt cx="1200" cy="0"/>
          </a:xfrm>
        </p:grpSpPr>
        <p:sp>
          <p:nvSpPr>
            <p:cNvPr id="83" name="Line 64"/>
            <p:cNvSpPr>
              <a:spLocks noChangeShapeType="1"/>
            </p:cNvSpPr>
            <p:nvPr/>
          </p:nvSpPr>
          <p:spPr bwMode="auto">
            <a:xfrm>
              <a:off x="1059" y="1965"/>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84" name="Line 65"/>
            <p:cNvSpPr>
              <a:spLocks noChangeShapeType="1"/>
            </p:cNvSpPr>
            <p:nvPr/>
          </p:nvSpPr>
          <p:spPr bwMode="auto">
            <a:xfrm>
              <a:off x="1152" y="3552"/>
              <a:ext cx="145"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85" name="Line 66"/>
            <p:cNvSpPr>
              <a:spLocks noChangeShapeType="1"/>
            </p:cNvSpPr>
            <p:nvPr/>
          </p:nvSpPr>
          <p:spPr bwMode="auto">
            <a:xfrm>
              <a:off x="1347" y="3551"/>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86" name="Line 67"/>
            <p:cNvSpPr>
              <a:spLocks noChangeShapeType="1"/>
            </p:cNvSpPr>
            <p:nvPr/>
          </p:nvSpPr>
          <p:spPr bwMode="auto">
            <a:xfrm>
              <a:off x="1443" y="1965"/>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87" name="Line 68"/>
            <p:cNvSpPr>
              <a:spLocks noChangeShapeType="1"/>
            </p:cNvSpPr>
            <p:nvPr/>
          </p:nvSpPr>
          <p:spPr bwMode="auto">
            <a:xfrm>
              <a:off x="1631" y="1964"/>
              <a:ext cx="49"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88" name="Line 69"/>
            <p:cNvSpPr>
              <a:spLocks noChangeShapeType="1"/>
            </p:cNvSpPr>
            <p:nvPr/>
          </p:nvSpPr>
          <p:spPr bwMode="auto">
            <a:xfrm>
              <a:off x="1730" y="3552"/>
              <a:ext cx="145"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89" name="Line 70"/>
            <p:cNvSpPr>
              <a:spLocks noChangeShapeType="1"/>
            </p:cNvSpPr>
            <p:nvPr/>
          </p:nvSpPr>
          <p:spPr bwMode="auto">
            <a:xfrm>
              <a:off x="1922" y="1965"/>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90" name="Line 71"/>
            <p:cNvSpPr>
              <a:spLocks noChangeShapeType="1"/>
            </p:cNvSpPr>
            <p:nvPr/>
          </p:nvSpPr>
          <p:spPr bwMode="auto">
            <a:xfrm>
              <a:off x="2015" y="3552"/>
              <a:ext cx="145"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91" name="Line 72"/>
            <p:cNvSpPr>
              <a:spLocks noChangeShapeType="1"/>
            </p:cNvSpPr>
            <p:nvPr/>
          </p:nvSpPr>
          <p:spPr bwMode="auto">
            <a:xfrm>
              <a:off x="2211" y="3551"/>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grpSp>
      <p:grpSp>
        <p:nvGrpSpPr>
          <p:cNvPr id="27" name="Group 73"/>
          <p:cNvGrpSpPr>
            <a:grpSpLocks/>
          </p:cNvGrpSpPr>
          <p:nvPr/>
        </p:nvGrpSpPr>
        <p:grpSpPr bwMode="auto">
          <a:xfrm>
            <a:off x="1180793" y="1964756"/>
            <a:ext cx="4393156" cy="0"/>
            <a:chOff x="0" y="624"/>
            <a:chExt cx="5520" cy="0"/>
          </a:xfrm>
        </p:grpSpPr>
        <p:sp>
          <p:nvSpPr>
            <p:cNvPr id="44" name="Line 74"/>
            <p:cNvSpPr>
              <a:spLocks noChangeShapeType="1"/>
            </p:cNvSpPr>
            <p:nvPr/>
          </p:nvSpPr>
          <p:spPr bwMode="auto">
            <a:xfrm>
              <a:off x="0"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45" name="Line 75"/>
            <p:cNvSpPr>
              <a:spLocks noChangeShapeType="1"/>
            </p:cNvSpPr>
            <p:nvPr/>
          </p:nvSpPr>
          <p:spPr bwMode="auto">
            <a:xfrm>
              <a:off x="95" y="624"/>
              <a:ext cx="145"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46" name="Line 76"/>
            <p:cNvSpPr>
              <a:spLocks noChangeShapeType="1"/>
            </p:cNvSpPr>
            <p:nvPr/>
          </p:nvSpPr>
          <p:spPr bwMode="auto">
            <a:xfrm>
              <a:off x="288"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47" name="Line 77"/>
            <p:cNvSpPr>
              <a:spLocks noChangeShapeType="1"/>
            </p:cNvSpPr>
            <p:nvPr/>
          </p:nvSpPr>
          <p:spPr bwMode="auto">
            <a:xfrm>
              <a:off x="384"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48" name="Line 78"/>
            <p:cNvSpPr>
              <a:spLocks noChangeShapeType="1"/>
            </p:cNvSpPr>
            <p:nvPr/>
          </p:nvSpPr>
          <p:spPr bwMode="auto">
            <a:xfrm>
              <a:off x="577" y="624"/>
              <a:ext cx="47"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49" name="Line 79"/>
            <p:cNvSpPr>
              <a:spLocks noChangeShapeType="1"/>
            </p:cNvSpPr>
            <p:nvPr/>
          </p:nvSpPr>
          <p:spPr bwMode="auto">
            <a:xfrm>
              <a:off x="672"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50" name="Line 80"/>
            <p:cNvSpPr>
              <a:spLocks noChangeShapeType="1"/>
            </p:cNvSpPr>
            <p:nvPr/>
          </p:nvSpPr>
          <p:spPr bwMode="auto">
            <a:xfrm>
              <a:off x="864"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51" name="Line 81"/>
            <p:cNvSpPr>
              <a:spLocks noChangeShapeType="1"/>
            </p:cNvSpPr>
            <p:nvPr/>
          </p:nvSpPr>
          <p:spPr bwMode="auto">
            <a:xfrm>
              <a:off x="960"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52" name="Line 82"/>
            <p:cNvSpPr>
              <a:spLocks noChangeShapeType="1"/>
            </p:cNvSpPr>
            <p:nvPr/>
          </p:nvSpPr>
          <p:spPr bwMode="auto">
            <a:xfrm>
              <a:off x="1152"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53" name="Line 83"/>
            <p:cNvSpPr>
              <a:spLocks noChangeShapeType="1"/>
            </p:cNvSpPr>
            <p:nvPr/>
          </p:nvSpPr>
          <p:spPr bwMode="auto">
            <a:xfrm>
              <a:off x="1249" y="624"/>
              <a:ext cx="145"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54" name="Line 84"/>
            <p:cNvSpPr>
              <a:spLocks noChangeShapeType="1"/>
            </p:cNvSpPr>
            <p:nvPr/>
          </p:nvSpPr>
          <p:spPr bwMode="auto">
            <a:xfrm>
              <a:off x="1440"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55" name="Line 85"/>
            <p:cNvSpPr>
              <a:spLocks noChangeShapeType="1"/>
            </p:cNvSpPr>
            <p:nvPr/>
          </p:nvSpPr>
          <p:spPr bwMode="auto">
            <a:xfrm>
              <a:off x="1536"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56" name="Line 86"/>
            <p:cNvSpPr>
              <a:spLocks noChangeShapeType="1"/>
            </p:cNvSpPr>
            <p:nvPr/>
          </p:nvSpPr>
          <p:spPr bwMode="auto">
            <a:xfrm>
              <a:off x="1728" y="624"/>
              <a:ext cx="47"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57" name="Line 87"/>
            <p:cNvSpPr>
              <a:spLocks noChangeShapeType="1"/>
            </p:cNvSpPr>
            <p:nvPr/>
          </p:nvSpPr>
          <p:spPr bwMode="auto">
            <a:xfrm>
              <a:off x="1824"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58" name="Line 88"/>
            <p:cNvSpPr>
              <a:spLocks noChangeShapeType="1"/>
            </p:cNvSpPr>
            <p:nvPr/>
          </p:nvSpPr>
          <p:spPr bwMode="auto">
            <a:xfrm>
              <a:off x="2016"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59" name="Line 89"/>
            <p:cNvSpPr>
              <a:spLocks noChangeShapeType="1"/>
            </p:cNvSpPr>
            <p:nvPr/>
          </p:nvSpPr>
          <p:spPr bwMode="auto">
            <a:xfrm>
              <a:off x="2112" y="624"/>
              <a:ext cx="145"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60" name="Line 90"/>
            <p:cNvSpPr>
              <a:spLocks noChangeShapeType="1"/>
            </p:cNvSpPr>
            <p:nvPr/>
          </p:nvSpPr>
          <p:spPr bwMode="auto">
            <a:xfrm>
              <a:off x="2304"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61" name="Line 91"/>
            <p:cNvSpPr>
              <a:spLocks noChangeShapeType="1"/>
            </p:cNvSpPr>
            <p:nvPr/>
          </p:nvSpPr>
          <p:spPr bwMode="auto">
            <a:xfrm>
              <a:off x="2400"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62" name="Line 92"/>
            <p:cNvSpPr>
              <a:spLocks noChangeShapeType="1"/>
            </p:cNvSpPr>
            <p:nvPr/>
          </p:nvSpPr>
          <p:spPr bwMode="auto">
            <a:xfrm>
              <a:off x="2593" y="624"/>
              <a:ext cx="47"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63" name="Line 93"/>
            <p:cNvSpPr>
              <a:spLocks noChangeShapeType="1"/>
            </p:cNvSpPr>
            <p:nvPr/>
          </p:nvSpPr>
          <p:spPr bwMode="auto">
            <a:xfrm>
              <a:off x="2688"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64" name="Line 94"/>
            <p:cNvSpPr>
              <a:spLocks noChangeShapeType="1"/>
            </p:cNvSpPr>
            <p:nvPr/>
          </p:nvSpPr>
          <p:spPr bwMode="auto">
            <a:xfrm>
              <a:off x="2880" y="624"/>
              <a:ext cx="47"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65" name="Line 95"/>
            <p:cNvSpPr>
              <a:spLocks noChangeShapeType="1"/>
            </p:cNvSpPr>
            <p:nvPr/>
          </p:nvSpPr>
          <p:spPr bwMode="auto">
            <a:xfrm>
              <a:off x="2976"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66" name="Line 96"/>
            <p:cNvSpPr>
              <a:spLocks noChangeShapeType="1"/>
            </p:cNvSpPr>
            <p:nvPr/>
          </p:nvSpPr>
          <p:spPr bwMode="auto">
            <a:xfrm>
              <a:off x="3168"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67" name="Line 97"/>
            <p:cNvSpPr>
              <a:spLocks noChangeShapeType="1"/>
            </p:cNvSpPr>
            <p:nvPr/>
          </p:nvSpPr>
          <p:spPr bwMode="auto">
            <a:xfrm>
              <a:off x="3263" y="624"/>
              <a:ext cx="145"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68" name="Line 98"/>
            <p:cNvSpPr>
              <a:spLocks noChangeShapeType="1"/>
            </p:cNvSpPr>
            <p:nvPr/>
          </p:nvSpPr>
          <p:spPr bwMode="auto">
            <a:xfrm>
              <a:off x="3456"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69" name="Line 99"/>
            <p:cNvSpPr>
              <a:spLocks noChangeShapeType="1"/>
            </p:cNvSpPr>
            <p:nvPr/>
          </p:nvSpPr>
          <p:spPr bwMode="auto">
            <a:xfrm>
              <a:off x="3552"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70" name="Line 100"/>
            <p:cNvSpPr>
              <a:spLocks noChangeShapeType="1"/>
            </p:cNvSpPr>
            <p:nvPr/>
          </p:nvSpPr>
          <p:spPr bwMode="auto">
            <a:xfrm>
              <a:off x="3744" y="624"/>
              <a:ext cx="46"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71" name="Line 101"/>
            <p:cNvSpPr>
              <a:spLocks noChangeShapeType="1"/>
            </p:cNvSpPr>
            <p:nvPr/>
          </p:nvSpPr>
          <p:spPr bwMode="auto">
            <a:xfrm>
              <a:off x="3840"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72" name="Line 102"/>
            <p:cNvSpPr>
              <a:spLocks noChangeShapeType="1"/>
            </p:cNvSpPr>
            <p:nvPr/>
          </p:nvSpPr>
          <p:spPr bwMode="auto">
            <a:xfrm>
              <a:off x="4032"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73" name="Line 103"/>
            <p:cNvSpPr>
              <a:spLocks noChangeShapeType="1"/>
            </p:cNvSpPr>
            <p:nvPr/>
          </p:nvSpPr>
          <p:spPr bwMode="auto">
            <a:xfrm>
              <a:off x="4128"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74" name="Line 104"/>
            <p:cNvSpPr>
              <a:spLocks noChangeShapeType="1"/>
            </p:cNvSpPr>
            <p:nvPr/>
          </p:nvSpPr>
          <p:spPr bwMode="auto">
            <a:xfrm>
              <a:off x="4320"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75" name="Line 105"/>
            <p:cNvSpPr>
              <a:spLocks noChangeShapeType="1"/>
            </p:cNvSpPr>
            <p:nvPr/>
          </p:nvSpPr>
          <p:spPr bwMode="auto">
            <a:xfrm>
              <a:off x="4416"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76" name="Line 106"/>
            <p:cNvSpPr>
              <a:spLocks noChangeShapeType="1"/>
            </p:cNvSpPr>
            <p:nvPr/>
          </p:nvSpPr>
          <p:spPr bwMode="auto">
            <a:xfrm>
              <a:off x="4607" y="624"/>
              <a:ext cx="47"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77" name="Line 107"/>
            <p:cNvSpPr>
              <a:spLocks noChangeShapeType="1"/>
            </p:cNvSpPr>
            <p:nvPr/>
          </p:nvSpPr>
          <p:spPr bwMode="auto">
            <a:xfrm>
              <a:off x="4704"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78" name="Line 108"/>
            <p:cNvSpPr>
              <a:spLocks noChangeShapeType="1"/>
            </p:cNvSpPr>
            <p:nvPr/>
          </p:nvSpPr>
          <p:spPr bwMode="auto">
            <a:xfrm>
              <a:off x="4896" y="624"/>
              <a:ext cx="47"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79" name="Line 109"/>
            <p:cNvSpPr>
              <a:spLocks noChangeShapeType="1"/>
            </p:cNvSpPr>
            <p:nvPr/>
          </p:nvSpPr>
          <p:spPr bwMode="auto">
            <a:xfrm>
              <a:off x="4992" y="624"/>
              <a:ext cx="144"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80" name="Line 110"/>
            <p:cNvSpPr>
              <a:spLocks noChangeShapeType="1"/>
            </p:cNvSpPr>
            <p:nvPr/>
          </p:nvSpPr>
          <p:spPr bwMode="auto">
            <a:xfrm>
              <a:off x="5184"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81" name="Line 111"/>
            <p:cNvSpPr>
              <a:spLocks noChangeShapeType="1"/>
            </p:cNvSpPr>
            <p:nvPr/>
          </p:nvSpPr>
          <p:spPr bwMode="auto">
            <a:xfrm>
              <a:off x="5279" y="624"/>
              <a:ext cx="145"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82" name="Line 112"/>
            <p:cNvSpPr>
              <a:spLocks noChangeShapeType="1"/>
            </p:cNvSpPr>
            <p:nvPr/>
          </p:nvSpPr>
          <p:spPr bwMode="auto">
            <a:xfrm>
              <a:off x="5472" y="624"/>
              <a:ext cx="48" cy="0"/>
            </a:xfrm>
            <a:prstGeom prst="line">
              <a:avLst/>
            </a:prstGeom>
            <a:noFill/>
            <a:ln w="6350">
              <a:solidFill>
                <a:schemeClr val="tx1"/>
              </a:solidFill>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grpSp>
      <p:sp>
        <p:nvSpPr>
          <p:cNvPr id="28" name="Line 113"/>
          <p:cNvSpPr>
            <a:spLocks noChangeShapeType="1"/>
          </p:cNvSpPr>
          <p:nvPr/>
        </p:nvSpPr>
        <p:spPr bwMode="auto">
          <a:xfrm flipV="1">
            <a:off x="1633058" y="1340703"/>
            <a:ext cx="3224963" cy="591068"/>
          </a:xfrm>
          <a:prstGeom prst="line">
            <a:avLst/>
          </a:prstGeom>
          <a:noFill/>
          <a:ln w="3175">
            <a:solidFill>
              <a:schemeClr val="tx1"/>
            </a:solidFill>
            <a:prstDash val="dash"/>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29" name="Line 114"/>
          <p:cNvSpPr>
            <a:spLocks noChangeShapeType="1"/>
          </p:cNvSpPr>
          <p:nvPr/>
        </p:nvSpPr>
        <p:spPr bwMode="auto">
          <a:xfrm>
            <a:off x="1633057" y="1997742"/>
            <a:ext cx="3177111" cy="583045"/>
          </a:xfrm>
          <a:prstGeom prst="line">
            <a:avLst/>
          </a:prstGeom>
          <a:noFill/>
          <a:ln w="3175">
            <a:solidFill>
              <a:schemeClr val="tx1"/>
            </a:solidFill>
            <a:prstDash val="dash"/>
            <a:round/>
            <a:headEnd type="none" w="sm" len="sm"/>
            <a:tailEnd type="non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30" name="Text Box 115"/>
          <p:cNvSpPr txBox="1">
            <a:spLocks noChangeArrowheads="1"/>
          </p:cNvSpPr>
          <p:nvPr/>
        </p:nvSpPr>
        <p:spPr bwMode="auto">
          <a:xfrm>
            <a:off x="421179" y="822151"/>
            <a:ext cx="1425289" cy="455507"/>
          </a:xfrm>
          <a:prstGeom prst="rect">
            <a:avLst/>
          </a:prstGeom>
          <a:noFill/>
          <a:ln>
            <a:noFill/>
          </a:ln>
        </p:spPr>
        <p:txBody>
          <a:bodyPr lIns="85341" tIns="42671" rIns="85341" bIns="42671">
            <a:spAutoFit/>
          </a:bodyPr>
          <a:lstStyle>
            <a:lvl1pPr defTabSz="854075" eaLnBrk="0" hangingPunct="0">
              <a:defRPr sz="1000" b="1">
                <a:solidFill>
                  <a:schemeClr val="tx1"/>
                </a:solidFill>
                <a:latin typeface="Arial" charset="0"/>
              </a:defRPr>
            </a:lvl1pPr>
            <a:lvl2pPr marL="742950" indent="-285750" defTabSz="854075" eaLnBrk="0" hangingPunct="0">
              <a:defRPr sz="1000" b="1">
                <a:solidFill>
                  <a:schemeClr val="tx1"/>
                </a:solidFill>
                <a:latin typeface="Arial" charset="0"/>
              </a:defRPr>
            </a:lvl2pPr>
            <a:lvl3pPr marL="1143000" indent="-228600" defTabSz="854075" eaLnBrk="0" hangingPunct="0">
              <a:defRPr sz="1000" b="1">
                <a:solidFill>
                  <a:schemeClr val="tx1"/>
                </a:solidFill>
                <a:latin typeface="Arial" charset="0"/>
              </a:defRPr>
            </a:lvl3pPr>
            <a:lvl4pPr marL="1600200" indent="-228600" defTabSz="854075" eaLnBrk="0" hangingPunct="0">
              <a:defRPr sz="1000" b="1">
                <a:solidFill>
                  <a:schemeClr val="tx1"/>
                </a:solidFill>
                <a:latin typeface="Arial" charset="0"/>
              </a:defRPr>
            </a:lvl4pPr>
            <a:lvl5pPr marL="2057400" indent="-228600" defTabSz="854075" eaLnBrk="0" hangingPunct="0">
              <a:defRPr sz="1000" b="1">
                <a:solidFill>
                  <a:schemeClr val="tx1"/>
                </a:solidFill>
                <a:latin typeface="Arial" charset="0"/>
              </a:defRPr>
            </a:lvl5pPr>
            <a:lvl6pPr marL="2514600" indent="-228600" defTabSz="854075" eaLnBrk="0" fontAlgn="base" hangingPunct="0">
              <a:spcBef>
                <a:spcPct val="0"/>
              </a:spcBef>
              <a:spcAft>
                <a:spcPct val="0"/>
              </a:spcAft>
              <a:defRPr sz="1000" b="1">
                <a:solidFill>
                  <a:schemeClr val="tx1"/>
                </a:solidFill>
                <a:latin typeface="Arial" charset="0"/>
              </a:defRPr>
            </a:lvl6pPr>
            <a:lvl7pPr marL="2971800" indent="-228600" defTabSz="854075" eaLnBrk="0" fontAlgn="base" hangingPunct="0">
              <a:spcBef>
                <a:spcPct val="0"/>
              </a:spcBef>
              <a:spcAft>
                <a:spcPct val="0"/>
              </a:spcAft>
              <a:defRPr sz="1000" b="1">
                <a:solidFill>
                  <a:schemeClr val="tx1"/>
                </a:solidFill>
                <a:latin typeface="Arial" charset="0"/>
              </a:defRPr>
            </a:lvl7pPr>
            <a:lvl8pPr marL="3429000" indent="-228600" defTabSz="854075" eaLnBrk="0" fontAlgn="base" hangingPunct="0">
              <a:spcBef>
                <a:spcPct val="0"/>
              </a:spcBef>
              <a:spcAft>
                <a:spcPct val="0"/>
              </a:spcAft>
              <a:defRPr sz="1000" b="1">
                <a:solidFill>
                  <a:schemeClr val="tx1"/>
                </a:solidFill>
                <a:latin typeface="Arial" charset="0"/>
              </a:defRPr>
            </a:lvl8pPr>
            <a:lvl9pPr marL="3886200" indent="-228600" defTabSz="854075" eaLnBrk="0" fontAlgn="base" hangingPunct="0">
              <a:spcBef>
                <a:spcPct val="0"/>
              </a:spcBef>
              <a:spcAft>
                <a:spcPct val="0"/>
              </a:spcAft>
              <a:defRPr sz="1000" b="1">
                <a:solidFill>
                  <a:schemeClr val="tx1"/>
                </a:solidFill>
                <a:latin typeface="Arial" charset="0"/>
              </a:defRPr>
            </a:lvl9pPr>
          </a:lstStyle>
          <a:p>
            <a:pPr algn="ctr"/>
            <a:r>
              <a:rPr lang="en-US" sz="1200" dirty="0">
                <a:solidFill>
                  <a:schemeClr val="tx2"/>
                </a:solidFill>
              </a:rPr>
              <a:t>X-ray source (electron LINAC)</a:t>
            </a:r>
            <a:endParaRPr lang="en-US" sz="1200" b="0" dirty="0">
              <a:solidFill>
                <a:schemeClr val="tx2"/>
              </a:solidFill>
            </a:endParaRPr>
          </a:p>
        </p:txBody>
      </p:sp>
      <p:sp>
        <p:nvSpPr>
          <p:cNvPr id="31" name="Text Box 116"/>
          <p:cNvSpPr txBox="1">
            <a:spLocks noChangeArrowheads="1"/>
          </p:cNvSpPr>
          <p:nvPr/>
        </p:nvSpPr>
        <p:spPr bwMode="auto">
          <a:xfrm>
            <a:off x="1595446" y="1151086"/>
            <a:ext cx="827977" cy="45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5341" tIns="42671" rIns="85341" bIns="42671">
            <a:spAutoFit/>
          </a:bodyPr>
          <a:lstStyle>
            <a:lvl1pPr defTabSz="854075" eaLnBrk="0" hangingPunct="0">
              <a:defRPr sz="1000" b="1">
                <a:solidFill>
                  <a:schemeClr val="tx1"/>
                </a:solidFill>
                <a:latin typeface="Arial" charset="0"/>
              </a:defRPr>
            </a:lvl1pPr>
            <a:lvl2pPr marL="742950" indent="-285750" defTabSz="854075" eaLnBrk="0" hangingPunct="0">
              <a:defRPr sz="1000" b="1">
                <a:solidFill>
                  <a:schemeClr val="tx1"/>
                </a:solidFill>
                <a:latin typeface="Arial" charset="0"/>
              </a:defRPr>
            </a:lvl2pPr>
            <a:lvl3pPr marL="1143000" indent="-228600" defTabSz="854075" eaLnBrk="0" hangingPunct="0">
              <a:defRPr sz="1000" b="1">
                <a:solidFill>
                  <a:schemeClr val="tx1"/>
                </a:solidFill>
                <a:latin typeface="Arial" charset="0"/>
              </a:defRPr>
            </a:lvl3pPr>
            <a:lvl4pPr marL="1600200" indent="-228600" defTabSz="854075" eaLnBrk="0" hangingPunct="0">
              <a:defRPr sz="1000" b="1">
                <a:solidFill>
                  <a:schemeClr val="tx1"/>
                </a:solidFill>
                <a:latin typeface="Arial" charset="0"/>
              </a:defRPr>
            </a:lvl4pPr>
            <a:lvl5pPr marL="2057400" indent="-228600" defTabSz="854075" eaLnBrk="0" hangingPunct="0">
              <a:defRPr sz="1000" b="1">
                <a:solidFill>
                  <a:schemeClr val="tx1"/>
                </a:solidFill>
                <a:latin typeface="Arial" charset="0"/>
              </a:defRPr>
            </a:lvl5pPr>
            <a:lvl6pPr marL="2514600" indent="-228600" defTabSz="854075" eaLnBrk="0" fontAlgn="base" hangingPunct="0">
              <a:spcBef>
                <a:spcPct val="0"/>
              </a:spcBef>
              <a:spcAft>
                <a:spcPct val="0"/>
              </a:spcAft>
              <a:defRPr sz="1000" b="1">
                <a:solidFill>
                  <a:schemeClr val="tx1"/>
                </a:solidFill>
                <a:latin typeface="Arial" charset="0"/>
              </a:defRPr>
            </a:lvl6pPr>
            <a:lvl7pPr marL="2971800" indent="-228600" defTabSz="854075" eaLnBrk="0" fontAlgn="base" hangingPunct="0">
              <a:spcBef>
                <a:spcPct val="0"/>
              </a:spcBef>
              <a:spcAft>
                <a:spcPct val="0"/>
              </a:spcAft>
              <a:defRPr sz="1000" b="1">
                <a:solidFill>
                  <a:schemeClr val="tx1"/>
                </a:solidFill>
                <a:latin typeface="Arial" charset="0"/>
              </a:defRPr>
            </a:lvl7pPr>
            <a:lvl8pPr marL="3429000" indent="-228600" defTabSz="854075" eaLnBrk="0" fontAlgn="base" hangingPunct="0">
              <a:spcBef>
                <a:spcPct val="0"/>
              </a:spcBef>
              <a:spcAft>
                <a:spcPct val="0"/>
              </a:spcAft>
              <a:defRPr sz="1000" b="1">
                <a:solidFill>
                  <a:schemeClr val="tx1"/>
                </a:solidFill>
                <a:latin typeface="Arial" charset="0"/>
              </a:defRPr>
            </a:lvl8pPr>
            <a:lvl9pPr marL="3886200" indent="-228600" defTabSz="854075" eaLnBrk="0" fontAlgn="base" hangingPunct="0">
              <a:spcBef>
                <a:spcPct val="0"/>
              </a:spcBef>
              <a:spcAft>
                <a:spcPct val="0"/>
              </a:spcAft>
              <a:defRPr sz="1000" b="1">
                <a:solidFill>
                  <a:schemeClr val="tx1"/>
                </a:solidFill>
                <a:latin typeface="Arial" charset="0"/>
              </a:defRPr>
            </a:lvl9pPr>
          </a:lstStyle>
          <a:p>
            <a:pPr algn="ctr"/>
            <a:r>
              <a:rPr lang="en-US" sz="1200" b="0" dirty="0"/>
              <a:t>Lead </a:t>
            </a:r>
          </a:p>
          <a:p>
            <a:pPr algn="ctr"/>
            <a:r>
              <a:rPr lang="en-US" sz="1200" b="0" dirty="0"/>
              <a:t>collimator</a:t>
            </a:r>
          </a:p>
        </p:txBody>
      </p:sp>
      <p:sp>
        <p:nvSpPr>
          <p:cNvPr id="33" name="Text Box 118"/>
          <p:cNvSpPr txBox="1">
            <a:spLocks noChangeArrowheads="1"/>
          </p:cNvSpPr>
          <p:nvPr/>
        </p:nvSpPr>
        <p:spPr bwMode="auto">
          <a:xfrm>
            <a:off x="5004906" y="944546"/>
            <a:ext cx="847214" cy="27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5341" tIns="42671" rIns="85341" bIns="42671">
            <a:spAutoFit/>
          </a:bodyPr>
          <a:lstStyle>
            <a:lvl1pPr defTabSz="854075" eaLnBrk="0" hangingPunct="0">
              <a:defRPr sz="1000" b="1">
                <a:solidFill>
                  <a:schemeClr val="tx1"/>
                </a:solidFill>
                <a:latin typeface="Arial" charset="0"/>
              </a:defRPr>
            </a:lvl1pPr>
            <a:lvl2pPr marL="742950" indent="-285750" defTabSz="854075" eaLnBrk="0" hangingPunct="0">
              <a:defRPr sz="1000" b="1">
                <a:solidFill>
                  <a:schemeClr val="tx1"/>
                </a:solidFill>
                <a:latin typeface="Arial" charset="0"/>
              </a:defRPr>
            </a:lvl2pPr>
            <a:lvl3pPr marL="1143000" indent="-228600" defTabSz="854075" eaLnBrk="0" hangingPunct="0">
              <a:defRPr sz="1000" b="1">
                <a:solidFill>
                  <a:schemeClr val="tx1"/>
                </a:solidFill>
                <a:latin typeface="Arial" charset="0"/>
              </a:defRPr>
            </a:lvl3pPr>
            <a:lvl4pPr marL="1600200" indent="-228600" defTabSz="854075" eaLnBrk="0" hangingPunct="0">
              <a:defRPr sz="1000" b="1">
                <a:solidFill>
                  <a:schemeClr val="tx1"/>
                </a:solidFill>
                <a:latin typeface="Arial" charset="0"/>
              </a:defRPr>
            </a:lvl4pPr>
            <a:lvl5pPr marL="2057400" indent="-228600" defTabSz="854075" eaLnBrk="0" hangingPunct="0">
              <a:defRPr sz="1000" b="1">
                <a:solidFill>
                  <a:schemeClr val="tx1"/>
                </a:solidFill>
                <a:latin typeface="Arial" charset="0"/>
              </a:defRPr>
            </a:lvl5pPr>
            <a:lvl6pPr marL="2514600" indent="-228600" defTabSz="854075" eaLnBrk="0" fontAlgn="base" hangingPunct="0">
              <a:spcBef>
                <a:spcPct val="0"/>
              </a:spcBef>
              <a:spcAft>
                <a:spcPct val="0"/>
              </a:spcAft>
              <a:defRPr sz="1000" b="1">
                <a:solidFill>
                  <a:schemeClr val="tx1"/>
                </a:solidFill>
                <a:latin typeface="Arial" charset="0"/>
              </a:defRPr>
            </a:lvl6pPr>
            <a:lvl7pPr marL="2971800" indent="-228600" defTabSz="854075" eaLnBrk="0" fontAlgn="base" hangingPunct="0">
              <a:spcBef>
                <a:spcPct val="0"/>
              </a:spcBef>
              <a:spcAft>
                <a:spcPct val="0"/>
              </a:spcAft>
              <a:defRPr sz="1000" b="1">
                <a:solidFill>
                  <a:schemeClr val="tx1"/>
                </a:solidFill>
                <a:latin typeface="Arial" charset="0"/>
              </a:defRPr>
            </a:lvl7pPr>
            <a:lvl8pPr marL="3429000" indent="-228600" defTabSz="854075" eaLnBrk="0" fontAlgn="base" hangingPunct="0">
              <a:spcBef>
                <a:spcPct val="0"/>
              </a:spcBef>
              <a:spcAft>
                <a:spcPct val="0"/>
              </a:spcAft>
              <a:defRPr sz="1000" b="1">
                <a:solidFill>
                  <a:schemeClr val="tx1"/>
                </a:solidFill>
                <a:latin typeface="Arial" charset="0"/>
              </a:defRPr>
            </a:lvl8pPr>
            <a:lvl9pPr marL="3886200" indent="-228600" defTabSz="854075" eaLnBrk="0" fontAlgn="base" hangingPunct="0">
              <a:spcBef>
                <a:spcPct val="0"/>
              </a:spcBef>
              <a:spcAft>
                <a:spcPct val="0"/>
              </a:spcAft>
              <a:defRPr sz="1000" b="1">
                <a:solidFill>
                  <a:schemeClr val="tx1"/>
                </a:solidFill>
                <a:latin typeface="Arial" charset="0"/>
              </a:defRPr>
            </a:lvl9pPr>
          </a:lstStyle>
          <a:p>
            <a:r>
              <a:rPr lang="en-US" sz="1200" b="0" dirty="0"/>
              <a:t>45° mirror</a:t>
            </a:r>
          </a:p>
        </p:txBody>
      </p:sp>
      <p:sp>
        <p:nvSpPr>
          <p:cNvPr id="34" name="Text Box 119"/>
          <p:cNvSpPr txBox="1">
            <a:spLocks noChangeArrowheads="1"/>
          </p:cNvSpPr>
          <p:nvPr/>
        </p:nvSpPr>
        <p:spPr bwMode="auto">
          <a:xfrm>
            <a:off x="3730175" y="3467469"/>
            <a:ext cx="1125969" cy="45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5341" tIns="42671" rIns="85341" bIns="42671">
            <a:spAutoFit/>
          </a:bodyPr>
          <a:lstStyle>
            <a:lvl1pPr defTabSz="854075" eaLnBrk="0" hangingPunct="0">
              <a:defRPr sz="1000" b="1">
                <a:solidFill>
                  <a:schemeClr val="tx1"/>
                </a:solidFill>
                <a:latin typeface="Arial" charset="0"/>
              </a:defRPr>
            </a:lvl1pPr>
            <a:lvl2pPr marL="742950" indent="-285750" defTabSz="854075" eaLnBrk="0" hangingPunct="0">
              <a:defRPr sz="1000" b="1">
                <a:solidFill>
                  <a:schemeClr val="tx1"/>
                </a:solidFill>
                <a:latin typeface="Arial" charset="0"/>
              </a:defRPr>
            </a:lvl2pPr>
            <a:lvl3pPr marL="1143000" indent="-228600" defTabSz="854075" eaLnBrk="0" hangingPunct="0">
              <a:defRPr sz="1000" b="1">
                <a:solidFill>
                  <a:schemeClr val="tx1"/>
                </a:solidFill>
                <a:latin typeface="Arial" charset="0"/>
              </a:defRPr>
            </a:lvl3pPr>
            <a:lvl4pPr marL="1600200" indent="-228600" defTabSz="854075" eaLnBrk="0" hangingPunct="0">
              <a:defRPr sz="1000" b="1">
                <a:solidFill>
                  <a:schemeClr val="tx1"/>
                </a:solidFill>
                <a:latin typeface="Arial" charset="0"/>
              </a:defRPr>
            </a:lvl4pPr>
            <a:lvl5pPr marL="2057400" indent="-228600" defTabSz="854075" eaLnBrk="0" hangingPunct="0">
              <a:defRPr sz="1000" b="1">
                <a:solidFill>
                  <a:schemeClr val="tx1"/>
                </a:solidFill>
                <a:latin typeface="Arial" charset="0"/>
              </a:defRPr>
            </a:lvl5pPr>
            <a:lvl6pPr marL="2514600" indent="-228600" defTabSz="854075" eaLnBrk="0" fontAlgn="base" hangingPunct="0">
              <a:spcBef>
                <a:spcPct val="0"/>
              </a:spcBef>
              <a:spcAft>
                <a:spcPct val="0"/>
              </a:spcAft>
              <a:defRPr sz="1000" b="1">
                <a:solidFill>
                  <a:schemeClr val="tx1"/>
                </a:solidFill>
                <a:latin typeface="Arial" charset="0"/>
              </a:defRPr>
            </a:lvl6pPr>
            <a:lvl7pPr marL="2971800" indent="-228600" defTabSz="854075" eaLnBrk="0" fontAlgn="base" hangingPunct="0">
              <a:spcBef>
                <a:spcPct val="0"/>
              </a:spcBef>
              <a:spcAft>
                <a:spcPct val="0"/>
              </a:spcAft>
              <a:defRPr sz="1000" b="1">
                <a:solidFill>
                  <a:schemeClr val="tx1"/>
                </a:solidFill>
                <a:latin typeface="Arial" charset="0"/>
              </a:defRPr>
            </a:lvl7pPr>
            <a:lvl8pPr marL="3429000" indent="-228600" defTabSz="854075" eaLnBrk="0" fontAlgn="base" hangingPunct="0">
              <a:spcBef>
                <a:spcPct val="0"/>
              </a:spcBef>
              <a:spcAft>
                <a:spcPct val="0"/>
              </a:spcAft>
              <a:defRPr sz="1000" b="1">
                <a:solidFill>
                  <a:schemeClr val="tx1"/>
                </a:solidFill>
                <a:latin typeface="Arial" charset="0"/>
              </a:defRPr>
            </a:lvl8pPr>
            <a:lvl9pPr marL="3886200" indent="-228600" defTabSz="854075" eaLnBrk="0" fontAlgn="base" hangingPunct="0">
              <a:spcBef>
                <a:spcPct val="0"/>
              </a:spcBef>
              <a:spcAft>
                <a:spcPct val="0"/>
              </a:spcAft>
              <a:defRPr sz="1000" b="1">
                <a:solidFill>
                  <a:schemeClr val="tx1"/>
                </a:solidFill>
                <a:latin typeface="Arial" charset="0"/>
              </a:defRPr>
            </a:lvl9pPr>
          </a:lstStyle>
          <a:p>
            <a:pPr algn="ctr"/>
            <a:r>
              <a:rPr lang="en-US" sz="1200" dirty="0">
                <a:solidFill>
                  <a:schemeClr val="tx2"/>
                </a:solidFill>
              </a:rPr>
              <a:t>Phosphor screen</a:t>
            </a:r>
          </a:p>
        </p:txBody>
      </p:sp>
      <p:sp>
        <p:nvSpPr>
          <p:cNvPr id="35" name="Text Box 120"/>
          <p:cNvSpPr txBox="1">
            <a:spLocks noChangeArrowheads="1"/>
          </p:cNvSpPr>
          <p:nvPr/>
        </p:nvSpPr>
        <p:spPr bwMode="auto">
          <a:xfrm>
            <a:off x="4943207" y="3583392"/>
            <a:ext cx="733400" cy="27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85341" tIns="42671" rIns="85341" bIns="42671">
            <a:spAutoFit/>
          </a:bodyPr>
          <a:lstStyle>
            <a:lvl1pPr defTabSz="854075" eaLnBrk="0" hangingPunct="0">
              <a:defRPr sz="1000" b="1">
                <a:solidFill>
                  <a:schemeClr val="tx1"/>
                </a:solidFill>
                <a:latin typeface="Arial" charset="0"/>
              </a:defRPr>
            </a:lvl1pPr>
            <a:lvl2pPr marL="742950" indent="-285750" defTabSz="854075" eaLnBrk="0" hangingPunct="0">
              <a:defRPr sz="1000" b="1">
                <a:solidFill>
                  <a:schemeClr val="tx1"/>
                </a:solidFill>
                <a:latin typeface="Arial" charset="0"/>
              </a:defRPr>
            </a:lvl2pPr>
            <a:lvl3pPr marL="1143000" indent="-228600" defTabSz="854075" eaLnBrk="0" hangingPunct="0">
              <a:defRPr sz="1000" b="1">
                <a:solidFill>
                  <a:schemeClr val="tx1"/>
                </a:solidFill>
                <a:latin typeface="Arial" charset="0"/>
              </a:defRPr>
            </a:lvl3pPr>
            <a:lvl4pPr marL="1600200" indent="-228600" defTabSz="854075" eaLnBrk="0" hangingPunct="0">
              <a:defRPr sz="1000" b="1">
                <a:solidFill>
                  <a:schemeClr val="tx1"/>
                </a:solidFill>
                <a:latin typeface="Arial" charset="0"/>
              </a:defRPr>
            </a:lvl4pPr>
            <a:lvl5pPr marL="2057400" indent="-228600" defTabSz="854075" eaLnBrk="0" hangingPunct="0">
              <a:defRPr sz="1000" b="1">
                <a:solidFill>
                  <a:schemeClr val="tx1"/>
                </a:solidFill>
                <a:latin typeface="Arial" charset="0"/>
              </a:defRPr>
            </a:lvl5pPr>
            <a:lvl6pPr marL="2514600" indent="-228600" defTabSz="854075" eaLnBrk="0" fontAlgn="base" hangingPunct="0">
              <a:spcBef>
                <a:spcPct val="0"/>
              </a:spcBef>
              <a:spcAft>
                <a:spcPct val="0"/>
              </a:spcAft>
              <a:defRPr sz="1000" b="1">
                <a:solidFill>
                  <a:schemeClr val="tx1"/>
                </a:solidFill>
                <a:latin typeface="Arial" charset="0"/>
              </a:defRPr>
            </a:lvl6pPr>
            <a:lvl7pPr marL="2971800" indent="-228600" defTabSz="854075" eaLnBrk="0" fontAlgn="base" hangingPunct="0">
              <a:spcBef>
                <a:spcPct val="0"/>
              </a:spcBef>
              <a:spcAft>
                <a:spcPct val="0"/>
              </a:spcAft>
              <a:defRPr sz="1000" b="1">
                <a:solidFill>
                  <a:schemeClr val="tx1"/>
                </a:solidFill>
                <a:latin typeface="Arial" charset="0"/>
              </a:defRPr>
            </a:lvl7pPr>
            <a:lvl8pPr marL="3429000" indent="-228600" defTabSz="854075" eaLnBrk="0" fontAlgn="base" hangingPunct="0">
              <a:spcBef>
                <a:spcPct val="0"/>
              </a:spcBef>
              <a:spcAft>
                <a:spcPct val="0"/>
              </a:spcAft>
              <a:defRPr sz="1000" b="1">
                <a:solidFill>
                  <a:schemeClr val="tx1"/>
                </a:solidFill>
                <a:latin typeface="Arial" charset="0"/>
              </a:defRPr>
            </a:lvl8pPr>
            <a:lvl9pPr marL="3886200" indent="-228600" defTabSz="854075" eaLnBrk="0" fontAlgn="base" hangingPunct="0">
              <a:spcBef>
                <a:spcPct val="0"/>
              </a:spcBef>
              <a:spcAft>
                <a:spcPct val="0"/>
              </a:spcAft>
              <a:defRPr sz="1000" b="1">
                <a:solidFill>
                  <a:schemeClr val="tx1"/>
                </a:solidFill>
                <a:latin typeface="Arial" charset="0"/>
              </a:defRPr>
            </a:lvl9pPr>
          </a:lstStyle>
          <a:p>
            <a:r>
              <a:rPr lang="en-US" sz="1200" dirty="0">
                <a:solidFill>
                  <a:schemeClr val="tx2"/>
                </a:solidFill>
              </a:rPr>
              <a:t>Camera</a:t>
            </a:r>
          </a:p>
        </p:txBody>
      </p:sp>
      <p:sp>
        <p:nvSpPr>
          <p:cNvPr id="36" name="Line 121"/>
          <p:cNvSpPr>
            <a:spLocks noChangeShapeType="1"/>
          </p:cNvSpPr>
          <p:nvPr/>
        </p:nvSpPr>
        <p:spPr bwMode="auto">
          <a:xfrm flipH="1" flipV="1">
            <a:off x="5325297" y="3165615"/>
            <a:ext cx="0" cy="405636"/>
          </a:xfrm>
          <a:prstGeom prst="line">
            <a:avLst/>
          </a:prstGeom>
          <a:noFill/>
          <a:ln w="12700">
            <a:solidFill>
              <a:schemeClr val="tx1"/>
            </a:solidFill>
            <a:round/>
            <a:headEnd type="none" w="sm" len="sm"/>
            <a:tailEnd type="triangle" w="lg" len="lg"/>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37" name="Line 124"/>
          <p:cNvSpPr>
            <a:spLocks noChangeShapeType="1"/>
          </p:cNvSpPr>
          <p:nvPr/>
        </p:nvSpPr>
        <p:spPr bwMode="auto">
          <a:xfrm flipH="1">
            <a:off x="5231466" y="1220348"/>
            <a:ext cx="0" cy="648125"/>
          </a:xfrm>
          <a:prstGeom prst="line">
            <a:avLst/>
          </a:prstGeom>
          <a:noFill/>
          <a:ln w="12700">
            <a:solidFill>
              <a:schemeClr val="tx1"/>
            </a:solidFill>
            <a:round/>
            <a:headEnd type="none" w="sm" len="sm"/>
            <a:tailEnd type="triangle" w="sm" len="sm"/>
          </a:ln>
          <a:effectLst/>
        </p:spPr>
        <p:txBody>
          <a:bodyPr/>
          <a:lstStyle/>
          <a:p>
            <a:pPr>
              <a:defRPr/>
            </a:pPr>
            <a:endParaRPr lang="en-US" sz="700" dirty="0">
              <a:effectLst>
                <a:outerShdw blurRad="38100" dist="38100" dir="2700000" algn="tl">
                  <a:srgbClr val="000000">
                    <a:alpha val="43137"/>
                  </a:srgbClr>
                </a:outerShdw>
              </a:effectLst>
            </a:endParaRPr>
          </a:p>
        </p:txBody>
      </p:sp>
      <p:sp>
        <p:nvSpPr>
          <p:cNvPr id="38" name="Freeform 125"/>
          <p:cNvSpPr>
            <a:spLocks/>
          </p:cNvSpPr>
          <p:nvPr/>
        </p:nvSpPr>
        <p:spPr bwMode="auto">
          <a:xfrm>
            <a:off x="4322235" y="2436362"/>
            <a:ext cx="254294" cy="965503"/>
          </a:xfrm>
          <a:custGeom>
            <a:avLst/>
            <a:gdLst/>
            <a:ahLst/>
            <a:cxnLst>
              <a:cxn ang="0">
                <a:pos x="1" y="1143"/>
              </a:cxn>
              <a:cxn ang="0">
                <a:pos x="0" y="240"/>
              </a:cxn>
              <a:cxn ang="0">
                <a:pos x="288" y="0"/>
              </a:cxn>
            </a:cxnLst>
            <a:rect l="0" t="0" r="r" b="b"/>
            <a:pathLst>
              <a:path w="288" h="1143">
                <a:moveTo>
                  <a:pt x="1" y="1143"/>
                </a:moveTo>
                <a:lnTo>
                  <a:pt x="0" y="240"/>
                </a:lnTo>
                <a:lnTo>
                  <a:pt x="288" y="0"/>
                </a:lnTo>
              </a:path>
            </a:pathLst>
          </a:custGeom>
          <a:noFill/>
          <a:ln w="6350" cap="flat" cmpd="sng">
            <a:solidFill>
              <a:schemeClr val="tx1"/>
            </a:solidFill>
            <a:prstDash val="solid"/>
            <a:round/>
            <a:headEnd type="none" w="med" len="med"/>
            <a:tailEnd type="triangle" w="lg" len="lg"/>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42" name="AutoShape 67"/>
          <p:cNvSpPr>
            <a:spLocks noChangeArrowheads="1"/>
          </p:cNvSpPr>
          <p:nvPr/>
        </p:nvSpPr>
        <p:spPr bwMode="auto">
          <a:xfrm rot="16200000">
            <a:off x="2573503" y="274309"/>
            <a:ext cx="1240084" cy="3382379"/>
          </a:xfrm>
          <a:prstGeom prst="triangle">
            <a:avLst>
              <a:gd name="adj" fmla="val 50000"/>
            </a:avLst>
          </a:prstGeom>
          <a:solidFill>
            <a:schemeClr val="accent4">
              <a:lumMod val="20000"/>
              <a:lumOff val="80000"/>
              <a:alpha val="39999"/>
            </a:schemeClr>
          </a:solidFill>
          <a:ln w="9525">
            <a:noFill/>
            <a:miter lim="800000"/>
            <a:headEnd/>
            <a:tailEnd/>
          </a:ln>
          <a:effectLst/>
        </p:spPr>
        <p:txBody>
          <a:bodyPr wrap="none" anchor="ctr"/>
          <a:lstStyle/>
          <a:p>
            <a:pPr>
              <a:defRPr/>
            </a:pPr>
            <a:endParaRPr lang="en-US" sz="700" dirty="0">
              <a:effectLst>
                <a:outerShdw blurRad="38100" dist="38100" dir="2700000" algn="tl">
                  <a:srgbClr val="000000">
                    <a:alpha val="43137"/>
                  </a:srgbClr>
                </a:outerShdw>
              </a:effectLst>
            </a:endParaRPr>
          </a:p>
        </p:txBody>
      </p:sp>
      <p:sp>
        <p:nvSpPr>
          <p:cNvPr id="43" name="Rectangle 127"/>
          <p:cNvSpPr>
            <a:spLocks noChangeArrowheads="1"/>
          </p:cNvSpPr>
          <p:nvPr/>
        </p:nvSpPr>
        <p:spPr bwMode="auto">
          <a:xfrm>
            <a:off x="2221780" y="1756215"/>
            <a:ext cx="1158003" cy="42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4452" tIns="41485" rIns="84452" bIns="41485">
            <a:spAutoFit/>
          </a:bodyPr>
          <a:lstStyle/>
          <a:p>
            <a:pPr algn="ctr" defTabSz="711182" eaLnBrk="0" hangingPunct="0"/>
            <a:r>
              <a:rPr lang="en-US" sz="1100" dirty="0"/>
              <a:t>Bremsstrahlung</a:t>
            </a:r>
          </a:p>
          <a:p>
            <a:pPr algn="ctr" defTabSz="711182" eaLnBrk="0" hangingPunct="0"/>
            <a:r>
              <a:rPr lang="en-US" sz="1100" dirty="0"/>
              <a:t>X-ray beam</a:t>
            </a:r>
          </a:p>
        </p:txBody>
      </p:sp>
      <p:sp>
        <p:nvSpPr>
          <p:cNvPr id="6" name="Rectangle 5"/>
          <p:cNvSpPr/>
          <p:nvPr/>
        </p:nvSpPr>
        <p:spPr>
          <a:xfrm>
            <a:off x="6696739" y="700953"/>
            <a:ext cx="4890323" cy="369332"/>
          </a:xfrm>
          <a:prstGeom prst="rect">
            <a:avLst/>
          </a:prstGeom>
        </p:spPr>
        <p:txBody>
          <a:bodyPr wrap="square">
            <a:spAutoFit/>
          </a:bodyPr>
          <a:lstStyle/>
          <a:p>
            <a:pPr algn="ctr"/>
            <a:r>
              <a:rPr lang="en-US" b="1" dirty="0">
                <a:solidFill>
                  <a:srgbClr val="FF0000"/>
                </a:solidFill>
              </a:rPr>
              <a:t>CINPHONIE casemate </a:t>
            </a:r>
            <a:r>
              <a:rPr lang="en-US" sz="1600" dirty="0">
                <a:solidFill>
                  <a:srgbClr val="000000"/>
                </a:solidFill>
              </a:rPr>
              <a:t>in CHICADE facility</a:t>
            </a:r>
            <a:endParaRPr lang="fr-FR" dirty="0">
              <a:solidFill>
                <a:srgbClr val="000000"/>
              </a:solidFill>
            </a:endParaRPr>
          </a:p>
        </p:txBody>
      </p:sp>
      <p:sp>
        <p:nvSpPr>
          <p:cNvPr id="3" name="Rectangle 2"/>
          <p:cNvSpPr/>
          <p:nvPr/>
        </p:nvSpPr>
        <p:spPr>
          <a:xfrm>
            <a:off x="808597" y="6341104"/>
            <a:ext cx="10778465" cy="246221"/>
          </a:xfrm>
          <a:prstGeom prst="rect">
            <a:avLst/>
          </a:prstGeom>
        </p:spPr>
        <p:txBody>
          <a:bodyPr wrap="square">
            <a:spAutoFit/>
          </a:bodyPr>
          <a:lstStyle/>
          <a:p>
            <a:r>
              <a:rPr lang="fr-FR" sz="1000" i="1" dirty="0">
                <a:solidFill>
                  <a:srgbClr val="666666"/>
                </a:solidFill>
              </a:rPr>
              <a:t>N. </a:t>
            </a:r>
            <a:r>
              <a:rPr lang="fr-FR" sz="1000" i="1" dirty="0" err="1">
                <a:solidFill>
                  <a:srgbClr val="666666"/>
                </a:solidFill>
              </a:rPr>
              <a:t>Estre</a:t>
            </a:r>
            <a:r>
              <a:rPr lang="fr-FR" sz="1000" i="1" dirty="0">
                <a:solidFill>
                  <a:srgbClr val="666666"/>
                </a:solidFill>
              </a:rPr>
              <a:t>, D. Eck, J-L. </a:t>
            </a:r>
            <a:r>
              <a:rPr lang="fr-FR" sz="1000" i="1" dirty="0" err="1">
                <a:solidFill>
                  <a:srgbClr val="666666"/>
                </a:solidFill>
              </a:rPr>
              <a:t>Pettier</a:t>
            </a:r>
            <a:r>
              <a:rPr lang="fr-FR" sz="1000" i="1" dirty="0">
                <a:solidFill>
                  <a:srgbClr val="666666"/>
                </a:solidFill>
              </a:rPr>
              <a:t>, E. </a:t>
            </a:r>
            <a:r>
              <a:rPr lang="fr-FR" sz="1000" i="1" dirty="0" err="1">
                <a:solidFill>
                  <a:srgbClr val="666666"/>
                </a:solidFill>
              </a:rPr>
              <a:t>Payan</a:t>
            </a:r>
            <a:r>
              <a:rPr lang="fr-FR" sz="1000" i="1" dirty="0">
                <a:solidFill>
                  <a:srgbClr val="666666"/>
                </a:solidFill>
              </a:rPr>
              <a:t>, et al. High-</a:t>
            </a:r>
            <a:r>
              <a:rPr lang="fr-FR" sz="1000" i="1" dirty="0" err="1">
                <a:solidFill>
                  <a:srgbClr val="666666"/>
                </a:solidFill>
              </a:rPr>
              <a:t>Energy</a:t>
            </a:r>
            <a:r>
              <a:rPr lang="fr-FR" sz="1000" i="1" dirty="0">
                <a:solidFill>
                  <a:srgbClr val="666666"/>
                </a:solidFill>
              </a:rPr>
              <a:t> X-Ray Imaging Applied to Non Destructive </a:t>
            </a:r>
            <a:r>
              <a:rPr lang="fr-FR" sz="1000" i="1" dirty="0" err="1">
                <a:solidFill>
                  <a:srgbClr val="666666"/>
                </a:solidFill>
              </a:rPr>
              <a:t>Characterization</a:t>
            </a:r>
            <a:r>
              <a:rPr lang="fr-FR" sz="1000" i="1" dirty="0">
                <a:solidFill>
                  <a:srgbClr val="666666"/>
                </a:solidFill>
              </a:rPr>
              <a:t> of Large Nuclear </a:t>
            </a:r>
            <a:r>
              <a:rPr lang="fr-FR" sz="1000" i="1" dirty="0" err="1">
                <a:solidFill>
                  <a:srgbClr val="666666"/>
                </a:solidFill>
              </a:rPr>
              <a:t>Waste</a:t>
            </a:r>
            <a:r>
              <a:rPr lang="fr-FR" sz="1000" i="1" dirty="0">
                <a:solidFill>
                  <a:srgbClr val="666666"/>
                </a:solidFill>
              </a:rPr>
              <a:t> Drums, DOI:10.1109/ANIMMA.2013.6727987</a:t>
            </a:r>
          </a:p>
        </p:txBody>
      </p:sp>
      <p:sp>
        <p:nvSpPr>
          <p:cNvPr id="149" name="Slide Number Placeholder 2"/>
          <p:cNvSpPr txBox="1">
            <a:spLocks/>
          </p:cNvSpPr>
          <p:nvPr/>
        </p:nvSpPr>
        <p:spPr>
          <a:xfrm>
            <a:off x="9891889" y="6673287"/>
            <a:ext cx="627944" cy="143565"/>
          </a:xfrm>
          <a:prstGeom prst="rect">
            <a:avLst/>
          </a:prstGeom>
        </p:spPr>
        <p:txBody>
          <a:bodyPr t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854A34C9-9A4B-6445-85E1-F779B5E87362}" type="slidenum">
              <a:rPr lang="fr-FR" sz="933">
                <a:solidFill>
                  <a:schemeClr val="bg1"/>
                </a:solidFill>
                <a:latin typeface="Arial" charset="0"/>
                <a:ea typeface="Arial" charset="0"/>
                <a:cs typeface="Arial" charset="0"/>
              </a:rPr>
              <a:pPr algn="ctr"/>
              <a:t>5</a:t>
            </a:fld>
            <a:endParaRPr lang="fr-FR" sz="933" dirty="0">
              <a:solidFill>
                <a:schemeClr val="bg1"/>
              </a:solidFill>
              <a:latin typeface="Arial" charset="0"/>
              <a:ea typeface="Arial" charset="0"/>
              <a:cs typeface="Arial" charset="0"/>
            </a:endParaRPr>
          </a:p>
        </p:txBody>
      </p:sp>
      <p:sp>
        <p:nvSpPr>
          <p:cNvPr id="151" name="Text Box 13"/>
          <p:cNvSpPr txBox="1">
            <a:spLocks noChangeArrowheads="1"/>
          </p:cNvSpPr>
          <p:nvPr/>
        </p:nvSpPr>
        <p:spPr bwMode="auto">
          <a:xfrm>
            <a:off x="3533104" y="3945375"/>
            <a:ext cx="2162552" cy="508087"/>
          </a:xfrm>
          <a:prstGeom prst="rect">
            <a:avLst/>
          </a:prstGeom>
          <a:noFill/>
          <a:ln>
            <a:noFill/>
          </a:ln>
          <a:effectLst/>
        </p:spPr>
        <p:txBody>
          <a:bodyPr wrap="none" lIns="90000" tIns="572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itchFamily="34" charset="0"/>
              </a:defRPr>
            </a:lvl9pPr>
          </a:lstStyle>
          <a:p>
            <a:pPr algn="ctr">
              <a:buClrTx/>
              <a:buFontTx/>
              <a:buNone/>
            </a:pPr>
            <a:r>
              <a:rPr lang="en-US" altLang="fr-FR" sz="1400" dirty="0">
                <a:solidFill>
                  <a:schemeClr val="tx1"/>
                </a:solidFill>
              </a:rPr>
              <a:t>Rotation/elevation bench</a:t>
            </a:r>
          </a:p>
          <a:p>
            <a:pPr algn="ctr">
              <a:buClrTx/>
              <a:buFontTx/>
              <a:buNone/>
            </a:pPr>
            <a:r>
              <a:rPr lang="en-US" altLang="fr-FR" sz="1400" dirty="0">
                <a:solidFill>
                  <a:schemeClr val="tx1"/>
                </a:solidFill>
              </a:rPr>
              <a:t>(up to 5 tons)</a:t>
            </a:r>
          </a:p>
        </p:txBody>
      </p:sp>
      <p:pic>
        <p:nvPicPr>
          <p:cNvPr id="152" name="Image 151"/>
          <p:cNvPicPr>
            <a:picLocks noChangeAspect="1"/>
          </p:cNvPicPr>
          <p:nvPr/>
        </p:nvPicPr>
        <p:blipFill>
          <a:blip r:embed="rId3"/>
          <a:stretch>
            <a:fillRect/>
          </a:stretch>
        </p:blipFill>
        <p:spPr>
          <a:xfrm>
            <a:off x="3705700" y="4521047"/>
            <a:ext cx="1769444" cy="1587244"/>
          </a:xfrm>
          <a:prstGeom prst="rect">
            <a:avLst/>
          </a:prstGeom>
        </p:spPr>
      </p:pic>
      <p:sp>
        <p:nvSpPr>
          <p:cNvPr id="12" name="Espace réservé du numéro de diapositive 11"/>
          <p:cNvSpPr>
            <a:spLocks noGrp="1"/>
          </p:cNvSpPr>
          <p:nvPr>
            <p:ph type="sldNum" sz="quarter" idx="12"/>
          </p:nvPr>
        </p:nvSpPr>
        <p:spPr/>
        <p:txBody>
          <a:bodyPr/>
          <a:lstStyle/>
          <a:p>
            <a:fld id="{0CBC77A0-1F4E-42FF-9FFC-F45C3A64AF90}" type="slidenum">
              <a:rPr lang="fr-FR" smtClean="0"/>
              <a:t>5</a:t>
            </a:fld>
            <a:endParaRPr lang="fr-FR"/>
          </a:p>
        </p:txBody>
      </p:sp>
      <p:grpSp>
        <p:nvGrpSpPr>
          <p:cNvPr id="141" name="Groupe 140"/>
          <p:cNvGrpSpPr/>
          <p:nvPr/>
        </p:nvGrpSpPr>
        <p:grpSpPr>
          <a:xfrm>
            <a:off x="370911" y="4495029"/>
            <a:ext cx="2951115" cy="1623258"/>
            <a:chOff x="6456478" y="1741829"/>
            <a:chExt cx="5327419" cy="2995545"/>
          </a:xfrm>
        </p:grpSpPr>
        <p:pic>
          <p:nvPicPr>
            <p:cNvPr id="153" name="Espace réservé du contenu 28"/>
            <p:cNvPicPr>
              <a:picLocks noChangeAspect="1"/>
            </p:cNvPicPr>
            <p:nvPr/>
          </p:nvPicPr>
          <p:blipFill>
            <a:blip r:embed="rId4"/>
            <a:stretch>
              <a:fillRect/>
            </a:stretch>
          </p:blipFill>
          <p:spPr>
            <a:xfrm>
              <a:off x="6456478" y="1741829"/>
              <a:ext cx="5327419" cy="2995545"/>
            </a:xfrm>
            <a:prstGeom prst="rect">
              <a:avLst/>
            </a:prstGeom>
          </p:spPr>
        </p:pic>
        <p:pic>
          <p:nvPicPr>
            <p:cNvPr id="154" name="Image 153"/>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820400" y="4391511"/>
              <a:ext cx="963497" cy="339653"/>
            </a:xfrm>
            <a:prstGeom prst="rect">
              <a:avLst/>
            </a:prstGeom>
          </p:spPr>
        </p:pic>
      </p:grpSp>
      <p:sp>
        <p:nvSpPr>
          <p:cNvPr id="155" name="Text Box 118"/>
          <p:cNvSpPr txBox="1">
            <a:spLocks noChangeArrowheads="1"/>
          </p:cNvSpPr>
          <p:nvPr/>
        </p:nvSpPr>
        <p:spPr bwMode="auto">
          <a:xfrm>
            <a:off x="4326459" y="2846716"/>
            <a:ext cx="581099" cy="45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lIns="85341" tIns="42671" rIns="85341" bIns="42671">
            <a:spAutoFit/>
          </a:bodyPr>
          <a:lstStyle>
            <a:lvl1pPr defTabSz="854075" eaLnBrk="0" hangingPunct="0">
              <a:defRPr sz="1000" b="1">
                <a:solidFill>
                  <a:schemeClr val="tx1"/>
                </a:solidFill>
                <a:latin typeface="Arial" charset="0"/>
              </a:defRPr>
            </a:lvl1pPr>
            <a:lvl2pPr marL="742950" indent="-285750" defTabSz="854075" eaLnBrk="0" hangingPunct="0">
              <a:defRPr sz="1000" b="1">
                <a:solidFill>
                  <a:schemeClr val="tx1"/>
                </a:solidFill>
                <a:latin typeface="Arial" charset="0"/>
              </a:defRPr>
            </a:lvl2pPr>
            <a:lvl3pPr marL="1143000" indent="-228600" defTabSz="854075" eaLnBrk="0" hangingPunct="0">
              <a:defRPr sz="1000" b="1">
                <a:solidFill>
                  <a:schemeClr val="tx1"/>
                </a:solidFill>
                <a:latin typeface="Arial" charset="0"/>
              </a:defRPr>
            </a:lvl3pPr>
            <a:lvl4pPr marL="1600200" indent="-228600" defTabSz="854075" eaLnBrk="0" hangingPunct="0">
              <a:defRPr sz="1000" b="1">
                <a:solidFill>
                  <a:schemeClr val="tx1"/>
                </a:solidFill>
                <a:latin typeface="Arial" charset="0"/>
              </a:defRPr>
            </a:lvl4pPr>
            <a:lvl5pPr marL="2057400" indent="-228600" defTabSz="854075" eaLnBrk="0" hangingPunct="0">
              <a:defRPr sz="1000" b="1">
                <a:solidFill>
                  <a:schemeClr val="tx1"/>
                </a:solidFill>
                <a:latin typeface="Arial" charset="0"/>
              </a:defRPr>
            </a:lvl5pPr>
            <a:lvl6pPr marL="2514600" indent="-228600" defTabSz="854075" eaLnBrk="0" fontAlgn="base" hangingPunct="0">
              <a:spcBef>
                <a:spcPct val="0"/>
              </a:spcBef>
              <a:spcAft>
                <a:spcPct val="0"/>
              </a:spcAft>
              <a:defRPr sz="1000" b="1">
                <a:solidFill>
                  <a:schemeClr val="tx1"/>
                </a:solidFill>
                <a:latin typeface="Arial" charset="0"/>
              </a:defRPr>
            </a:lvl6pPr>
            <a:lvl7pPr marL="2971800" indent="-228600" defTabSz="854075" eaLnBrk="0" fontAlgn="base" hangingPunct="0">
              <a:spcBef>
                <a:spcPct val="0"/>
              </a:spcBef>
              <a:spcAft>
                <a:spcPct val="0"/>
              </a:spcAft>
              <a:defRPr sz="1000" b="1">
                <a:solidFill>
                  <a:schemeClr val="tx1"/>
                </a:solidFill>
                <a:latin typeface="Arial" charset="0"/>
              </a:defRPr>
            </a:lvl7pPr>
            <a:lvl8pPr marL="3429000" indent="-228600" defTabSz="854075" eaLnBrk="0" fontAlgn="base" hangingPunct="0">
              <a:spcBef>
                <a:spcPct val="0"/>
              </a:spcBef>
              <a:spcAft>
                <a:spcPct val="0"/>
              </a:spcAft>
              <a:defRPr sz="1000" b="1">
                <a:solidFill>
                  <a:schemeClr val="tx1"/>
                </a:solidFill>
                <a:latin typeface="Arial" charset="0"/>
              </a:defRPr>
            </a:lvl8pPr>
            <a:lvl9pPr marL="3886200" indent="-228600" defTabSz="854075" eaLnBrk="0" fontAlgn="base" hangingPunct="0">
              <a:spcBef>
                <a:spcPct val="0"/>
              </a:spcBef>
              <a:spcAft>
                <a:spcPct val="0"/>
              </a:spcAft>
              <a:defRPr sz="1000" b="1">
                <a:solidFill>
                  <a:schemeClr val="tx1"/>
                </a:solidFill>
                <a:latin typeface="Arial" charset="0"/>
              </a:defRPr>
            </a:lvl9pPr>
          </a:lstStyle>
          <a:p>
            <a:pPr algn="r"/>
            <a:r>
              <a:rPr lang="en-US" sz="1200" b="0" dirty="0"/>
              <a:t>Lead</a:t>
            </a:r>
          </a:p>
          <a:p>
            <a:pPr algn="r"/>
            <a:r>
              <a:rPr lang="en-US" sz="1200" b="0" dirty="0"/>
              <a:t>shield</a:t>
            </a:r>
          </a:p>
        </p:txBody>
      </p:sp>
      <p:pic>
        <p:nvPicPr>
          <p:cNvPr id="142" name="Picture 10" descr="radios360_colis">
            <a:hlinkClick r:id="rId6"/>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8945956" y="3893763"/>
            <a:ext cx="138573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Picture 13" descr="tomo_bas"/>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0511654" y="5059376"/>
            <a:ext cx="1090611" cy="108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14" descr="tomographie_galette_2_083">
            <a:hlinkClick r:id="rId9" action="ppaction://hlinkfile"/>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0513425" y="3899078"/>
            <a:ext cx="1088840" cy="108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 name="Rectangle 17"/>
          <p:cNvSpPr>
            <a:spLocks noChangeArrowheads="1"/>
          </p:cNvSpPr>
          <p:nvPr/>
        </p:nvSpPr>
        <p:spPr bwMode="auto">
          <a:xfrm>
            <a:off x="8935821" y="3523836"/>
            <a:ext cx="1391184"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ts val="2000"/>
              </a:lnSpc>
              <a:spcBef>
                <a:spcPts val="2000"/>
              </a:spcBef>
              <a:spcAft>
                <a:spcPts val="1500"/>
              </a:spcAft>
              <a:buSzPct val="90000"/>
            </a:pPr>
            <a:r>
              <a:rPr lang="en-US" altLang="fr-FR" sz="1400" b="1" dirty="0">
                <a:solidFill>
                  <a:schemeClr val="tx2"/>
                </a:solidFill>
                <a:cs typeface="Arial" pitchFamily="34" charset="0"/>
              </a:rPr>
              <a:t> Radiography</a:t>
            </a:r>
          </a:p>
        </p:txBody>
      </p:sp>
      <p:sp>
        <p:nvSpPr>
          <p:cNvPr id="159" name="Rectangle 18"/>
          <p:cNvSpPr>
            <a:spLocks noChangeArrowheads="1"/>
          </p:cNvSpPr>
          <p:nvPr/>
        </p:nvSpPr>
        <p:spPr bwMode="auto">
          <a:xfrm>
            <a:off x="10076180" y="3532268"/>
            <a:ext cx="1906433"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ts val="2000"/>
              </a:lnSpc>
              <a:spcBef>
                <a:spcPts val="2000"/>
              </a:spcBef>
              <a:spcAft>
                <a:spcPts val="1500"/>
              </a:spcAft>
              <a:buSzPct val="90000"/>
            </a:pPr>
            <a:r>
              <a:rPr lang="en-US" altLang="fr-FR" sz="1400" b="1" dirty="0">
                <a:solidFill>
                  <a:schemeClr val="tx2"/>
                </a:solidFill>
                <a:cs typeface="Arial" pitchFamily="34" charset="0"/>
              </a:rPr>
              <a:t> Tomography</a:t>
            </a:r>
          </a:p>
        </p:txBody>
      </p:sp>
      <p:sp>
        <p:nvSpPr>
          <p:cNvPr id="160" name="Line 19"/>
          <p:cNvSpPr>
            <a:spLocks noChangeShapeType="1"/>
          </p:cNvSpPr>
          <p:nvPr/>
        </p:nvSpPr>
        <p:spPr bwMode="auto">
          <a:xfrm>
            <a:off x="10090152" y="5210734"/>
            <a:ext cx="784670" cy="27707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61" name="Line 19"/>
          <p:cNvSpPr>
            <a:spLocks noChangeShapeType="1"/>
          </p:cNvSpPr>
          <p:nvPr/>
        </p:nvSpPr>
        <p:spPr bwMode="auto">
          <a:xfrm>
            <a:off x="10069191" y="4443498"/>
            <a:ext cx="721697" cy="51532"/>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162" name="Explosion 2 161"/>
          <p:cNvSpPr/>
          <p:nvPr/>
        </p:nvSpPr>
        <p:spPr>
          <a:xfrm>
            <a:off x="395491" y="2167774"/>
            <a:ext cx="2413456" cy="1817078"/>
          </a:xfrm>
          <a:prstGeom prst="irregularSeal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r>
              <a:rPr lang="en-US" sz="1200" b="1" dirty="0"/>
              <a:t>Benoit </a:t>
            </a:r>
            <a:r>
              <a:rPr lang="en-US" sz="1200" b="1" dirty="0" err="1"/>
              <a:t>Geslot</a:t>
            </a:r>
            <a:r>
              <a:rPr lang="en-US" sz="1200" b="1" dirty="0"/>
              <a:t> </a:t>
            </a:r>
            <a:br>
              <a:rPr lang="en-US" sz="1200" b="1" dirty="0"/>
            </a:br>
            <a:r>
              <a:rPr lang="en-US" sz="1200" b="1" dirty="0"/>
              <a:t>#04-117</a:t>
            </a:r>
          </a:p>
        </p:txBody>
      </p:sp>
      <p:pic>
        <p:nvPicPr>
          <p:cNvPr id="8" name="Image 7">
            <a:extLst>
              <a:ext uri="{FF2B5EF4-FFF2-40B4-BE49-F238E27FC236}">
                <a16:creationId xmlns:a16="http://schemas.microsoft.com/office/drawing/2014/main" id="{C9EAFEA0-4EED-4B62-AB6B-73E3B01901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54375" y="1176274"/>
            <a:ext cx="6182565" cy="2246095"/>
          </a:xfrm>
          <a:prstGeom prst="rect">
            <a:avLst/>
          </a:prstGeom>
        </p:spPr>
      </p:pic>
      <p:pic>
        <p:nvPicPr>
          <p:cNvPr id="13" name="Image 12">
            <a:extLst>
              <a:ext uri="{FF2B5EF4-FFF2-40B4-BE49-F238E27FC236}">
                <a16:creationId xmlns:a16="http://schemas.microsoft.com/office/drawing/2014/main" id="{1F0EAAE7-9866-4521-9396-CB008DCB23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0" y="4567498"/>
            <a:ext cx="2070423" cy="1554609"/>
          </a:xfrm>
          <a:prstGeom prst="rect">
            <a:avLst/>
          </a:prstGeom>
        </p:spPr>
      </p:pic>
    </p:spTree>
    <p:extLst>
      <p:ext uri="{BB962C8B-B14F-4D97-AF65-F5344CB8AC3E}">
        <p14:creationId xmlns:p14="http://schemas.microsoft.com/office/powerpoint/2010/main" val="4035272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503" y="220132"/>
            <a:ext cx="10728325" cy="871827"/>
          </a:xfrm>
        </p:spPr>
        <p:txBody>
          <a:bodyPr>
            <a:normAutofit/>
          </a:bodyPr>
          <a:lstStyle/>
          <a:p>
            <a:r>
              <a:rPr lang="en-GB" dirty="0"/>
              <a:t>R&amp;D on high resolution imaging</a:t>
            </a:r>
          </a:p>
        </p:txBody>
      </p:sp>
      <p:sp>
        <p:nvSpPr>
          <p:cNvPr id="10" name="ZoneTexte 9"/>
          <p:cNvSpPr txBox="1"/>
          <p:nvPr/>
        </p:nvSpPr>
        <p:spPr>
          <a:xfrm>
            <a:off x="105191" y="847271"/>
            <a:ext cx="7446823" cy="5386090"/>
          </a:xfrm>
          <a:prstGeom prst="rect">
            <a:avLst/>
          </a:prstGeom>
          <a:noFill/>
        </p:spPr>
        <p:txBody>
          <a:bodyPr wrap="square" rtlCol="0">
            <a:spAutoFit/>
          </a:bodyPr>
          <a:lstStyle/>
          <a:p>
            <a:pPr marL="285744" indent="-285744">
              <a:lnSpc>
                <a:spcPct val="150000"/>
              </a:lnSpc>
              <a:spcAft>
                <a:spcPts val="600"/>
              </a:spcAft>
              <a:buFont typeface="Wingdings" panose="05000000000000000000" pitchFamily="2" charset="2"/>
              <a:buChar char="q"/>
            </a:pPr>
            <a:r>
              <a:rPr lang="en-US" sz="2000" dirty="0"/>
              <a:t>Objective: high resolution imaging 200 µm </a:t>
            </a:r>
          </a:p>
          <a:p>
            <a:pPr marL="285744" indent="-285744">
              <a:lnSpc>
                <a:spcPct val="150000"/>
              </a:lnSpc>
              <a:spcAft>
                <a:spcPts val="600"/>
              </a:spcAft>
              <a:buFont typeface="Wingdings" panose="05000000000000000000" pitchFamily="2" charset="2"/>
              <a:buChar char="q"/>
            </a:pPr>
            <a:r>
              <a:rPr lang="en-US" sz="2000" dirty="0"/>
              <a:t>Analysis of small objects and defects (bubbles, cracks…)</a:t>
            </a:r>
          </a:p>
          <a:p>
            <a:pPr marL="342900" indent="-342900">
              <a:lnSpc>
                <a:spcPct val="150000"/>
              </a:lnSpc>
              <a:spcAft>
                <a:spcPts val="600"/>
              </a:spcAft>
              <a:buFont typeface="Wingdings" panose="05000000000000000000" pitchFamily="2" charset="2"/>
              <a:buChar char="ð"/>
            </a:pPr>
            <a:r>
              <a:rPr lang="en-US" sz="2000" b="1" dirty="0">
                <a:solidFill>
                  <a:srgbClr val="FF0000"/>
                </a:solidFill>
              </a:rPr>
              <a:t>Comparative studies of linear detectors</a:t>
            </a:r>
          </a:p>
          <a:p>
            <a:pPr marL="342900" indent="-342900">
              <a:lnSpc>
                <a:spcPct val="150000"/>
              </a:lnSpc>
              <a:spcAft>
                <a:spcPts val="600"/>
              </a:spcAft>
              <a:buFont typeface="Wingdings" panose="05000000000000000000" pitchFamily="2" charset="2"/>
              <a:buChar char="ð"/>
            </a:pPr>
            <a:endParaRPr lang="en-US" sz="2000" dirty="0"/>
          </a:p>
          <a:p>
            <a:pPr marL="342900" indent="-342900">
              <a:lnSpc>
                <a:spcPct val="150000"/>
              </a:lnSpc>
              <a:spcAft>
                <a:spcPts val="600"/>
              </a:spcAft>
              <a:buFont typeface="Wingdings" panose="05000000000000000000" pitchFamily="2" charset="2"/>
              <a:buChar char="ð"/>
            </a:pPr>
            <a:endParaRPr lang="en-US" sz="2000" dirty="0"/>
          </a:p>
          <a:p>
            <a:pPr marL="342900" indent="-342900">
              <a:lnSpc>
                <a:spcPct val="150000"/>
              </a:lnSpc>
              <a:spcAft>
                <a:spcPts val="600"/>
              </a:spcAft>
              <a:buFont typeface="Wingdings" panose="05000000000000000000" pitchFamily="2" charset="2"/>
              <a:buChar char="ð"/>
            </a:pPr>
            <a:endParaRPr lang="en-US" sz="2000" dirty="0"/>
          </a:p>
          <a:p>
            <a:pPr marL="342900" indent="-342900">
              <a:lnSpc>
                <a:spcPct val="150000"/>
              </a:lnSpc>
              <a:spcAft>
                <a:spcPts val="600"/>
              </a:spcAft>
              <a:buFont typeface="Wingdings" panose="05000000000000000000" pitchFamily="2" charset="2"/>
              <a:buChar char="ð"/>
            </a:pPr>
            <a:endParaRPr lang="en-US" sz="2000" dirty="0"/>
          </a:p>
          <a:p>
            <a:pPr>
              <a:lnSpc>
                <a:spcPct val="150000"/>
              </a:lnSpc>
              <a:spcAft>
                <a:spcPts val="600"/>
              </a:spcAft>
            </a:pPr>
            <a:endParaRPr lang="en-US" sz="1600" dirty="0"/>
          </a:p>
          <a:p>
            <a:pPr marL="342900" indent="-342900">
              <a:spcAft>
                <a:spcPts val="600"/>
              </a:spcAft>
              <a:buFont typeface="Wingdings" panose="05000000000000000000" pitchFamily="2" charset="2"/>
              <a:buChar char="ð"/>
            </a:pPr>
            <a:r>
              <a:rPr lang="en-US" sz="2000" b="1" dirty="0">
                <a:solidFill>
                  <a:srgbClr val="FF0000"/>
                </a:solidFill>
              </a:rPr>
              <a:t>Blur reduction using CNN </a:t>
            </a:r>
            <a:r>
              <a:rPr lang="en-US" sz="2000" dirty="0"/>
              <a:t>(convolutional neural network) </a:t>
            </a:r>
          </a:p>
          <a:p>
            <a:pPr marL="800100" lvl="1" indent="-342900">
              <a:spcAft>
                <a:spcPts val="600"/>
              </a:spcAft>
              <a:buFont typeface="Wingdings" panose="05000000000000000000" pitchFamily="2" charset="2"/>
              <a:buChar char="Ø"/>
            </a:pPr>
            <a:r>
              <a:rPr lang="en-US" sz="2000" dirty="0"/>
              <a:t>trained with </a:t>
            </a:r>
            <a:r>
              <a:rPr lang="en-US" sz="2000" dirty="0">
                <a:sym typeface="Symbol" panose="05050102010706020507" pitchFamily="18" charset="2"/>
              </a:rPr>
              <a:t> 50 000 </a:t>
            </a:r>
            <a:r>
              <a:rPr lang="en-US" sz="2000" dirty="0"/>
              <a:t>pictures with / without blur</a:t>
            </a:r>
          </a:p>
          <a:p>
            <a:pPr marL="800100" lvl="1" indent="-342900">
              <a:spcAft>
                <a:spcPts val="600"/>
              </a:spcAft>
              <a:buFont typeface="Wingdings" panose="05000000000000000000" pitchFamily="2" charset="2"/>
              <a:buChar char="Ø"/>
            </a:pPr>
            <a:r>
              <a:rPr lang="en-US" sz="2000" dirty="0"/>
              <a:t>pictures simulated with MODHERATO (LMN code)</a:t>
            </a:r>
          </a:p>
        </p:txBody>
      </p:sp>
      <p:pic>
        <p:nvPicPr>
          <p:cNvPr id="11" name="Image 10"/>
          <p:cNvPicPr>
            <a:picLocks noChangeAspect="1"/>
          </p:cNvPicPr>
          <p:nvPr/>
        </p:nvPicPr>
        <p:blipFill>
          <a:blip r:embed="rId2"/>
          <a:stretch>
            <a:fillRect/>
          </a:stretch>
        </p:blipFill>
        <p:spPr>
          <a:xfrm>
            <a:off x="7552014" y="692592"/>
            <a:ext cx="4381254" cy="2878196"/>
          </a:xfrm>
          <a:prstGeom prst="rect">
            <a:avLst/>
          </a:prstGeom>
        </p:spPr>
      </p:pic>
      <p:sp>
        <p:nvSpPr>
          <p:cNvPr id="22" name="Rectangle 21"/>
          <p:cNvSpPr/>
          <p:nvPr/>
        </p:nvSpPr>
        <p:spPr>
          <a:xfrm>
            <a:off x="1595886" y="6343650"/>
            <a:ext cx="8707749" cy="407804"/>
          </a:xfrm>
          <a:prstGeom prst="rect">
            <a:avLst/>
          </a:prstGeom>
        </p:spPr>
        <p:txBody>
          <a:bodyPr wrap="square">
            <a:spAutoFit/>
          </a:bodyPr>
          <a:lstStyle/>
          <a:p>
            <a:pPr marL="171450" indent="-171450">
              <a:buFont typeface="Wingdings" panose="05000000000000000000" pitchFamily="2" charset="2"/>
              <a:buChar char="q"/>
            </a:pPr>
            <a:r>
              <a:rPr lang="en-US" sz="1000" i="1" dirty="0">
                <a:solidFill>
                  <a:srgbClr val="666666"/>
                </a:solidFill>
              </a:rPr>
              <a:t>M. </a:t>
            </a:r>
            <a:r>
              <a:rPr lang="en-US" sz="1000" i="1" dirty="0" err="1">
                <a:solidFill>
                  <a:srgbClr val="666666"/>
                </a:solidFill>
              </a:rPr>
              <a:t>Maulin</a:t>
            </a:r>
            <a:r>
              <a:rPr lang="en-US" sz="1000" i="1" dirty="0">
                <a:solidFill>
                  <a:srgbClr val="666666"/>
                </a:solidFill>
              </a:rPr>
              <a:t> et al., Design of a High-Energy and </a:t>
            </a:r>
            <a:r>
              <a:rPr lang="en-US" sz="1050" i="1" dirty="0">
                <a:solidFill>
                  <a:srgbClr val="666666"/>
                </a:solidFill>
              </a:rPr>
              <a:t>High-Resolution</a:t>
            </a:r>
            <a:r>
              <a:rPr lang="en-US" sz="1000" i="1" dirty="0">
                <a:solidFill>
                  <a:srgbClr val="666666"/>
                </a:solidFill>
              </a:rPr>
              <a:t> detector for X-ray computed tomography, EPJ Web of Conferences, ANIMMA2021 </a:t>
            </a:r>
          </a:p>
          <a:p>
            <a:pPr marL="171450" indent="-171450">
              <a:buFont typeface="Wingdings" panose="05000000000000000000" pitchFamily="2" charset="2"/>
              <a:buChar char="q"/>
            </a:pPr>
            <a:r>
              <a:rPr lang="en-US" sz="1000" i="1" dirty="0">
                <a:solidFill>
                  <a:srgbClr val="666666"/>
                </a:solidFill>
              </a:rPr>
              <a:t>M. </a:t>
            </a:r>
            <a:r>
              <a:rPr lang="en-US" sz="1000" i="1" dirty="0" err="1">
                <a:solidFill>
                  <a:srgbClr val="666666"/>
                </a:solidFill>
              </a:rPr>
              <a:t>Maulin</a:t>
            </a:r>
            <a:r>
              <a:rPr lang="en-US" sz="1000" i="1" dirty="0">
                <a:solidFill>
                  <a:srgbClr val="666666"/>
                </a:solidFill>
              </a:rPr>
              <a:t> PhD thesis, CEA, 2022</a:t>
            </a:r>
          </a:p>
        </p:txBody>
      </p:sp>
      <p:sp>
        <p:nvSpPr>
          <p:cNvPr id="9" name="Espace réservé du numéro de diapositive 8"/>
          <p:cNvSpPr>
            <a:spLocks noGrp="1"/>
          </p:cNvSpPr>
          <p:nvPr>
            <p:ph type="sldNum" sz="quarter" idx="12"/>
          </p:nvPr>
        </p:nvSpPr>
        <p:spPr/>
        <p:txBody>
          <a:bodyPr/>
          <a:lstStyle/>
          <a:p>
            <a:fld id="{0CBC77A0-1F4E-42FF-9FFC-F45C3A64AF90}" type="slidenum">
              <a:rPr lang="fr-FR" smtClean="0"/>
              <a:t>6</a:t>
            </a:fld>
            <a:endParaRPr lang="fr-FR"/>
          </a:p>
        </p:txBody>
      </p:sp>
      <p:grpSp>
        <p:nvGrpSpPr>
          <p:cNvPr id="16" name="Groupe 15"/>
          <p:cNvGrpSpPr/>
          <p:nvPr/>
        </p:nvGrpSpPr>
        <p:grpSpPr>
          <a:xfrm>
            <a:off x="197349" y="2521655"/>
            <a:ext cx="7130868" cy="2233443"/>
            <a:chOff x="4461941" y="3122367"/>
            <a:chExt cx="7130868" cy="2233443"/>
          </a:xfrm>
        </p:grpSpPr>
        <p:pic>
          <p:nvPicPr>
            <p:cNvPr id="12" name="Image 1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61965" y="3122367"/>
              <a:ext cx="6930844" cy="2233443"/>
            </a:xfrm>
            <a:prstGeom prst="rect">
              <a:avLst/>
            </a:prstGeom>
          </p:spPr>
        </p:pic>
        <p:sp>
          <p:nvSpPr>
            <p:cNvPr id="3" name="Rectangle 2"/>
            <p:cNvSpPr/>
            <p:nvPr/>
          </p:nvSpPr>
          <p:spPr>
            <a:xfrm>
              <a:off x="4461941" y="3894876"/>
              <a:ext cx="1277914" cy="338554"/>
            </a:xfrm>
            <a:prstGeom prst="rect">
              <a:avLst/>
            </a:prstGeom>
          </p:spPr>
          <p:txBody>
            <a:bodyPr wrap="none">
              <a:spAutoFit/>
            </a:bodyPr>
            <a:lstStyle/>
            <a:p>
              <a:r>
                <a:rPr lang="en-US" sz="1600" i="1" dirty="0"/>
                <a:t>New (LLNL)</a:t>
              </a:r>
            </a:p>
          </p:txBody>
        </p:sp>
        <p:sp>
          <p:nvSpPr>
            <p:cNvPr id="4" name="Flèche droite 3"/>
            <p:cNvSpPr/>
            <p:nvPr/>
          </p:nvSpPr>
          <p:spPr>
            <a:xfrm rot="10800000">
              <a:off x="5717865" y="3957356"/>
              <a:ext cx="335214" cy="180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5" name="Rectangle à coins arrondis 4"/>
            <p:cNvSpPr/>
            <p:nvPr/>
          </p:nvSpPr>
          <p:spPr>
            <a:xfrm>
              <a:off x="4461941" y="3869923"/>
              <a:ext cx="3666059" cy="3385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grpSp>
      <p:grpSp>
        <p:nvGrpSpPr>
          <p:cNvPr id="24" name="Groupe 23"/>
          <p:cNvGrpSpPr/>
          <p:nvPr/>
        </p:nvGrpSpPr>
        <p:grpSpPr>
          <a:xfrm>
            <a:off x="7418544" y="4004873"/>
            <a:ext cx="4671857" cy="2121534"/>
            <a:chOff x="7513555" y="4075960"/>
            <a:chExt cx="4671857" cy="2121534"/>
          </a:xfrm>
        </p:grpSpPr>
        <p:pic>
          <p:nvPicPr>
            <p:cNvPr id="25" name="Image 24"/>
            <p:cNvPicPr>
              <a:picLocks noChangeAspect="1"/>
            </p:cNvPicPr>
            <p:nvPr/>
          </p:nvPicPr>
          <p:blipFill>
            <a:blip r:embed="rId4"/>
            <a:stretch>
              <a:fillRect/>
            </a:stretch>
          </p:blipFill>
          <p:spPr>
            <a:xfrm>
              <a:off x="7987689" y="4729464"/>
              <a:ext cx="1486304" cy="1468030"/>
            </a:xfrm>
            <a:prstGeom prst="rect">
              <a:avLst/>
            </a:prstGeom>
          </p:spPr>
        </p:pic>
        <p:pic>
          <p:nvPicPr>
            <p:cNvPr id="26" name="Image 25"/>
            <p:cNvPicPr>
              <a:picLocks noChangeAspect="1"/>
            </p:cNvPicPr>
            <p:nvPr/>
          </p:nvPicPr>
          <p:blipFill>
            <a:blip r:embed="rId5"/>
            <a:stretch>
              <a:fillRect/>
            </a:stretch>
          </p:blipFill>
          <p:spPr>
            <a:xfrm>
              <a:off x="10406593" y="4729464"/>
              <a:ext cx="1449039" cy="1452934"/>
            </a:xfrm>
            <a:prstGeom prst="rect">
              <a:avLst/>
            </a:prstGeom>
          </p:spPr>
        </p:pic>
        <p:sp>
          <p:nvSpPr>
            <p:cNvPr id="27" name="Rectangle 26"/>
            <p:cNvSpPr/>
            <p:nvPr/>
          </p:nvSpPr>
          <p:spPr>
            <a:xfrm>
              <a:off x="7513555" y="4075960"/>
              <a:ext cx="2408032" cy="646331"/>
            </a:xfrm>
            <a:prstGeom prst="rect">
              <a:avLst/>
            </a:prstGeom>
          </p:spPr>
          <p:txBody>
            <a:bodyPr wrap="none">
              <a:spAutoFit/>
            </a:bodyPr>
            <a:lstStyle/>
            <a:p>
              <a:pPr algn="ctr"/>
              <a:r>
                <a:rPr lang="en-US" b="1" dirty="0">
                  <a:solidFill>
                    <a:srgbClr val="FF0000"/>
                  </a:solidFill>
                </a:rPr>
                <a:t> Old GSO (1800 µm) </a:t>
              </a:r>
              <a:br>
                <a:rPr lang="en-US" b="1" dirty="0">
                  <a:solidFill>
                    <a:srgbClr val="FF0000"/>
                  </a:solidFill>
                </a:rPr>
              </a:br>
              <a:r>
                <a:rPr lang="en-US" b="1" dirty="0">
                  <a:solidFill>
                    <a:srgbClr val="FF0000"/>
                  </a:solidFill>
                </a:rPr>
                <a:t>Resolution </a:t>
              </a:r>
              <a:r>
                <a:rPr lang="en-US" b="1" dirty="0">
                  <a:solidFill>
                    <a:srgbClr val="FF0000"/>
                  </a:solidFill>
                  <a:sym typeface="Symbol" panose="05050102010706020507" pitchFamily="18" charset="2"/>
                </a:rPr>
                <a:t> 800 µm</a:t>
              </a:r>
              <a:endParaRPr lang="en-US" b="1" dirty="0">
                <a:solidFill>
                  <a:srgbClr val="FF0000"/>
                </a:solidFill>
              </a:endParaRPr>
            </a:p>
          </p:txBody>
        </p:sp>
        <p:sp>
          <p:nvSpPr>
            <p:cNvPr id="28" name="Rectangle 27"/>
            <p:cNvSpPr/>
            <p:nvPr/>
          </p:nvSpPr>
          <p:spPr>
            <a:xfrm>
              <a:off x="9921587" y="4075960"/>
              <a:ext cx="2263825" cy="923330"/>
            </a:xfrm>
            <a:prstGeom prst="rect">
              <a:avLst/>
            </a:prstGeom>
          </p:spPr>
          <p:txBody>
            <a:bodyPr wrap="square">
              <a:spAutoFit/>
            </a:bodyPr>
            <a:lstStyle/>
            <a:p>
              <a:pPr algn="ctr"/>
              <a:r>
                <a:rPr lang="en-US" b="1" dirty="0">
                  <a:solidFill>
                    <a:srgbClr val="FF0000"/>
                  </a:solidFill>
                </a:rPr>
                <a:t>New GSO (140 µm) </a:t>
              </a:r>
              <a:br>
                <a:rPr lang="en-US" b="1" dirty="0">
                  <a:solidFill>
                    <a:srgbClr val="FF0000"/>
                  </a:solidFill>
                </a:rPr>
              </a:br>
              <a:r>
                <a:rPr lang="en-US" b="1" dirty="0">
                  <a:solidFill>
                    <a:srgbClr val="FF0000"/>
                  </a:solidFill>
                </a:rPr>
                <a:t>+ CNN </a:t>
              </a:r>
              <a:r>
                <a:rPr lang="en-US" b="1" dirty="0">
                  <a:solidFill>
                    <a:srgbClr val="FF0000"/>
                  </a:solidFill>
                  <a:sym typeface="Symbol" panose="05050102010706020507" pitchFamily="18" charset="2"/>
                </a:rPr>
                <a:t> 200 µm</a:t>
              </a:r>
              <a:endParaRPr lang="en-US" b="1" dirty="0">
                <a:solidFill>
                  <a:srgbClr val="FF0000"/>
                </a:solidFill>
              </a:endParaRPr>
            </a:p>
            <a:p>
              <a:pPr algn="ctr"/>
              <a:endParaRPr lang="en-US" b="1" dirty="0">
                <a:solidFill>
                  <a:srgbClr val="FF0000"/>
                </a:solidFill>
              </a:endParaRPr>
            </a:p>
          </p:txBody>
        </p:sp>
        <p:sp>
          <p:nvSpPr>
            <p:cNvPr id="29" name="Flèche droite 28"/>
            <p:cNvSpPr/>
            <p:nvPr/>
          </p:nvSpPr>
          <p:spPr>
            <a:xfrm>
              <a:off x="9735005" y="5288411"/>
              <a:ext cx="447040" cy="36427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grpSp>
      <p:sp>
        <p:nvSpPr>
          <p:cNvPr id="6" name="Flèche : droite 5">
            <a:extLst>
              <a:ext uri="{FF2B5EF4-FFF2-40B4-BE49-F238E27FC236}">
                <a16:creationId xmlns:a16="http://schemas.microsoft.com/office/drawing/2014/main" id="{FB1EE64D-A710-4CAD-9147-8FC96DD6050D}"/>
              </a:ext>
            </a:extLst>
          </p:cNvPr>
          <p:cNvSpPr/>
          <p:nvPr/>
        </p:nvSpPr>
        <p:spPr>
          <a:xfrm>
            <a:off x="7310263" y="5247055"/>
            <a:ext cx="434310" cy="50234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Tree>
    <p:extLst>
      <p:ext uri="{BB962C8B-B14F-4D97-AF65-F5344CB8AC3E}">
        <p14:creationId xmlns:p14="http://schemas.microsoft.com/office/powerpoint/2010/main" val="2795033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4503" y="220132"/>
            <a:ext cx="10728325" cy="871827"/>
          </a:xfrm>
        </p:spPr>
        <p:txBody>
          <a:bodyPr>
            <a:normAutofit fontScale="90000"/>
          </a:bodyPr>
          <a:lstStyle/>
          <a:p>
            <a:r>
              <a:rPr lang="en-GB" dirty="0"/>
              <a:t>R&amp;D on dual-energy imaging (1</a:t>
            </a:r>
            <a:r>
              <a:rPr lang="en-GB" baseline="30000" dirty="0"/>
              <a:t>st</a:t>
            </a:r>
            <a:r>
              <a:rPr lang="en-GB" dirty="0"/>
              <a:t> simulation steps)</a:t>
            </a:r>
          </a:p>
        </p:txBody>
      </p:sp>
      <p:sp>
        <p:nvSpPr>
          <p:cNvPr id="10" name="ZoneTexte 9"/>
          <p:cNvSpPr txBox="1"/>
          <p:nvPr/>
        </p:nvSpPr>
        <p:spPr>
          <a:xfrm>
            <a:off x="271627" y="885143"/>
            <a:ext cx="11920373" cy="1477328"/>
          </a:xfrm>
          <a:prstGeom prst="rect">
            <a:avLst/>
          </a:prstGeom>
          <a:noFill/>
        </p:spPr>
        <p:txBody>
          <a:bodyPr wrap="square" rtlCol="0">
            <a:spAutoFit/>
          </a:bodyPr>
          <a:lstStyle/>
          <a:p>
            <a:pPr marL="342900" indent="-342900">
              <a:lnSpc>
                <a:spcPct val="150000"/>
              </a:lnSpc>
              <a:spcAft>
                <a:spcPts val="600"/>
              </a:spcAft>
              <a:buFont typeface="Wingdings" panose="05000000000000000000" pitchFamily="2" charset="2"/>
              <a:buChar char="q"/>
            </a:pPr>
            <a:r>
              <a:rPr lang="en-US" sz="2000" dirty="0"/>
              <a:t>Goal: </a:t>
            </a:r>
            <a:r>
              <a:rPr lang="en-US" sz="2000" b="1" dirty="0">
                <a:solidFill>
                  <a:srgbClr val="FF0000"/>
                </a:solidFill>
                <a:sym typeface="Symbol" panose="05050102010706020507" pitchFamily="18" charset="2"/>
              </a:rPr>
              <a:t></a:t>
            </a:r>
            <a:r>
              <a:rPr lang="en-US" sz="2000" b="1" baseline="-25000" dirty="0">
                <a:solidFill>
                  <a:srgbClr val="FF0000"/>
                </a:solidFill>
                <a:sym typeface="Symbol" panose="05050102010706020507" pitchFamily="18" charset="2"/>
              </a:rPr>
              <a:t>e</a:t>
            </a:r>
            <a:r>
              <a:rPr lang="en-US" sz="2000" b="1" dirty="0">
                <a:solidFill>
                  <a:srgbClr val="FF0000"/>
                </a:solidFill>
                <a:sym typeface="Symbol" panose="05050102010706020507" pitchFamily="18" charset="2"/>
              </a:rPr>
              <a:t> Vs.</a:t>
            </a:r>
            <a:r>
              <a:rPr lang="en-US" sz="2000" b="1" dirty="0">
                <a:solidFill>
                  <a:srgbClr val="FF0000"/>
                </a:solidFill>
              </a:rPr>
              <a:t> </a:t>
            </a:r>
            <a:r>
              <a:rPr lang="en-US" sz="2000" b="1" dirty="0" err="1">
                <a:solidFill>
                  <a:srgbClr val="FF0000"/>
                </a:solidFill>
              </a:rPr>
              <a:t>Z</a:t>
            </a:r>
            <a:r>
              <a:rPr lang="en-US" sz="2000" b="1" baseline="-25000" dirty="0" err="1">
                <a:solidFill>
                  <a:srgbClr val="FF0000"/>
                </a:solidFill>
              </a:rPr>
              <a:t>eff</a:t>
            </a:r>
            <a:r>
              <a:rPr lang="en-US" sz="2000" b="1" baseline="-25000" dirty="0">
                <a:solidFill>
                  <a:srgbClr val="FF0000"/>
                </a:solidFill>
              </a:rPr>
              <a:t>  </a:t>
            </a:r>
            <a:r>
              <a:rPr lang="en-US" sz="2000" b="1" dirty="0">
                <a:solidFill>
                  <a:srgbClr val="FF0000"/>
                </a:solidFill>
              </a:rPr>
              <a:t>to improve material identification </a:t>
            </a:r>
            <a:r>
              <a:rPr lang="en-US" sz="2000" dirty="0"/>
              <a:t>(electronic density vs. effective atomic number)</a:t>
            </a:r>
          </a:p>
          <a:p>
            <a:pPr marL="342900" indent="-342900">
              <a:lnSpc>
                <a:spcPct val="150000"/>
              </a:lnSpc>
              <a:spcAft>
                <a:spcPts val="600"/>
              </a:spcAft>
              <a:buFont typeface="Wingdings" panose="05000000000000000000" pitchFamily="2" charset="2"/>
              <a:buChar char="q"/>
            </a:pPr>
            <a:r>
              <a:rPr lang="en-US" sz="2000" dirty="0"/>
              <a:t>Means: </a:t>
            </a:r>
            <a:r>
              <a:rPr lang="en-US" sz="2000" b="1" dirty="0">
                <a:solidFill>
                  <a:srgbClr val="FF0000"/>
                </a:solidFill>
              </a:rPr>
              <a:t>imaging at 9 MeV vs. 15 MeV </a:t>
            </a:r>
            <a:r>
              <a:rPr lang="en-US" sz="2000" dirty="0"/>
              <a:t>(“low energy” LE vs.</a:t>
            </a:r>
            <a:r>
              <a:rPr lang="en-US" sz="2000" b="1" dirty="0">
                <a:solidFill>
                  <a:srgbClr val="FF0000"/>
                </a:solidFill>
              </a:rPr>
              <a:t> </a:t>
            </a:r>
            <a:r>
              <a:rPr lang="en-US" sz="2000" dirty="0"/>
              <a:t>“high energy” HE)</a:t>
            </a:r>
          </a:p>
          <a:p>
            <a:pPr marL="342900" indent="-342900">
              <a:lnSpc>
                <a:spcPct val="150000"/>
              </a:lnSpc>
              <a:spcAft>
                <a:spcPts val="600"/>
              </a:spcAft>
              <a:buFont typeface="Wingdings" panose="05000000000000000000" pitchFamily="2" charset="2"/>
              <a:buChar char="q"/>
            </a:pPr>
            <a:endParaRPr lang="en-US" sz="2000" baseline="-25000" dirty="0"/>
          </a:p>
        </p:txBody>
      </p:sp>
      <p:sp>
        <p:nvSpPr>
          <p:cNvPr id="22" name="Rectangle 21"/>
          <p:cNvSpPr/>
          <p:nvPr/>
        </p:nvSpPr>
        <p:spPr>
          <a:xfrm>
            <a:off x="689957" y="6372621"/>
            <a:ext cx="11261898" cy="246221"/>
          </a:xfrm>
          <a:prstGeom prst="rect">
            <a:avLst/>
          </a:prstGeom>
        </p:spPr>
        <p:txBody>
          <a:bodyPr wrap="square">
            <a:spAutoFit/>
          </a:bodyPr>
          <a:lstStyle/>
          <a:p>
            <a:r>
              <a:rPr lang="en-US" sz="1000" i="1" dirty="0">
                <a:solidFill>
                  <a:srgbClr val="666666"/>
                </a:solidFill>
              </a:rPr>
              <a:t>A. </a:t>
            </a:r>
            <a:r>
              <a:rPr lang="en-US" sz="1000" i="1" dirty="0" err="1">
                <a:solidFill>
                  <a:srgbClr val="666666"/>
                </a:solidFill>
              </a:rPr>
              <a:t>Sardet</a:t>
            </a:r>
            <a:r>
              <a:rPr lang="en-US" sz="1000" i="1" dirty="0">
                <a:solidFill>
                  <a:srgbClr val="666666"/>
                </a:solidFill>
              </a:rPr>
              <a:t> et al., High-energy dual-energy computed tomography for the characterization of large and thick objects, iCT2025, 14</a:t>
            </a:r>
            <a:r>
              <a:rPr lang="en-US" sz="1000" i="1" baseline="30000" dirty="0">
                <a:solidFill>
                  <a:srgbClr val="666666"/>
                </a:solidFill>
              </a:rPr>
              <a:t>th</a:t>
            </a:r>
            <a:r>
              <a:rPr lang="en-US" sz="1000" i="1" dirty="0">
                <a:solidFill>
                  <a:srgbClr val="666666"/>
                </a:solidFill>
              </a:rPr>
              <a:t> Conf. on Indus. Computed Tomography, Antwerp, Belgium </a:t>
            </a:r>
          </a:p>
        </p:txBody>
      </p:sp>
      <p:sp>
        <p:nvSpPr>
          <p:cNvPr id="9" name="Espace réservé du numéro de diapositive 8"/>
          <p:cNvSpPr>
            <a:spLocks noGrp="1"/>
          </p:cNvSpPr>
          <p:nvPr>
            <p:ph type="sldNum" sz="quarter" idx="12"/>
          </p:nvPr>
        </p:nvSpPr>
        <p:spPr/>
        <p:txBody>
          <a:bodyPr/>
          <a:lstStyle/>
          <a:p>
            <a:fld id="{0CBC77A0-1F4E-42FF-9FFC-F45C3A64AF90}" type="slidenum">
              <a:rPr lang="fr-FR" smtClean="0"/>
              <a:t>7</a:t>
            </a:fld>
            <a:endParaRPr lang="fr-FR"/>
          </a:p>
        </p:txBody>
      </p:sp>
      <p:pic>
        <p:nvPicPr>
          <p:cNvPr id="13" name="Image 12"/>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1627" y="2075297"/>
            <a:ext cx="3993918" cy="3600953"/>
          </a:xfrm>
          <a:prstGeom prst="rect">
            <a:avLst/>
          </a:prstGeom>
        </p:spPr>
      </p:pic>
      <p:pic>
        <p:nvPicPr>
          <p:cNvPr id="14" name="Image 13"/>
          <p:cNvPicPr>
            <a:picLocks noChangeAspect="1"/>
          </p:cNvPicPr>
          <p:nvPr/>
        </p:nvPicPr>
        <p:blipFill>
          <a:blip r:embed="rId3"/>
          <a:stretch>
            <a:fillRect/>
          </a:stretch>
        </p:blipFill>
        <p:spPr>
          <a:xfrm>
            <a:off x="5166319" y="2265406"/>
            <a:ext cx="1787988" cy="3880950"/>
          </a:xfrm>
          <a:prstGeom prst="rect">
            <a:avLst/>
          </a:prstGeom>
        </p:spPr>
      </p:pic>
      <p:sp>
        <p:nvSpPr>
          <p:cNvPr id="15" name="Flèche droite 14"/>
          <p:cNvSpPr/>
          <p:nvPr/>
        </p:nvSpPr>
        <p:spPr>
          <a:xfrm>
            <a:off x="4363842" y="3822937"/>
            <a:ext cx="538480" cy="49175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sp>
        <p:nvSpPr>
          <p:cNvPr id="30" name="Flèche droite 29"/>
          <p:cNvSpPr/>
          <p:nvPr/>
        </p:nvSpPr>
        <p:spPr>
          <a:xfrm>
            <a:off x="7148366" y="3822937"/>
            <a:ext cx="538480" cy="49175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en-US" dirty="0"/>
          </a:p>
        </p:txBody>
      </p:sp>
      <p:pic>
        <p:nvPicPr>
          <p:cNvPr id="17" name="Image 16"/>
          <p:cNvPicPr>
            <a:picLocks noChangeAspect="1"/>
          </p:cNvPicPr>
          <p:nvPr/>
        </p:nvPicPr>
        <p:blipFill>
          <a:blip r:embed="rId4"/>
          <a:stretch>
            <a:fillRect/>
          </a:stretch>
        </p:blipFill>
        <p:spPr>
          <a:xfrm>
            <a:off x="7772400" y="2240562"/>
            <a:ext cx="4285526" cy="3649037"/>
          </a:xfrm>
          <a:prstGeom prst="rect">
            <a:avLst/>
          </a:prstGeom>
        </p:spPr>
      </p:pic>
      <p:sp>
        <p:nvSpPr>
          <p:cNvPr id="18" name="Rectangle 17"/>
          <p:cNvSpPr/>
          <p:nvPr/>
        </p:nvSpPr>
        <p:spPr>
          <a:xfrm>
            <a:off x="4213481" y="4374140"/>
            <a:ext cx="952838" cy="738664"/>
          </a:xfrm>
          <a:prstGeom prst="rect">
            <a:avLst/>
          </a:prstGeom>
        </p:spPr>
        <p:txBody>
          <a:bodyPr wrap="square">
            <a:spAutoFit/>
          </a:bodyPr>
          <a:lstStyle/>
          <a:p>
            <a:pPr algn="ctr"/>
            <a:r>
              <a:rPr lang="en-US" sz="1400" dirty="0">
                <a:solidFill>
                  <a:schemeClr val="tx2"/>
                </a:solidFill>
              </a:rPr>
              <a:t>Filtered back-projection</a:t>
            </a:r>
          </a:p>
        </p:txBody>
      </p:sp>
      <p:sp>
        <p:nvSpPr>
          <p:cNvPr id="31" name="Rectangle 30"/>
          <p:cNvSpPr/>
          <p:nvPr/>
        </p:nvSpPr>
        <p:spPr>
          <a:xfrm>
            <a:off x="6902242" y="4523184"/>
            <a:ext cx="1083517" cy="954107"/>
          </a:xfrm>
          <a:prstGeom prst="rect">
            <a:avLst/>
          </a:prstGeom>
        </p:spPr>
        <p:txBody>
          <a:bodyPr wrap="square">
            <a:spAutoFit/>
          </a:bodyPr>
          <a:lstStyle/>
          <a:p>
            <a:pPr algn="ctr"/>
            <a:r>
              <a:rPr lang="en-US" sz="1400" dirty="0">
                <a:solidFill>
                  <a:schemeClr val="tx2"/>
                </a:solidFill>
              </a:rPr>
              <a:t>Using elemental and matrix  calibration</a:t>
            </a:r>
          </a:p>
        </p:txBody>
      </p:sp>
      <p:sp>
        <p:nvSpPr>
          <p:cNvPr id="19" name="Rectangle 18"/>
          <p:cNvSpPr/>
          <p:nvPr/>
        </p:nvSpPr>
        <p:spPr>
          <a:xfrm>
            <a:off x="9508196" y="2104899"/>
            <a:ext cx="1242648" cy="369332"/>
          </a:xfrm>
          <a:prstGeom prst="rect">
            <a:avLst/>
          </a:prstGeom>
          <a:solidFill>
            <a:schemeClr val="bg1"/>
          </a:solidFill>
        </p:spPr>
        <p:txBody>
          <a:bodyPr wrap="none">
            <a:spAutoFit/>
          </a:bodyPr>
          <a:lstStyle/>
          <a:p>
            <a:r>
              <a:rPr lang="en-US" b="1" dirty="0">
                <a:solidFill>
                  <a:srgbClr val="FF0000"/>
                </a:solidFill>
                <a:sym typeface="Symbol" panose="05050102010706020507" pitchFamily="18" charset="2"/>
              </a:rPr>
              <a:t></a:t>
            </a:r>
            <a:r>
              <a:rPr lang="en-US" b="1" baseline="-25000" dirty="0">
                <a:solidFill>
                  <a:srgbClr val="FF0000"/>
                </a:solidFill>
                <a:sym typeface="Symbol" panose="05050102010706020507" pitchFamily="18" charset="2"/>
              </a:rPr>
              <a:t>e</a:t>
            </a:r>
            <a:r>
              <a:rPr lang="en-US" b="1" dirty="0">
                <a:solidFill>
                  <a:srgbClr val="FF0000"/>
                </a:solidFill>
                <a:sym typeface="Symbol" panose="05050102010706020507" pitchFamily="18" charset="2"/>
              </a:rPr>
              <a:t> Vs.</a:t>
            </a:r>
            <a:r>
              <a:rPr lang="en-US" b="1" dirty="0">
                <a:solidFill>
                  <a:srgbClr val="FF0000"/>
                </a:solidFill>
              </a:rPr>
              <a:t> </a:t>
            </a:r>
            <a:r>
              <a:rPr lang="en-US" b="1" dirty="0" err="1">
                <a:solidFill>
                  <a:srgbClr val="FF0000"/>
                </a:solidFill>
              </a:rPr>
              <a:t>Z</a:t>
            </a:r>
            <a:r>
              <a:rPr lang="en-US" b="1" baseline="-25000" dirty="0" err="1">
                <a:solidFill>
                  <a:srgbClr val="FF0000"/>
                </a:solidFill>
              </a:rPr>
              <a:t>eff</a:t>
            </a:r>
            <a:r>
              <a:rPr lang="en-US" b="1" baseline="-25000" dirty="0">
                <a:solidFill>
                  <a:srgbClr val="FF0000"/>
                </a:solidFill>
              </a:rPr>
              <a:t> </a:t>
            </a:r>
            <a:endParaRPr lang="en-US" dirty="0"/>
          </a:p>
        </p:txBody>
      </p:sp>
    </p:spTree>
    <p:extLst>
      <p:ext uri="{BB962C8B-B14F-4D97-AF65-F5344CB8AC3E}">
        <p14:creationId xmlns:p14="http://schemas.microsoft.com/office/powerpoint/2010/main" val="1554872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18" y="273396"/>
            <a:ext cx="10728325" cy="871827"/>
          </a:xfrm>
        </p:spPr>
        <p:txBody>
          <a:bodyPr>
            <a:normAutofit/>
          </a:bodyPr>
          <a:lstStyle/>
          <a:p>
            <a:r>
              <a:rPr lang="en-US" dirty="0"/>
              <a:t>TOMIS    mobile high-energy tomography</a:t>
            </a:r>
          </a:p>
        </p:txBody>
      </p:sp>
      <p:sp>
        <p:nvSpPr>
          <p:cNvPr id="21" name="Espace réservé du numéro de diapositive 20"/>
          <p:cNvSpPr>
            <a:spLocks noGrp="1"/>
          </p:cNvSpPr>
          <p:nvPr>
            <p:ph type="sldNum" sz="quarter" idx="12"/>
          </p:nvPr>
        </p:nvSpPr>
        <p:spPr/>
        <p:txBody>
          <a:bodyPr/>
          <a:lstStyle/>
          <a:p>
            <a:fld id="{0CBC77A0-1F4E-42FF-9FFC-F45C3A64AF90}" type="slidenum">
              <a:rPr lang="fr-FR" smtClean="0"/>
              <a:t>8</a:t>
            </a:fld>
            <a:endParaRPr lang="fr-FR"/>
          </a:p>
        </p:txBody>
      </p:sp>
      <p:grpSp>
        <p:nvGrpSpPr>
          <p:cNvPr id="4" name="Groupe 3"/>
          <p:cNvGrpSpPr/>
          <p:nvPr/>
        </p:nvGrpSpPr>
        <p:grpSpPr>
          <a:xfrm>
            <a:off x="315278" y="1138555"/>
            <a:ext cx="8820166" cy="5006313"/>
            <a:chOff x="557772" y="1098222"/>
            <a:chExt cx="8820166" cy="5006313"/>
          </a:xfrm>
        </p:grpSpPr>
        <p:pic>
          <p:nvPicPr>
            <p:cNvPr id="23" name="Image 22"/>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7772" y="1098222"/>
              <a:ext cx="5669660" cy="2618281"/>
            </a:xfrm>
            <a:prstGeom prst="rect">
              <a:avLst/>
            </a:prstGeom>
          </p:spPr>
        </p:pic>
        <p:pic>
          <p:nvPicPr>
            <p:cNvPr id="28" name="Image 16" descr="image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4413" y="1098222"/>
              <a:ext cx="2663525" cy="262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2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7772" y="4017827"/>
              <a:ext cx="3530382" cy="1985839"/>
            </a:xfrm>
            <a:prstGeom prst="rect">
              <a:avLst/>
            </a:prstGeom>
          </p:spPr>
        </p:pic>
        <p:sp>
          <p:nvSpPr>
            <p:cNvPr id="29" name="Rectangle 28"/>
            <p:cNvSpPr/>
            <p:nvPr/>
          </p:nvSpPr>
          <p:spPr>
            <a:xfrm>
              <a:off x="6449163" y="5684395"/>
              <a:ext cx="1031052" cy="307777"/>
            </a:xfrm>
            <a:prstGeom prst="rect">
              <a:avLst/>
            </a:prstGeom>
          </p:spPr>
          <p:txBody>
            <a:bodyPr wrap="none">
              <a:spAutoFit/>
            </a:bodyPr>
            <a:lstStyle/>
            <a:p>
              <a:pPr algn="ctr"/>
              <a:r>
                <a:rPr lang="fr-FR" sz="1400" b="1" dirty="0">
                  <a:solidFill>
                    <a:schemeClr val="bg1"/>
                  </a:solidFill>
                </a:rPr>
                <a:t>M9 LINAC</a:t>
              </a:r>
            </a:p>
          </p:txBody>
        </p:sp>
        <p:pic>
          <p:nvPicPr>
            <p:cNvPr id="30" name="Image 2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34817" y="4017827"/>
              <a:ext cx="1692615" cy="2064947"/>
            </a:xfrm>
            <a:prstGeom prst="rect">
              <a:avLst/>
            </a:prstGeom>
          </p:spPr>
        </p:pic>
        <p:cxnSp>
          <p:nvCxnSpPr>
            <p:cNvPr id="32" name="Connecteur droit avec flèche 31"/>
            <p:cNvCxnSpPr/>
            <p:nvPr/>
          </p:nvCxnSpPr>
          <p:spPr>
            <a:xfrm flipH="1">
              <a:off x="5238376" y="4254045"/>
              <a:ext cx="32699" cy="44747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4892316" y="5150428"/>
              <a:ext cx="950902" cy="954107"/>
            </a:xfrm>
            <a:prstGeom prst="rect">
              <a:avLst/>
            </a:prstGeom>
            <a:noFill/>
          </p:spPr>
          <p:txBody>
            <a:bodyPr wrap="none" rtlCol="0">
              <a:spAutoFit/>
            </a:bodyPr>
            <a:lstStyle>
              <a:defPPr>
                <a:defRPr lang="fr-FR"/>
              </a:defPPr>
              <a:lvl1pPr>
                <a:defRPr sz="1400" b="1">
                  <a:solidFill>
                    <a:schemeClr val="bg1"/>
                  </a:solidFill>
                </a:defRPr>
              </a:lvl1pPr>
            </a:lstStyle>
            <a:p>
              <a:pPr algn="ctr"/>
              <a:r>
                <a:rPr lang="en-GB" dirty="0"/>
                <a:t>Drum </a:t>
              </a:r>
            </a:p>
            <a:p>
              <a:pPr algn="ctr"/>
              <a:r>
                <a:rPr lang="en-GB" dirty="0"/>
                <a:t>rotating </a:t>
              </a:r>
            </a:p>
            <a:p>
              <a:pPr algn="ctr"/>
              <a:r>
                <a:rPr lang="en-GB" dirty="0"/>
                <a:t>platform </a:t>
              </a:r>
            </a:p>
            <a:p>
              <a:pPr algn="ctr"/>
              <a:r>
                <a:rPr lang="en-GB" dirty="0"/>
                <a:t>up to 5T</a:t>
              </a:r>
            </a:p>
          </p:txBody>
        </p:sp>
        <p:sp>
          <p:nvSpPr>
            <p:cNvPr id="34" name="ZoneTexte 33"/>
            <p:cNvSpPr txBox="1"/>
            <p:nvPr/>
          </p:nvSpPr>
          <p:spPr>
            <a:xfrm>
              <a:off x="4551166" y="3959714"/>
              <a:ext cx="1439818" cy="307777"/>
            </a:xfrm>
            <a:prstGeom prst="rect">
              <a:avLst/>
            </a:prstGeom>
            <a:noFill/>
          </p:spPr>
          <p:txBody>
            <a:bodyPr wrap="none" rtlCol="0">
              <a:spAutoFit/>
            </a:bodyPr>
            <a:lstStyle/>
            <a:p>
              <a:r>
                <a:rPr lang="en-GB" sz="1400" b="1" dirty="0">
                  <a:solidFill>
                    <a:schemeClr val="bg1"/>
                  </a:solidFill>
                </a:rPr>
                <a:t>Beam aperture</a:t>
              </a:r>
            </a:p>
          </p:txBody>
        </p:sp>
        <p:sp>
          <p:nvSpPr>
            <p:cNvPr id="3" name="Rectangle 2"/>
            <p:cNvSpPr/>
            <p:nvPr/>
          </p:nvSpPr>
          <p:spPr>
            <a:xfrm>
              <a:off x="2225138" y="5603577"/>
              <a:ext cx="2494380" cy="369332"/>
            </a:xfrm>
            <a:prstGeom prst="rect">
              <a:avLst/>
            </a:prstGeom>
          </p:spPr>
          <p:txBody>
            <a:bodyPr wrap="square">
              <a:spAutoFit/>
            </a:bodyPr>
            <a:lstStyle/>
            <a:p>
              <a:r>
                <a:rPr lang="en-GB" b="1" dirty="0">
                  <a:solidFill>
                    <a:schemeClr val="bg1"/>
                  </a:solidFill>
                </a:rPr>
                <a:t>LINAC shield</a:t>
              </a:r>
              <a:endParaRPr lang="en-US" dirty="0"/>
            </a:p>
          </p:txBody>
        </p:sp>
      </p:grpSp>
      <p:pic>
        <p:nvPicPr>
          <p:cNvPr id="16" name="Imag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2718" y="273396"/>
            <a:ext cx="2070852" cy="621948"/>
          </a:xfrm>
          <a:prstGeom prst="rect">
            <a:avLst/>
          </a:prstGeom>
        </p:spPr>
      </p:pic>
      <p:pic>
        <p:nvPicPr>
          <p:cNvPr id="19" name="Image 18"/>
          <p:cNvPicPr>
            <a:picLocks noChangeAspect="1"/>
          </p:cNvPicPr>
          <p:nvPr/>
        </p:nvPicPr>
        <p:blipFill>
          <a:blip r:embed="rId7"/>
          <a:stretch>
            <a:fillRect/>
          </a:stretch>
        </p:blipFill>
        <p:spPr>
          <a:xfrm>
            <a:off x="744709" y="6193600"/>
            <a:ext cx="3100952" cy="584730"/>
          </a:xfrm>
          <a:prstGeom prst="rect">
            <a:avLst/>
          </a:prstGeom>
        </p:spPr>
      </p:pic>
      <p:pic>
        <p:nvPicPr>
          <p:cNvPr id="38" name="Image 37"/>
          <p:cNvPicPr>
            <a:picLocks noChangeAspect="1"/>
          </p:cNvPicPr>
          <p:nvPr/>
        </p:nvPicPr>
        <p:blipFill rotWithShape="1">
          <a:blip r:embed="rId8" cstate="hqprint">
            <a:extLst>
              <a:ext uri="{28A0092B-C50C-407E-A947-70E740481C1C}">
                <a14:useLocalDpi xmlns:a14="http://schemas.microsoft.com/office/drawing/2010/main"/>
              </a:ext>
            </a:extLst>
          </a:blip>
          <a:srcRect r="-330"/>
          <a:stretch/>
        </p:blipFill>
        <p:spPr>
          <a:xfrm>
            <a:off x="6287934" y="3927882"/>
            <a:ext cx="2141862" cy="2853536"/>
          </a:xfrm>
          <a:prstGeom prst="rect">
            <a:avLst/>
          </a:prstGeom>
        </p:spPr>
      </p:pic>
      <p:pic>
        <p:nvPicPr>
          <p:cNvPr id="39" name="Image 38"/>
          <p:cNvPicPr>
            <a:picLocks noChangeAspect="1"/>
          </p:cNvPicPr>
          <p:nvPr/>
        </p:nvPicPr>
        <p:blipFill rotWithShape="1">
          <a:blip r:embed="rId9" cstate="hqprint">
            <a:extLst>
              <a:ext uri="{28A0092B-C50C-407E-A947-70E740481C1C}">
                <a14:useLocalDpi xmlns:a14="http://schemas.microsoft.com/office/drawing/2010/main"/>
              </a:ext>
            </a:extLst>
          </a:blip>
          <a:srcRect l="50045" t="8730" b="10631"/>
          <a:stretch/>
        </p:blipFill>
        <p:spPr>
          <a:xfrm>
            <a:off x="8532186" y="4577945"/>
            <a:ext cx="1860227" cy="2057946"/>
          </a:xfrm>
          <a:prstGeom prst="rect">
            <a:avLst/>
          </a:prstGeom>
        </p:spPr>
      </p:pic>
      <p:pic>
        <p:nvPicPr>
          <p:cNvPr id="40" name="Image 39"/>
          <p:cNvPicPr>
            <a:picLocks noChangeAspect="1"/>
          </p:cNvPicPr>
          <p:nvPr/>
        </p:nvPicPr>
        <p:blipFill>
          <a:blip r:embed="rId10" cstate="hqprint">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a:ext>
            </a:extLst>
          </a:blip>
          <a:stretch>
            <a:fillRect/>
          </a:stretch>
        </p:blipFill>
        <p:spPr>
          <a:xfrm>
            <a:off x="10448038" y="4701224"/>
            <a:ext cx="1518177" cy="1518177"/>
          </a:xfrm>
          <a:prstGeom prst="rect">
            <a:avLst/>
          </a:prstGeom>
          <a:solidFill>
            <a:srgbClr val="FF0000"/>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1" name="Groupe 40"/>
          <p:cNvGrpSpPr/>
          <p:nvPr/>
        </p:nvGrpSpPr>
        <p:grpSpPr>
          <a:xfrm>
            <a:off x="9418880" y="2995552"/>
            <a:ext cx="2649982" cy="1298826"/>
            <a:chOff x="9636344" y="801923"/>
            <a:chExt cx="2387476" cy="1123489"/>
          </a:xfrm>
        </p:grpSpPr>
        <p:pic>
          <p:nvPicPr>
            <p:cNvPr id="42" name="Image 41"/>
            <p:cNvPicPr>
              <a:picLocks noChangeAspect="1"/>
            </p:cNvPicPr>
            <p:nvPr/>
          </p:nvPicPr>
          <p:blipFill rotWithShape="1">
            <a:blip r:embed="rId12" cstate="hqprint">
              <a:extLst>
                <a:ext uri="{28A0092B-C50C-407E-A947-70E740481C1C}">
                  <a14:useLocalDpi xmlns:a14="http://schemas.microsoft.com/office/drawing/2010/main"/>
                </a:ext>
              </a:extLst>
            </a:blip>
            <a:srcRect l="5985" t="22992" r="30673" b="18422"/>
            <a:stretch/>
          </p:blipFill>
          <p:spPr>
            <a:xfrm>
              <a:off x="9636344" y="801923"/>
              <a:ext cx="2387476" cy="1123489"/>
            </a:xfrm>
            <a:prstGeom prst="rect">
              <a:avLst/>
            </a:prstGeom>
            <a:ln>
              <a:solidFill>
                <a:schemeClr val="bg1"/>
              </a:solidFill>
            </a:ln>
          </p:spPr>
        </p:pic>
        <p:sp>
          <p:nvSpPr>
            <p:cNvPr id="43" name="ZoneTexte 42"/>
            <p:cNvSpPr txBox="1"/>
            <p:nvPr/>
          </p:nvSpPr>
          <p:spPr>
            <a:xfrm>
              <a:off x="9697824" y="816597"/>
              <a:ext cx="2255017" cy="307777"/>
            </a:xfrm>
            <a:prstGeom prst="rect">
              <a:avLst/>
            </a:prstGeom>
            <a:noFill/>
          </p:spPr>
          <p:txBody>
            <a:bodyPr wrap="square" rtlCol="0">
              <a:spAutoFit/>
            </a:bodyPr>
            <a:lstStyle/>
            <a:p>
              <a:r>
                <a:rPr lang="en-US" sz="1400" b="1" dirty="0">
                  <a:solidFill>
                    <a:schemeClr val="bg1"/>
                  </a:solidFill>
                </a:rPr>
                <a:t>Linear CdWO</a:t>
              </a:r>
              <a:r>
                <a:rPr lang="en-US" sz="1400" b="1" baseline="-25000" dirty="0">
                  <a:solidFill>
                    <a:schemeClr val="bg1"/>
                  </a:solidFill>
                </a:rPr>
                <a:t>4</a:t>
              </a:r>
              <a:r>
                <a:rPr lang="en-US" sz="1400" b="1" dirty="0">
                  <a:solidFill>
                    <a:schemeClr val="bg1"/>
                  </a:solidFill>
                </a:rPr>
                <a:t> detector</a:t>
              </a:r>
            </a:p>
          </p:txBody>
        </p:sp>
        <p:sp>
          <p:nvSpPr>
            <p:cNvPr id="44" name="Rectangle 43"/>
            <p:cNvSpPr/>
            <p:nvPr/>
          </p:nvSpPr>
          <p:spPr>
            <a:xfrm rot="20848892">
              <a:off x="9869045" y="1505613"/>
              <a:ext cx="2059733" cy="239605"/>
            </a:xfrm>
            <a:prstGeom prst="rect">
              <a:avLst/>
            </a:prstGeom>
          </p:spPr>
          <p:txBody>
            <a:bodyPr wrap="none">
              <a:spAutoFit/>
            </a:bodyPr>
            <a:lstStyle/>
            <a:p>
              <a:r>
                <a:rPr lang="en-US" sz="1200" b="1" dirty="0">
                  <a:solidFill>
                    <a:schemeClr val="bg1"/>
                  </a:solidFill>
                </a:rPr>
                <a:t>10 mm thick – 1500 mm wide</a:t>
              </a:r>
            </a:p>
          </p:txBody>
        </p:sp>
      </p:grpSp>
      <p:grpSp>
        <p:nvGrpSpPr>
          <p:cNvPr id="45" name="Groupe 44"/>
          <p:cNvGrpSpPr/>
          <p:nvPr/>
        </p:nvGrpSpPr>
        <p:grpSpPr>
          <a:xfrm>
            <a:off x="9418880" y="1120947"/>
            <a:ext cx="2649982" cy="2002247"/>
            <a:chOff x="9042573" y="4448550"/>
            <a:chExt cx="2462668" cy="1806727"/>
          </a:xfrm>
        </p:grpSpPr>
        <p:pic>
          <p:nvPicPr>
            <p:cNvPr id="46" name="Image 45"/>
            <p:cNvPicPr>
              <a:picLocks noChangeAspect="1"/>
            </p:cNvPicPr>
            <p:nvPr/>
          </p:nvPicPr>
          <p:blipFill>
            <a:blip r:embed="rId13"/>
            <a:stretch>
              <a:fillRect/>
            </a:stretch>
          </p:blipFill>
          <p:spPr>
            <a:xfrm>
              <a:off x="9042573" y="4448550"/>
              <a:ext cx="2462668" cy="1624094"/>
            </a:xfrm>
            <a:prstGeom prst="rect">
              <a:avLst/>
            </a:prstGeom>
            <a:ln>
              <a:solidFill>
                <a:schemeClr val="bg1"/>
              </a:solidFill>
            </a:ln>
          </p:spPr>
        </p:pic>
        <p:sp>
          <p:nvSpPr>
            <p:cNvPr id="47" name="Rectangle 46"/>
            <p:cNvSpPr/>
            <p:nvPr/>
          </p:nvSpPr>
          <p:spPr>
            <a:xfrm>
              <a:off x="9072733" y="5783150"/>
              <a:ext cx="2388279" cy="472127"/>
            </a:xfrm>
            <a:prstGeom prst="rect">
              <a:avLst/>
            </a:prstGeom>
          </p:spPr>
          <p:txBody>
            <a:bodyPr wrap="none">
              <a:spAutoFit/>
            </a:bodyPr>
            <a:lstStyle/>
            <a:p>
              <a:pPr algn="ctr"/>
              <a:r>
                <a:rPr lang="fr-FR" sz="1400" b="1" dirty="0">
                  <a:solidFill>
                    <a:schemeClr val="bg1"/>
                  </a:solidFill>
                </a:rPr>
                <a:t>M9 LINAC </a:t>
              </a:r>
              <a:r>
                <a:rPr lang="en-US" sz="1400" b="1" dirty="0">
                  <a:solidFill>
                    <a:schemeClr val="bg1"/>
                  </a:solidFill>
                </a:rPr>
                <a:t>30 </a:t>
              </a:r>
              <a:r>
                <a:rPr lang="en-US" sz="1400" b="1" dirty="0" err="1">
                  <a:solidFill>
                    <a:schemeClr val="bg1"/>
                  </a:solidFill>
                </a:rPr>
                <a:t>Gy</a:t>
              </a:r>
              <a:r>
                <a:rPr lang="en-US" sz="1400" b="1" dirty="0">
                  <a:solidFill>
                    <a:schemeClr val="bg1"/>
                  </a:solidFill>
                </a:rPr>
                <a:t>/min @ 1 m </a:t>
              </a:r>
            </a:p>
            <a:p>
              <a:pPr algn="ctr"/>
              <a:endParaRPr lang="fr-FR" sz="1400" b="1" dirty="0">
                <a:solidFill>
                  <a:schemeClr val="bg1"/>
                </a:solidFill>
              </a:endParaRPr>
            </a:p>
          </p:txBody>
        </p:sp>
      </p:grpSp>
    </p:spTree>
    <p:extLst>
      <p:ext uri="{BB962C8B-B14F-4D97-AF65-F5344CB8AC3E}">
        <p14:creationId xmlns:p14="http://schemas.microsoft.com/office/powerpoint/2010/main" val="3134669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E0687C-BF33-B602-1691-6C6F37D147E2}"/>
              </a:ext>
            </a:extLst>
          </p:cNvPr>
          <p:cNvSpPr>
            <a:spLocks noGrp="1"/>
          </p:cNvSpPr>
          <p:nvPr>
            <p:ph type="title"/>
          </p:nvPr>
        </p:nvSpPr>
        <p:spPr>
          <a:xfrm>
            <a:off x="3771900" y="2171700"/>
            <a:ext cx="8196580" cy="2390775"/>
          </a:xfrm>
        </p:spPr>
        <p:txBody>
          <a:bodyPr>
            <a:normAutofit/>
          </a:bodyPr>
          <a:lstStyle/>
          <a:p>
            <a:r>
              <a:rPr lang="en-US" sz="6600" dirty="0">
                <a:solidFill>
                  <a:schemeClr val="tx1"/>
                </a:solidFill>
              </a:rPr>
              <a:t>Gamma-Ray </a:t>
            </a:r>
            <a:r>
              <a:rPr lang="en-US" sz="6600" dirty="0"/>
              <a:t>S</a:t>
            </a:r>
            <a:r>
              <a:rPr lang="en-US" sz="6600" dirty="0">
                <a:solidFill>
                  <a:schemeClr val="tx1"/>
                </a:solidFill>
              </a:rPr>
              <a:t>pectroscopy</a:t>
            </a:r>
          </a:p>
        </p:txBody>
      </p:sp>
      <p:sp>
        <p:nvSpPr>
          <p:cNvPr id="3" name="Espace réservé du texte 2">
            <a:extLst>
              <a:ext uri="{FF2B5EF4-FFF2-40B4-BE49-F238E27FC236}">
                <a16:creationId xmlns:a16="http://schemas.microsoft.com/office/drawing/2014/main" id="{AAADEDDD-0160-F99C-E8EB-AD5F9AC0CDF5}"/>
              </a:ext>
            </a:extLst>
          </p:cNvPr>
          <p:cNvSpPr>
            <a:spLocks noGrp="1"/>
          </p:cNvSpPr>
          <p:nvPr>
            <p:ph type="body" idx="1"/>
          </p:nvPr>
        </p:nvSpPr>
        <p:spPr/>
        <p:txBody>
          <a:bodyPr/>
          <a:lstStyle/>
          <a:p>
            <a:endParaRPr lang="en-US" dirty="0"/>
          </a:p>
        </p:txBody>
      </p:sp>
      <p:sp>
        <p:nvSpPr>
          <p:cNvPr id="4" name="Espace réservé du texte 3">
            <a:extLst>
              <a:ext uri="{FF2B5EF4-FFF2-40B4-BE49-F238E27FC236}">
                <a16:creationId xmlns:a16="http://schemas.microsoft.com/office/drawing/2014/main" id="{D4EE5A4D-1D11-87BD-2E3E-34DC2776D3F6}"/>
              </a:ext>
            </a:extLst>
          </p:cNvPr>
          <p:cNvSpPr>
            <a:spLocks noGrp="1"/>
          </p:cNvSpPr>
          <p:nvPr>
            <p:ph type="body" idx="13"/>
          </p:nvPr>
        </p:nvSpPr>
        <p:spPr/>
        <p:txBody>
          <a:bodyPr/>
          <a:lstStyle/>
          <a:p>
            <a:r>
              <a:rPr lang="fr-FR" dirty="0"/>
              <a:t>2</a:t>
            </a:r>
          </a:p>
        </p:txBody>
      </p:sp>
      <p:sp>
        <p:nvSpPr>
          <p:cNvPr id="12" name="Espace réservé du numéro de diapositive 11"/>
          <p:cNvSpPr>
            <a:spLocks noGrp="1"/>
          </p:cNvSpPr>
          <p:nvPr>
            <p:ph type="sldNum" sz="quarter" idx="16"/>
          </p:nvPr>
        </p:nvSpPr>
        <p:spPr/>
        <p:txBody>
          <a:bodyPr/>
          <a:lstStyle/>
          <a:p>
            <a:fld id="{0CBC77A0-1F4E-42FF-9FFC-F45C3A64AF90}" type="slidenum">
              <a:rPr lang="fr-FR" smtClean="0"/>
              <a:pPr/>
              <a:t>9</a:t>
            </a:fld>
            <a:endParaRPr lang="fr-FR" dirty="0"/>
          </a:p>
        </p:txBody>
      </p:sp>
    </p:spTree>
    <p:extLst>
      <p:ext uri="{BB962C8B-B14F-4D97-AF65-F5344CB8AC3E}">
        <p14:creationId xmlns:p14="http://schemas.microsoft.com/office/powerpoint/2010/main" val="3080690149"/>
      </p:ext>
    </p:extLst>
  </p:cSld>
  <p:clrMapOvr>
    <a:masterClrMapping/>
  </p:clrMapOvr>
</p:sld>
</file>

<file path=ppt/theme/theme1.xml><?xml version="1.0" encoding="utf-8"?>
<a:theme xmlns:a="http://schemas.openxmlformats.org/drawingml/2006/main" name="Thème Office">
  <a:themeElements>
    <a:clrScheme name="CEA 2023">
      <a:dk1>
        <a:srgbClr val="262626"/>
      </a:dk1>
      <a:lt1>
        <a:sysClr val="window" lastClr="FFFFFF"/>
      </a:lt1>
      <a:dk2>
        <a:srgbClr val="E50019"/>
      </a:dk2>
      <a:lt2>
        <a:srgbClr val="FFFFFF"/>
      </a:lt2>
      <a:accent1>
        <a:srgbClr val="3E4A83"/>
      </a:accent1>
      <a:accent2>
        <a:srgbClr val="7E9CBB"/>
      </a:accent2>
      <a:accent3>
        <a:srgbClr val="FFCD31"/>
      </a:accent3>
      <a:accent4>
        <a:srgbClr val="DA837B"/>
      </a:accent4>
      <a:accent5>
        <a:srgbClr val="0093A7"/>
      </a:accent5>
      <a:accent6>
        <a:srgbClr val="BD987A"/>
      </a:accent6>
      <a:hlink>
        <a:srgbClr val="E50019"/>
      </a:hlink>
      <a:folHlink>
        <a:srgbClr val="E50019"/>
      </a:folHlink>
    </a:clrScheme>
    <a:fontScheme name="CE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44000" tIns="108000" rIns="144000" bIns="144000" rtlCol="0" anchor="ctr">
        <a:sp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CEA final-V5.potx" id="{8CEE0DFF-1C06-4716-850E-804B5EEE4D0F}" vid="{3A69881D-C6CB-41F7-A0C0-1CB4B9E5CEE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 ma:contentTypeID="0x010100108A61D7BE634F76874FDC084DD0BD15009E39C29C26594BAC90AC8ED3FDFD77E0004A1A46B7586947EA9B505DC5EE26DAA8005D8F165557952F4787B79ACFCCAF9DA9" ma:contentTypeVersion="10" ma:contentTypeDescription="" ma:contentTypeScope="" ma:versionID="5cabf3ed399f459dc2da85171f3ef9e1">
  <xsd:schema xmlns:xsd="http://www.w3.org/2001/XMLSchema" xmlns:xs="http://www.w3.org/2001/XMLSchema" xmlns:p="http://schemas.microsoft.com/office/2006/metadata/properties" xmlns:ns2="71f9d4db-efc5-4c5a-a18e-c48a5272e54e" xmlns:ns3="f0db844e-e823-414b-b668-40c821eaf7d1" targetNamespace="http://schemas.microsoft.com/office/2006/metadata/properties" ma:root="true" ma:fieldsID="0d9c5f4950120778633cf9319ab95121" ns2:_="" ns3:_="">
    <xsd:import namespace="71f9d4db-efc5-4c5a-a18e-c48a5272e54e"/>
    <xsd:import namespace="f0db844e-e823-414b-b668-40c821eaf7d1"/>
    <xsd:element name="properties">
      <xsd:complexType>
        <xsd:sequence>
          <xsd:element name="documentManagement">
            <xsd:complexType>
              <xsd:all>
                <xsd:element ref="ns2:CollabDate" minOccurs="0"/>
                <xsd:element ref="ns3:CollabAnne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f9d4db-efc5-4c5a-a18e-c48a5272e54e" elementFormDefault="qualified">
    <xsd:import namespace="http://schemas.microsoft.com/office/2006/documentManagement/types"/>
    <xsd:import namespace="http://schemas.microsoft.com/office/infopath/2007/PartnerControls"/>
    <xsd:element name="CollabDate" ma:index="2" nillable="true" ma:displayName="Date du document" ma:default="[today]" ma:format="DateOnly" ma:internalName="Collab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0db844e-e823-414b-b668-40c821eaf7d1" elementFormDefault="qualified">
    <xsd:import namespace="http://schemas.microsoft.com/office/2006/documentManagement/types"/>
    <xsd:import namespace="http://schemas.microsoft.com/office/infopath/2007/PartnerControls"/>
    <xsd:element name="CollabAnnee" ma:index="9" nillable="true" ma:displayName="Année" ma:internalName="CollabAnne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llabDate xmlns="71f9d4db-efc5-4c5a-a18e-c48a5272e54e" xsi:nil="true"/>
    <CollabAnnee xmlns="f0db844e-e823-414b-b668-40c821eaf7d1" xsi:nil="true"/>
  </documentManagement>
</p:properties>
</file>

<file path=customXml/itemProps1.xml><?xml version="1.0" encoding="utf-8"?>
<ds:datastoreItem xmlns:ds="http://schemas.openxmlformats.org/officeDocument/2006/customXml" ds:itemID="{C6DC625E-8978-4CAD-AF4B-DDB94D6D29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f9d4db-efc5-4c5a-a18e-c48a5272e54e"/>
    <ds:schemaRef ds:uri="f0db844e-e823-414b-b668-40c821eaf7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971FD6-17CC-4F23-9DB3-D1FB3A6D1EC9}">
  <ds:schemaRefs>
    <ds:schemaRef ds:uri="http://schemas.microsoft.com/sharepoint/v3/contenttype/forms"/>
  </ds:schemaRefs>
</ds:datastoreItem>
</file>

<file path=customXml/itemProps3.xml><?xml version="1.0" encoding="utf-8"?>
<ds:datastoreItem xmlns:ds="http://schemas.openxmlformats.org/officeDocument/2006/customXml" ds:itemID="{DF5003DA-E900-47F2-BA91-7AD870D471EB}">
  <ds:schemaRefs>
    <ds:schemaRef ds:uri="http://purl.org/dc/terms/"/>
    <ds:schemaRef ds:uri="71f9d4db-efc5-4c5a-a18e-c48a5272e54e"/>
    <ds:schemaRef ds:uri="http://schemas.microsoft.com/office/2006/documentManagement/types"/>
    <ds:schemaRef ds:uri="http://schemas.microsoft.com/office/infopath/2007/PartnerControls"/>
    <ds:schemaRef ds:uri="http://purl.org/dc/elements/1.1/"/>
    <ds:schemaRef ds:uri="http://schemas.microsoft.com/office/2006/metadata/properties"/>
    <ds:schemaRef ds:uri="f0db844e-e823-414b-b668-40c821eaf7d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PPT-CEA final-V5</Template>
  <TotalTime>85434</TotalTime>
  <Words>3293</Words>
  <Application>Microsoft Office PowerPoint</Application>
  <PresentationFormat>Grand écran</PresentationFormat>
  <Paragraphs>690</Paragraphs>
  <Slides>38</Slides>
  <Notes>3</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38</vt:i4>
      </vt:variant>
    </vt:vector>
  </HeadingPairs>
  <TitlesOfParts>
    <vt:vector size="53" baseType="lpstr">
      <vt:lpstr>Arial</vt:lpstr>
      <vt:lpstr>Arial </vt:lpstr>
      <vt:lpstr>Arial Black</vt:lpstr>
      <vt:lpstr>Arial Narrow</vt:lpstr>
      <vt:lpstr>Calibri</vt:lpstr>
      <vt:lpstr>Cambria Math</vt:lpstr>
      <vt:lpstr>MyriadPro-SemiCn</vt:lpstr>
      <vt:lpstr>Roboto</vt:lpstr>
      <vt:lpstr>Sahadeva</vt:lpstr>
      <vt:lpstr>Symbol</vt:lpstr>
      <vt:lpstr>Times</vt:lpstr>
      <vt:lpstr>Times New Roman</vt:lpstr>
      <vt:lpstr>Tw Cen MT</vt:lpstr>
      <vt:lpstr>Wingdings</vt:lpstr>
      <vt:lpstr>Thème Office</vt:lpstr>
      <vt:lpstr>Non-destructive nuclear measurements, from R&amp;D to applications</vt:lpstr>
      <vt:lpstr>Summary</vt:lpstr>
      <vt:lpstr>The Nuclear Measurement Laboratory</vt:lpstr>
      <vt:lpstr>X-ray Imaging</vt:lpstr>
      <vt:lpstr>High energy X-ray imaging</vt:lpstr>
      <vt:lpstr>R&amp;D on high resolution imaging</vt:lpstr>
      <vt:lpstr>R&amp;D on dual-energy imaging (1st simulation steps)</vt:lpstr>
      <vt:lpstr>TOMIS    mobile high-energy tomography</vt:lpstr>
      <vt:lpstr>Gamma-Ray Spectroscopy</vt:lpstr>
      <vt:lpstr>Gamma-ray spectroscopy</vt:lpstr>
      <vt:lpstr>Cleaning and dismantling operations</vt:lpstr>
      <vt:lpstr>NaI(Tl) spectrum analysis based on energy bands</vt:lpstr>
      <vt:lpstr>Gamma logging probes for uranium mining</vt:lpstr>
      <vt:lpstr>In Situ Leaching Mines  imbalances in 238Unat chain</vt:lpstr>
      <vt:lpstr>New spectroscopic probes and analysis</vt:lpstr>
      <vt:lpstr>New approaches in logging analysis</vt:lpstr>
      <vt:lpstr>Neutron Measurements</vt:lpstr>
      <vt:lpstr>Main neutron detectors</vt:lpstr>
      <vt:lpstr>Présentation PowerPoint</vt:lpstr>
      <vt:lpstr>Matrix effect correction: predictive models</vt:lpstr>
      <vt:lpstr>Plastic scintillators as an alternative to 3He counters</vt:lpstr>
      <vt:lpstr>Coincidence Multiplicity analysis</vt:lpstr>
      <vt:lpstr>Improving S/N ratio using inter-pulse delays </vt:lpstr>
      <vt:lpstr>Neutron logging probe for U grade and H porosity</vt:lpstr>
      <vt:lpstr>Neutron &amp; photon activation analysis</vt:lpstr>
      <vt:lpstr>Pulsed Neutron Activation Analysis</vt:lpstr>
      <vt:lpstr>PGNAA with gamma coincidences</vt:lpstr>
      <vt:lpstr>Diagonal projections on 2D spectra</vt:lpstr>
      <vt:lpstr>The associated particle technique</vt:lpstr>
      <vt:lpstr>Tagged Neutron Inspection System, calibration</vt:lpstr>
      <vt:lpstr>Field tests in Rotterdam seaport</vt:lpstr>
      <vt:lpstr>Photofission with delayed particle detection</vt:lpstr>
      <vt:lpstr>HPGe detection tests of U samples in concrete</vt:lpstr>
      <vt:lpstr>U detection with scintillators in pulsed irradiation</vt:lpstr>
      <vt:lpstr>Conclusion and Prospects</vt:lpstr>
      <vt:lpstr>Présentation PowerPoint</vt:lpstr>
      <vt:lpstr>Prospects</vt:lpstr>
      <vt:lpstr>Présentation PowerPoint</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Smart Cad  Collaboration DES/IRESNE – DES/ISAS – DRT/LITEN</dc:title>
  <dc:creator>HARTMANN Marion</dc:creator>
  <cp:lastModifiedBy>PEROT Bertrand 139572</cp:lastModifiedBy>
  <cp:revision>447</cp:revision>
  <cp:lastPrinted>2023-02-02T12:29:47Z</cp:lastPrinted>
  <dcterms:created xsi:type="dcterms:W3CDTF">2023-01-13T15:17:34Z</dcterms:created>
  <dcterms:modified xsi:type="dcterms:W3CDTF">2025-06-06T09:44:36Z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0x010100108A61D7BE634F76874FDC084DD0BD15009E39C29C26594BAC90AC8ED3FDFD77E0004A1A46B7586947EA9B505DC5EE26DAA8005D8F165557952F4787B79ACFCCAF9DA9</vt:lpwstr>
  </property>
  <property fmtid="{D5CDD505-2E9C-101B-9397-08002B2CF9AE}" pid="3" name="TaxKeyword">
    <vt:lpwstr/>
  </property>
  <property fmtid="{D5CDD505-2E9C-101B-9397-08002B2CF9AE}" pid="4" name="I2ICODE">
    <vt:lpwstr>COLLAB</vt:lpwstr>
  </property>
  <property fmtid="{D5CDD505-2E9C-101B-9397-08002B2CF9AE}" pid="5" name="WebApplicationID">
    <vt:lpwstr>bb36ce6d-0f69-46d8-b0d4-d9bf5a87d995</vt:lpwstr>
  </property>
  <property fmtid="{D5CDD505-2E9C-101B-9397-08002B2CF9AE}" pid="6" name="I2ISITECODE">
    <vt:lpwstr/>
  </property>
  <property fmtid="{D5CDD505-2E9C-101B-9397-08002B2CF9AE}" pid="7" name="CollabXmlContent">
    <vt:lpwstr>&lt;CollabItems&gt;_x000d_
  &lt;CollabItem&gt;_x000d_
    &lt;FileLeafRef&gt;1_Présentation PPT.pptx&lt;/FileLeafRef&gt;_x000d_
    &lt;Title /&gt;_x000d_
    &lt;CollabAnnee /&gt;_x000d_
    &lt;ContentType&gt;Template&lt;/ContentType&gt;_x000d_
    &lt;Created&gt;27/01/2023&lt;/Created&gt;_x000d_
    &lt;Author&gt;ORI Manon 239839&lt;/Author&gt;_x000d_
    &lt;Modified&gt;27/</vt:lpwstr>
  </property>
  <property fmtid="{D5CDD505-2E9C-101B-9397-08002B2CF9AE}" pid="8" name="IsCollabDocument">
    <vt:bool>true</vt:bool>
  </property>
</Properties>
</file>