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59" r:id="rId4"/>
    <p:sldId id="260" r:id="rId5"/>
    <p:sldId id="263" r:id="rId6"/>
    <p:sldId id="262" r:id="rId7"/>
    <p:sldId id="267" r:id="rId8"/>
    <p:sldId id="269" r:id="rId9"/>
    <p:sldId id="266" r:id="rId10"/>
    <p:sldId id="268" r:id="rId11"/>
    <p:sldId id="265" r:id="rId12"/>
    <p:sldId id="271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CB9709-4CAF-48ED-A54E-2F2626DE7070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8BD876-CF38-42BA-8943-EF8F9F500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253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F4426-8519-86D1-D587-99F9FCD8C8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395FD8-462F-C8A6-0850-0BFDF213A8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B7D88-7005-149A-39D6-4F09F9386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9C85B-96D2-4C7A-B7B4-C46F42CD6111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D2D9E-F186-D23E-D7F1-FA9748470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3E6DF-F7FA-1751-40DF-5654C9199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603F9-01AC-47A8-9507-D2D04187B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478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68C46-01C4-EFFC-EAA1-E4B3468EF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D6AD0C-2255-1C03-8CCF-79AC8C78F5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15AC8-F919-8501-61C3-4CE75F9D6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9C85B-96D2-4C7A-B7B4-C46F42CD6111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2B8BB-8546-CAAA-96EA-A2E5D46A4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DEDE75-2ED9-DF96-4235-ABB6BF2D1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603F9-01AC-47A8-9507-D2D04187B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407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FCAE7C-2961-9DAD-B8DF-DF4E58878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D5F601-BE28-D714-B8EB-0DC01B0D2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9FE36-13F1-AE62-8E21-F5AEFFA30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9C85B-96D2-4C7A-B7B4-C46F42CD6111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41F2BE-2AC6-E017-6F2B-49F8E572B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D3770-3968-CD63-3771-B21135DC2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603F9-01AC-47A8-9507-D2D04187B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03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98782-E21C-620F-CC35-70E7190BC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C8BE1-C3CF-59C6-DDC2-AC91F5F7A9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68E9D-F807-6FF7-5A02-879BD72CC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9C85B-96D2-4C7A-B7B4-C46F42CD6111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A33F7-F659-7F0D-91EE-7D54CE8AC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55CDAF-B48A-9EEC-FFFE-436A17997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603F9-01AC-47A8-9507-D2D04187B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856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568FE-4CF1-FD63-2561-610C29061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A7036F-EA0C-6BF5-42D8-39AE5CDD4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0FCC9D-6C99-68B7-9212-992C1D5EC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9C85B-96D2-4C7A-B7B4-C46F42CD6111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A797D-7D13-8E09-B1B2-658161A2A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A7A87-DBC6-41F6-A07D-485564CD2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603F9-01AC-47A8-9507-D2D04187B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290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6CDAF-EF5F-149B-D775-679A453B0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20E1B-B7DD-A128-314B-2C159C830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14E797-5518-85D4-3CCD-425D69A3B0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F48950-3276-1B75-95DD-CD3AF5267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9C85B-96D2-4C7A-B7B4-C46F42CD6111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3196F5-110B-A2BA-4150-FAE0E6243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E9CBDA-A58F-B430-1441-9286453A7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603F9-01AC-47A8-9507-D2D04187B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000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3E903-9FE5-2628-8D58-1401DEC2B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3CF30B-705F-F596-6DFC-055227B07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91B16E-B2AF-D347-4B49-AEF1183A8A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6FB96E-8939-CD84-DBEB-A0CAEB8976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39D4DF-F04D-7526-653F-50E8F41D2B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DF73A2-E1E6-0AF6-612E-17DFA365B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9C85B-96D2-4C7A-B7B4-C46F42CD6111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1862D3-1548-EEB5-CDEB-CF3FBF137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DC710E-805A-2BDC-A785-3F5220F42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603F9-01AC-47A8-9507-D2D04187B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345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FF5B5-250C-FE55-CF5D-01C50CFC9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3123A6-F66D-0B34-E6EF-50E76CFDC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9C85B-96D2-4C7A-B7B4-C46F42CD6111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B8D0CC-5845-F4F9-004A-40B56246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8A867B-FA69-C255-667A-B594D2197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603F9-01AC-47A8-9507-D2D04187B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88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B86324-95D8-F380-6397-0EB13E329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9C85B-96D2-4C7A-B7B4-C46F42CD6111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DA199-8F32-39D1-9719-E1AF15FA4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28733B-315C-2229-94A3-D807CBCF7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603F9-01AC-47A8-9507-D2D04187B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10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3FB8A-0A44-25BA-9C9D-03ECDCE7E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ABAD6-D03B-C1D7-DAE5-A87916A80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1B9430-ABD7-C145-3BB8-A953E960EC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D394EE-43D8-49C6-EF9D-F0F070A9C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9C85B-96D2-4C7A-B7B4-C46F42CD6111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A5A61-78B1-FC04-B59C-5A2B6053C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01D7B-AC6F-A2B0-E564-98097ABEC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603F9-01AC-47A8-9507-D2D04187B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72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16F89-D8AA-E08C-B660-583D5D5B0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E0F92C-F31C-7289-CA9E-54EA5F8E0D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F59BB2-369A-14DE-DDA5-28985A298D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F4644F-989B-4971-99FB-935DA4C9B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9C85B-96D2-4C7A-B7B4-C46F42CD6111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839B50-FC6B-0C8D-1189-B20EBB831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25338-EC95-6755-9170-B8D04DA3F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603F9-01AC-47A8-9507-D2D04187B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35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D11EC8-A3DC-FE16-2058-1005FFDDF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9F6D1C-E29C-83A1-DAB8-50027875E7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2ADAC-5973-798F-BD20-F6BC041448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9C85B-96D2-4C7A-B7B4-C46F42CD6111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82CCE-CE31-EBD6-D757-6928F79BEA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5DB11-C09E-E23C-24EC-A1CF5E4F5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603F9-01AC-47A8-9507-D2D04187B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315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ink.aps.org/doi/10.1103/PhysRevC.93.024308" TargetMode="Externa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53269C-F560-6596-19B2-6648D16EA3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168"/>
          <a:stretch/>
        </p:blipFill>
        <p:spPr>
          <a:xfrm>
            <a:off x="795483" y="-143124"/>
            <a:ext cx="10601033" cy="51882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759190-41A3-9EE8-CE28-A2333BB6A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20" y="5499320"/>
            <a:ext cx="1336812" cy="133681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B8D45DD-BAA9-DAC2-54BE-40276B66F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361" y="5499320"/>
            <a:ext cx="3657119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0A8BFF-9EC4-844C-2555-016470A9C0AE}"/>
              </a:ext>
            </a:extLst>
          </p:cNvPr>
          <p:cNvSpPr txBox="1"/>
          <p:nvPr/>
        </p:nvSpPr>
        <p:spPr>
          <a:xfrm>
            <a:off x="989813" y="1727732"/>
            <a:ext cx="10228083" cy="1415772"/>
          </a:xfrm>
          <a:prstGeom prst="rect">
            <a:avLst/>
          </a:prstGeom>
          <a:solidFill>
            <a:schemeClr val="accent1">
              <a:alpha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300" b="1" dirty="0">
                <a:solidFill>
                  <a:schemeClr val="bg1"/>
                </a:solidFill>
              </a:rPr>
              <a:t>Shell model </a:t>
            </a:r>
            <a:r>
              <a:rPr lang="en-US" sz="4300" b="1" dirty="0" err="1">
                <a:solidFill>
                  <a:schemeClr val="bg1"/>
                </a:solidFill>
              </a:rPr>
              <a:t>neutrinoless</a:t>
            </a:r>
            <a:r>
              <a:rPr lang="en-US" sz="4300" b="1" dirty="0">
                <a:solidFill>
                  <a:schemeClr val="bg1"/>
                </a:solidFill>
              </a:rPr>
              <a:t> double-beta decay NME of </a:t>
            </a:r>
            <a:r>
              <a:rPr lang="en-US" sz="4300" b="1" baseline="30000" dirty="0">
                <a:solidFill>
                  <a:schemeClr val="bg1"/>
                </a:solidFill>
              </a:rPr>
              <a:t>136</a:t>
            </a:r>
            <a:r>
              <a:rPr lang="en-US" sz="4300" b="1" dirty="0">
                <a:solidFill>
                  <a:schemeClr val="bg1"/>
                </a:solidFill>
              </a:rPr>
              <a:t>Xe within a statistical approach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B07325-DA24-334B-BF3E-CAAF2F89F96C}"/>
              </a:ext>
            </a:extLst>
          </p:cNvPr>
          <p:cNvSpPr txBox="1"/>
          <p:nvPr/>
        </p:nvSpPr>
        <p:spPr>
          <a:xfrm>
            <a:off x="2961587" y="5045138"/>
            <a:ext cx="5993878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/>
              <a:t> Andrei Neacsu (CIFRA &amp; IFIN-HH)</a:t>
            </a:r>
          </a:p>
          <a:p>
            <a:r>
              <a:rPr lang="en-US" sz="2600" b="1" dirty="0"/>
              <a:t> Sabin </a:t>
            </a:r>
            <a:r>
              <a:rPr lang="en-US" sz="2600" b="1" dirty="0" err="1"/>
              <a:t>Stoica</a:t>
            </a:r>
            <a:r>
              <a:rPr lang="en-US" sz="2600" b="1" dirty="0"/>
              <a:t> (CIFRA)</a:t>
            </a:r>
          </a:p>
          <a:p>
            <a:r>
              <a:rPr lang="en-US" sz="2600" b="1" dirty="0"/>
              <a:t> Mihai </a:t>
            </a:r>
            <a:r>
              <a:rPr lang="en-US" sz="2600" b="1" dirty="0" err="1"/>
              <a:t>Horoi</a:t>
            </a:r>
            <a:r>
              <a:rPr lang="en-US" sz="2600" b="1" dirty="0"/>
              <a:t> (Central Michigan University)</a:t>
            </a:r>
          </a:p>
        </p:txBody>
      </p:sp>
    </p:spTree>
    <p:extLst>
      <p:ext uri="{BB962C8B-B14F-4D97-AF65-F5344CB8AC3E}">
        <p14:creationId xmlns:p14="http://schemas.microsoft.com/office/powerpoint/2010/main" val="1179663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5E3C8A0-4F88-A404-8449-DA7BF4904BA0}"/>
              </a:ext>
            </a:extLst>
          </p:cNvPr>
          <p:cNvGrpSpPr/>
          <p:nvPr/>
        </p:nvGrpSpPr>
        <p:grpSpPr>
          <a:xfrm>
            <a:off x="0" y="6463414"/>
            <a:ext cx="12192000" cy="369332"/>
            <a:chOff x="0" y="6463414"/>
            <a:chExt cx="12192000" cy="36933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BD27F89-512A-655D-6E96-0A2660C27CA8}"/>
                </a:ext>
              </a:extLst>
            </p:cNvPr>
            <p:cNvSpPr txBox="1"/>
            <p:nvPr/>
          </p:nvSpPr>
          <p:spPr>
            <a:xfrm>
              <a:off x="3017085" y="6463414"/>
              <a:ext cx="56541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Andrei Neacsu – MEDEX ‘23 – Prague, September 4-8 2023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1BC1B12-A4F7-DA05-A98B-50FDD10E08B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463414"/>
              <a:ext cx="1219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FCC715A-16A2-1198-4F57-A4966F7D456C}"/>
              </a:ext>
            </a:extLst>
          </p:cNvPr>
          <p:cNvSpPr txBox="1"/>
          <p:nvPr/>
        </p:nvSpPr>
        <p:spPr>
          <a:xfrm>
            <a:off x="4721876" y="40642"/>
            <a:ext cx="22445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Highlights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62177A-7253-0113-1650-D5E68B506C7F}"/>
              </a:ext>
            </a:extLst>
          </p:cNvPr>
          <p:cNvSpPr txBox="1"/>
          <p:nvPr/>
        </p:nvSpPr>
        <p:spPr>
          <a:xfrm>
            <a:off x="200107" y="898496"/>
            <a:ext cx="11854069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energy levels that correlate with each other and, significantly for this study, the </a:t>
            </a:r>
            <a:r>
              <a:rPr lang="en-US" sz="20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0νββ</a:t>
            </a:r>
            <a:r>
              <a:rPr lang="en-US" sz="20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NME and the </a:t>
            </a:r>
            <a:r>
              <a:rPr lang="en-US" sz="20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2νββ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NME with R = 0.8 in the case of the SVD Hamiltonian; this is inherited by the BE(2) ↑-s that depend on the 2+ states;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correlations between the 0νββ NME and the strengths of the parent and daughter Gamow-Teller transitions to the first 1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state in 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136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 are significantly reduced, while the correlation with the 2νββ NME is very strong (maybe, the product of the GT matrix elements describing transitions to the first 1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state in 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136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 does not significantly contribute to the total sum of all excited 1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states in the intermediate nucleus);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observables that have relatively high correlations with the 0νββ NME are the energies of the 2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6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states in both 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136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 and 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136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with the correlators R between 0.64 and 0.78;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7/2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neutron vacancies in 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136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correlate with the 0νββ NME at R = 0.61;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proton occupancies of the h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11/2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orbital in 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136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correlate with the 0νββ NME at R = 0.55, while the proton occupancies of the h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11/2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orbital in 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136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 correlate with the 0νββ NME at R = 0.53;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B(E2)↑ of the 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136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 and 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136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cases (R = 0.65); PBE2 correlates very strongly with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POPd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(R = 0.9) and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DOPd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(R = 0.91), while it anticorrelates significantly with DOPg7 (R = −0.91) and POPg7 (R = −0.93);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PBE2 correlations with DOPs1 (R = 0.74) and DVNh11 (R = 0.88), anticorrelating with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DVNd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(R = −0.84), DVNs1 (R = −0.82) and the energy levels DE2+ (R = −0.79), DE4+ (R = −0.88), DE6+ (R = −0.84);</a:t>
            </a:r>
            <a:br>
              <a:rPr lang="en-US" dirty="0">
                <a:latin typeface="+mj-lt"/>
              </a:rPr>
            </a:b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89672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5E3C8A0-4F88-A404-8449-DA7BF4904BA0}"/>
              </a:ext>
            </a:extLst>
          </p:cNvPr>
          <p:cNvGrpSpPr/>
          <p:nvPr/>
        </p:nvGrpSpPr>
        <p:grpSpPr>
          <a:xfrm>
            <a:off x="0" y="6463414"/>
            <a:ext cx="12192000" cy="369332"/>
            <a:chOff x="0" y="6463414"/>
            <a:chExt cx="12192000" cy="36933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BD27F89-512A-655D-6E96-0A2660C27CA8}"/>
                </a:ext>
              </a:extLst>
            </p:cNvPr>
            <p:cNvSpPr txBox="1"/>
            <p:nvPr/>
          </p:nvSpPr>
          <p:spPr>
            <a:xfrm>
              <a:off x="3017085" y="6463414"/>
              <a:ext cx="56541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Andrei Neacsu – MEDEX ‘23 – Prague, September 4-8 2023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1BC1B12-A4F7-DA05-A98B-50FDD10E08B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463414"/>
              <a:ext cx="1219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1EAA606-979A-DEA7-6F14-80B966DBC82B}"/>
              </a:ext>
            </a:extLst>
          </p:cNvPr>
          <p:cNvSpPr txBox="1"/>
          <p:nvPr/>
        </p:nvSpPr>
        <p:spPr>
          <a:xfrm>
            <a:off x="367156" y="71419"/>
            <a:ext cx="114576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Statistical Inference based on the Bayesian model averaging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EE3AB5-74A0-ECDF-6B23-BF848162CB15}"/>
              </a:ext>
            </a:extLst>
          </p:cNvPr>
          <p:cNvSpPr txBox="1"/>
          <p:nvPr/>
        </p:nvSpPr>
        <p:spPr>
          <a:xfrm>
            <a:off x="367155" y="1016629"/>
            <a:ext cx="99774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Optimal values and a potential range of error for the 0νββ NME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B7697EE-5BD1-28C6-C9DA-31A037217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78" y="1777173"/>
            <a:ext cx="7996243" cy="3537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9D779CE-5117-4EA5-E703-799E4F4AF609}"/>
              </a:ext>
            </a:extLst>
          </p:cNvPr>
          <p:cNvSpPr txBox="1"/>
          <p:nvPr/>
        </p:nvSpPr>
        <p:spPr>
          <a:xfrm>
            <a:off x="367154" y="2306622"/>
            <a:ext cx="113371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x is the random value of the 0νββ NME. The normalized weights </a:t>
            </a:r>
            <a:r>
              <a:rPr lang="en-US" sz="2000" dirty="0" err="1"/>
              <a:t>W</a:t>
            </a:r>
            <a:r>
              <a:rPr lang="en-US" sz="2000" baseline="-25000" dirty="0" err="1"/>
              <a:t>k</a:t>
            </a:r>
            <a:r>
              <a:rPr lang="en-US" sz="2000" dirty="0"/>
              <a:t> can be inferred using the statistical distributions of the evidence observables and their correlations with the calculated M0ν NME.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3FCA2D-D6A9-4954-5A49-BEF0005E615D}"/>
              </a:ext>
            </a:extLst>
          </p:cNvPr>
          <p:cNvSpPr txBox="1"/>
          <p:nvPr/>
        </p:nvSpPr>
        <p:spPr>
          <a:xfrm>
            <a:off x="367153" y="3128625"/>
            <a:ext cx="114576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In our case, using a standard quenching factor of 0.7 for all GT matrix elements one gets a clearly dominant contribution of the SVD model. </a:t>
            </a:r>
          </a:p>
          <a:p>
            <a:r>
              <a:rPr lang="en-US" sz="2000" dirty="0"/>
              <a:t>However, we take </a:t>
            </a:r>
            <a:r>
              <a:rPr lang="en-US" sz="2000" i="1" dirty="0" err="1"/>
              <a:t>W</a:t>
            </a:r>
            <a:r>
              <a:rPr lang="en-US" sz="2000" i="1" baseline="-25000" dirty="0" err="1"/>
              <a:t>svd</a:t>
            </a:r>
            <a:r>
              <a:rPr lang="en-US" sz="2000" i="1" dirty="0"/>
              <a:t> </a:t>
            </a:r>
            <a:r>
              <a:rPr lang="en-US" sz="2000" dirty="0"/>
              <a:t>= 4/6, </a:t>
            </a:r>
            <a:r>
              <a:rPr lang="en-US" sz="2000" i="1" dirty="0" err="1"/>
              <a:t>W</a:t>
            </a:r>
            <a:r>
              <a:rPr lang="en-US" sz="2000" i="1" baseline="-25000" dirty="0" err="1"/>
              <a:t>gcn</a:t>
            </a:r>
            <a:r>
              <a:rPr lang="en-US" sz="2000" dirty="0"/>
              <a:t> = </a:t>
            </a:r>
            <a:r>
              <a:rPr lang="en-US" sz="2000" i="1" dirty="0"/>
              <a:t>W</a:t>
            </a:r>
            <a:r>
              <a:rPr lang="en-US" sz="2000" i="1" baseline="-25000" dirty="0"/>
              <a:t>j5t</a:t>
            </a:r>
            <a:r>
              <a:rPr lang="en-US" sz="2000" i="1" dirty="0"/>
              <a:t> </a:t>
            </a:r>
            <a:r>
              <a:rPr lang="en-US" sz="2000" dirty="0"/>
              <a:t>= 1/6.</a:t>
            </a:r>
          </a:p>
        </p:txBody>
      </p:sp>
    </p:spTree>
    <p:extLst>
      <p:ext uri="{BB962C8B-B14F-4D97-AF65-F5344CB8AC3E}">
        <p14:creationId xmlns:p14="http://schemas.microsoft.com/office/powerpoint/2010/main" val="3941172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5E3C8A0-4F88-A404-8449-DA7BF4904BA0}"/>
              </a:ext>
            </a:extLst>
          </p:cNvPr>
          <p:cNvGrpSpPr/>
          <p:nvPr/>
        </p:nvGrpSpPr>
        <p:grpSpPr>
          <a:xfrm>
            <a:off x="0" y="6463414"/>
            <a:ext cx="12192000" cy="369332"/>
            <a:chOff x="0" y="6463414"/>
            <a:chExt cx="12192000" cy="36933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BD27F89-512A-655D-6E96-0A2660C27CA8}"/>
                </a:ext>
              </a:extLst>
            </p:cNvPr>
            <p:cNvSpPr txBox="1"/>
            <p:nvPr/>
          </p:nvSpPr>
          <p:spPr>
            <a:xfrm>
              <a:off x="3017085" y="6463414"/>
              <a:ext cx="56541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Andrei Neacsu – MEDEX ‘23 – Prague, September 4-8 2023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1BC1B12-A4F7-DA05-A98B-50FDD10E08B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463414"/>
              <a:ext cx="1219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7F3C6D7-FD0F-2F6A-5C3C-C9DF4231F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955" y="719680"/>
            <a:ext cx="7022089" cy="43715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8E3074-F47F-6275-182D-9F1A23DEF64E}"/>
              </a:ext>
            </a:extLst>
          </p:cNvPr>
          <p:cNvSpPr txBox="1"/>
          <p:nvPr/>
        </p:nvSpPr>
        <p:spPr>
          <a:xfrm>
            <a:off x="3529271" y="25254"/>
            <a:ext cx="5133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The final </a:t>
            </a:r>
            <a:r>
              <a:rPr lang="el-GR" sz="3600" dirty="0"/>
              <a:t>0νββ </a:t>
            </a:r>
            <a:r>
              <a:rPr lang="en-US" sz="3600" dirty="0"/>
              <a:t>NME  result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C31473-334F-8758-8F22-CDE46456B07C}"/>
              </a:ext>
            </a:extLst>
          </p:cNvPr>
          <p:cNvSpPr txBox="1"/>
          <p:nvPr/>
        </p:nvSpPr>
        <p:spPr>
          <a:xfrm>
            <a:off x="4303370" y="5139302"/>
            <a:ext cx="35852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rgbClr val="000000"/>
                </a:solidFill>
                <a:effectLst/>
                <a:latin typeface="Times-Roman"/>
              </a:rPr>
              <a:t>PDFs of the</a:t>
            </a:r>
            <a:r>
              <a:rPr lang="en-US" sz="1800" b="0" dirty="0">
                <a:solidFill>
                  <a:srgbClr val="000000"/>
                </a:solidFill>
                <a:effectLst/>
                <a:latin typeface="Times-Roman"/>
              </a:rPr>
              <a:t> 0</a:t>
            </a:r>
            <a:r>
              <a:rPr lang="en-US" sz="1800" b="0" dirty="0">
                <a:solidFill>
                  <a:srgbClr val="000000"/>
                </a:solidFill>
                <a:effectLst/>
                <a:latin typeface="RMTMI"/>
              </a:rPr>
              <a:t>νββ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-Roman"/>
              </a:rPr>
              <a:t>NME distributions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AD4E34-ABA6-10DC-AC37-9DA22EDF2A3D}"/>
              </a:ext>
            </a:extLst>
          </p:cNvPr>
          <p:cNvSpPr txBox="1"/>
          <p:nvPr/>
        </p:nvSpPr>
        <p:spPr>
          <a:xfrm>
            <a:off x="1047359" y="5556729"/>
            <a:ext cx="100972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At 90% confidence, the 0νββ NME lies in the range between 1.55 and 2.65, with a mean value of about 1.99 and a standard deviation of 0.37</a:t>
            </a:r>
          </a:p>
        </p:txBody>
      </p:sp>
    </p:spTree>
    <p:extLst>
      <p:ext uri="{BB962C8B-B14F-4D97-AF65-F5344CB8AC3E}">
        <p14:creationId xmlns:p14="http://schemas.microsoft.com/office/powerpoint/2010/main" val="4175414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5E3C8A0-4F88-A404-8449-DA7BF4904BA0}"/>
              </a:ext>
            </a:extLst>
          </p:cNvPr>
          <p:cNvGrpSpPr/>
          <p:nvPr/>
        </p:nvGrpSpPr>
        <p:grpSpPr>
          <a:xfrm>
            <a:off x="0" y="6463414"/>
            <a:ext cx="12192000" cy="369332"/>
            <a:chOff x="0" y="6463414"/>
            <a:chExt cx="12192000" cy="36933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BD27F89-512A-655D-6E96-0A2660C27CA8}"/>
                </a:ext>
              </a:extLst>
            </p:cNvPr>
            <p:cNvSpPr txBox="1"/>
            <p:nvPr/>
          </p:nvSpPr>
          <p:spPr>
            <a:xfrm>
              <a:off x="3017085" y="6463414"/>
              <a:ext cx="56541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Andrei Neacsu – MEDEX ‘23 – Prague, September 4-8 2023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1BC1B12-A4F7-DA05-A98B-50FDD10E08B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463414"/>
              <a:ext cx="1219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AC1A847-F5FD-802C-2280-945FFA68091B}"/>
              </a:ext>
            </a:extLst>
          </p:cNvPr>
          <p:cNvSpPr/>
          <p:nvPr/>
        </p:nvSpPr>
        <p:spPr>
          <a:xfrm>
            <a:off x="999214" y="2105561"/>
            <a:ext cx="10193571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691770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849ACF1D-6B4F-CE18-5BAA-19674FEBD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0257" y="1041083"/>
            <a:ext cx="5683914" cy="381372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82AFA8E-9080-032B-90EB-697A2EB5C5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92644" y="1041082"/>
            <a:ext cx="5739100" cy="38137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528306-2747-5603-83A6-5FAC9AFD8988}"/>
              </a:ext>
            </a:extLst>
          </p:cNvPr>
          <p:cNvSpPr txBox="1"/>
          <p:nvPr/>
        </p:nvSpPr>
        <p:spPr>
          <a:xfrm>
            <a:off x="3485954" y="590721"/>
            <a:ext cx="5220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https://link.aps.org/doi/10.1103/PhysRevC.93.024308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550F78-3B9B-B01A-FF0F-DF2CB1089A02}"/>
              </a:ext>
            </a:extLst>
          </p:cNvPr>
          <p:cNvSpPr txBox="1"/>
          <p:nvPr/>
        </p:nvSpPr>
        <p:spPr>
          <a:xfrm>
            <a:off x="198216" y="4854806"/>
            <a:ext cx="44869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light neutrino-exchange 0</a:t>
            </a:r>
            <a:r>
              <a:rPr lang="el-GR" sz="2400" dirty="0"/>
              <a:t>νββ </a:t>
            </a:r>
            <a:r>
              <a:rPr lang="en-US" sz="2400" dirty="0"/>
              <a:t>NME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7F348D-2D80-D9CB-A869-D32047679086}"/>
              </a:ext>
            </a:extLst>
          </p:cNvPr>
          <p:cNvSpPr txBox="1"/>
          <p:nvPr/>
        </p:nvSpPr>
        <p:spPr>
          <a:xfrm>
            <a:off x="6966409" y="4854806"/>
            <a:ext cx="5243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heavy neutrino-exchange 0</a:t>
            </a:r>
            <a:r>
              <a:rPr lang="el-GR" sz="2400" dirty="0"/>
              <a:t>νββ </a:t>
            </a:r>
            <a:r>
              <a:rPr lang="en-US" sz="2400" dirty="0"/>
              <a:t>NME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44084B-153B-33FF-10E0-A8AA90CF5663}"/>
              </a:ext>
            </a:extLst>
          </p:cNvPr>
          <p:cNvSpPr txBox="1"/>
          <p:nvPr/>
        </p:nvSpPr>
        <p:spPr>
          <a:xfrm>
            <a:off x="3017085" y="6463414"/>
            <a:ext cx="56541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Andrei Neacsu – MEDEX ‘23 – Prague, September 4-8 2023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6ADEF0-8353-D5A8-558B-7BBEC6BD006C}"/>
              </a:ext>
            </a:extLst>
          </p:cNvPr>
          <p:cNvSpPr txBox="1"/>
          <p:nvPr/>
        </p:nvSpPr>
        <p:spPr>
          <a:xfrm>
            <a:off x="4236760" y="67501"/>
            <a:ext cx="41117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The NME problem: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B233BEE-44E7-608E-3CD5-259E7DDB171E}"/>
              </a:ext>
            </a:extLst>
          </p:cNvPr>
          <p:cNvCxnSpPr>
            <a:cxnSpLocks/>
          </p:cNvCxnSpPr>
          <p:nvPr/>
        </p:nvCxnSpPr>
        <p:spPr>
          <a:xfrm>
            <a:off x="0" y="64634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1070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9350D6-6A58-2470-0DD3-3683A54A6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691" y="923829"/>
            <a:ext cx="5948276" cy="38481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F8083E-B47D-B297-21F7-5B951747E3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28"/>
          <a:stretch/>
        </p:blipFill>
        <p:spPr>
          <a:xfrm>
            <a:off x="1" y="848412"/>
            <a:ext cx="6334812" cy="44066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3B0559-22D2-7B93-33A4-0B292006F12A}"/>
              </a:ext>
            </a:extLst>
          </p:cNvPr>
          <p:cNvSpPr txBox="1"/>
          <p:nvPr/>
        </p:nvSpPr>
        <p:spPr>
          <a:xfrm>
            <a:off x="1394680" y="0"/>
            <a:ext cx="94026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BSM predictions with different Hamiltonians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FD4F65-DC93-6B1A-C6E5-72EC7B852D47}"/>
              </a:ext>
            </a:extLst>
          </p:cNvPr>
          <p:cNvGrpSpPr/>
          <p:nvPr/>
        </p:nvGrpSpPr>
        <p:grpSpPr>
          <a:xfrm>
            <a:off x="0" y="6463414"/>
            <a:ext cx="12192000" cy="369332"/>
            <a:chOff x="0" y="6463414"/>
            <a:chExt cx="12192000" cy="36933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1CB7DD1-107E-682A-4936-3348E20DF035}"/>
                </a:ext>
              </a:extLst>
            </p:cNvPr>
            <p:cNvSpPr txBox="1"/>
            <p:nvPr/>
          </p:nvSpPr>
          <p:spPr>
            <a:xfrm>
              <a:off x="3017085" y="6463414"/>
              <a:ext cx="56541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Andrei Neacsu – MEDEX ‘23 – Prague, September 4-8 2023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57D0C33-5887-D039-0F0E-396FC552786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463414"/>
              <a:ext cx="1219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DDD6A3D-0703-92C4-CA6E-DE6EF8DA4261}"/>
              </a:ext>
            </a:extLst>
          </p:cNvPr>
          <p:cNvSpPr txBox="1"/>
          <p:nvPr/>
        </p:nvSpPr>
        <p:spPr>
          <a:xfrm>
            <a:off x="1231302" y="5570863"/>
            <a:ext cx="10207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Looking for the dominant BSM mechanism through ratios of half-lives</a:t>
            </a:r>
          </a:p>
        </p:txBody>
      </p:sp>
    </p:spTree>
    <p:extLst>
      <p:ext uri="{BB962C8B-B14F-4D97-AF65-F5344CB8AC3E}">
        <p14:creationId xmlns:p14="http://schemas.microsoft.com/office/powerpoint/2010/main" val="1974336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5E3C8A0-4F88-A404-8449-DA7BF4904BA0}"/>
              </a:ext>
            </a:extLst>
          </p:cNvPr>
          <p:cNvGrpSpPr/>
          <p:nvPr/>
        </p:nvGrpSpPr>
        <p:grpSpPr>
          <a:xfrm>
            <a:off x="0" y="6463414"/>
            <a:ext cx="12192000" cy="369332"/>
            <a:chOff x="0" y="6463414"/>
            <a:chExt cx="12192000" cy="36933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BD27F89-512A-655D-6E96-0A2660C27CA8}"/>
                </a:ext>
              </a:extLst>
            </p:cNvPr>
            <p:cNvSpPr txBox="1"/>
            <p:nvPr/>
          </p:nvSpPr>
          <p:spPr>
            <a:xfrm>
              <a:off x="3017085" y="6463414"/>
              <a:ext cx="56541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Andrei Neacsu – MEDEX ‘23 – Prague, September 4-8 2023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1BC1B12-A4F7-DA05-A98B-50FDD10E08B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463414"/>
              <a:ext cx="1219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121DF24-E27E-7182-C2DB-F392B252EF32}"/>
              </a:ext>
            </a:extLst>
          </p:cNvPr>
          <p:cNvSpPr txBox="1"/>
          <p:nvPr/>
        </p:nvSpPr>
        <p:spPr>
          <a:xfrm>
            <a:off x="4698021" y="111025"/>
            <a:ext cx="27959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The Solution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C02304-A51B-FAC0-5118-E9D6BDC88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72" y="970168"/>
            <a:ext cx="7201905" cy="150516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3255D62-E092-77B4-82DB-B5AADC04C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0321" y="2488586"/>
            <a:ext cx="5263214" cy="37881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48F770-9450-95FB-DA1E-2D2D0C0EF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8036" y="546103"/>
            <a:ext cx="3908579" cy="23532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A589789-7515-5A77-124E-2DB1AE42E0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7475" y="2475328"/>
            <a:ext cx="3933007" cy="235329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C9A657FB-5417-783C-60F3-0F319BE37A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58037" y="4031411"/>
            <a:ext cx="3908579" cy="233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525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5E3C8A0-4F88-A404-8449-DA7BF4904BA0}"/>
              </a:ext>
            </a:extLst>
          </p:cNvPr>
          <p:cNvGrpSpPr/>
          <p:nvPr/>
        </p:nvGrpSpPr>
        <p:grpSpPr>
          <a:xfrm>
            <a:off x="0" y="6463414"/>
            <a:ext cx="12192000" cy="369332"/>
            <a:chOff x="0" y="6463414"/>
            <a:chExt cx="12192000" cy="36933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BD27F89-512A-655D-6E96-0A2660C27CA8}"/>
                </a:ext>
              </a:extLst>
            </p:cNvPr>
            <p:cNvSpPr txBox="1"/>
            <p:nvPr/>
          </p:nvSpPr>
          <p:spPr>
            <a:xfrm>
              <a:off x="3017085" y="6463414"/>
              <a:ext cx="56541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Andrei Neacsu – MEDEX ‘23 – Prague, September 4-8 2023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1BC1B12-A4F7-DA05-A98B-50FDD10E08B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463414"/>
              <a:ext cx="1219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C46D93C-A4CF-B6B1-5F9C-6461584E4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6201"/>
            <a:ext cx="12192000" cy="39255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D5E2FB-73C3-3EAE-45F7-35F7FF86BF4F}"/>
              </a:ext>
            </a:extLst>
          </p:cNvPr>
          <p:cNvSpPr txBox="1"/>
          <p:nvPr/>
        </p:nvSpPr>
        <p:spPr>
          <a:xfrm>
            <a:off x="4822833" y="222507"/>
            <a:ext cx="20426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This year</a:t>
            </a:r>
          </a:p>
        </p:txBody>
      </p:sp>
    </p:spTree>
    <p:extLst>
      <p:ext uri="{BB962C8B-B14F-4D97-AF65-F5344CB8AC3E}">
        <p14:creationId xmlns:p14="http://schemas.microsoft.com/office/powerpoint/2010/main" val="185903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5E3C8A0-4F88-A404-8449-DA7BF4904BA0}"/>
              </a:ext>
            </a:extLst>
          </p:cNvPr>
          <p:cNvGrpSpPr/>
          <p:nvPr/>
        </p:nvGrpSpPr>
        <p:grpSpPr>
          <a:xfrm>
            <a:off x="0" y="6463414"/>
            <a:ext cx="12192000" cy="369332"/>
            <a:chOff x="0" y="6463414"/>
            <a:chExt cx="12192000" cy="36933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BD27F89-512A-655D-6E96-0A2660C27CA8}"/>
                </a:ext>
              </a:extLst>
            </p:cNvPr>
            <p:cNvSpPr txBox="1"/>
            <p:nvPr/>
          </p:nvSpPr>
          <p:spPr>
            <a:xfrm>
              <a:off x="3017085" y="6463414"/>
              <a:ext cx="56541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Andrei Neacsu – MEDEX ‘23 – Prague, September 4-8 2023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1BC1B12-A4F7-DA05-A98B-50FDD10E08B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463414"/>
              <a:ext cx="1219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AF00C87-EF3A-B583-59C7-7FBC24A34C1A}"/>
              </a:ext>
            </a:extLst>
          </p:cNvPr>
          <p:cNvSpPr txBox="1"/>
          <p:nvPr/>
        </p:nvSpPr>
        <p:spPr>
          <a:xfrm>
            <a:off x="4536762" y="40642"/>
            <a:ext cx="2614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The culprits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42F9BA-DC02-EC4C-4BB5-FD5CCC0314BA}"/>
              </a:ext>
            </a:extLst>
          </p:cNvPr>
          <p:cNvSpPr txBox="1"/>
          <p:nvPr/>
        </p:nvSpPr>
        <p:spPr>
          <a:xfrm>
            <a:off x="103367" y="916589"/>
            <a:ext cx="1183154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1) </a:t>
            </a:r>
            <a:r>
              <a:rPr lang="en-US" sz="2400" b="1" dirty="0"/>
              <a:t>SVD</a:t>
            </a:r>
            <a:r>
              <a:rPr lang="en-US" sz="2400" dirty="0"/>
              <a:t> -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-Roman"/>
              </a:rPr>
              <a:t>C. Qi and Z. X. Xu, </a:t>
            </a:r>
            <a:r>
              <a:rPr lang="en-US" sz="2400" b="0" i="0" dirty="0">
                <a:solidFill>
                  <a:srgbClr val="0000FF"/>
                </a:solidFill>
                <a:effectLst/>
                <a:latin typeface="Times-Roman"/>
              </a:rPr>
              <a:t>Phys. Rev. C </a:t>
            </a:r>
            <a:r>
              <a:rPr lang="en-US" sz="2400" b="1" i="0" dirty="0">
                <a:solidFill>
                  <a:srgbClr val="0000FF"/>
                </a:solidFill>
                <a:effectLst/>
                <a:latin typeface="Times-Bold"/>
              </a:rPr>
              <a:t>86</a:t>
            </a:r>
            <a:r>
              <a:rPr lang="en-US" sz="2400" b="0" i="0" dirty="0">
                <a:solidFill>
                  <a:srgbClr val="0000FF"/>
                </a:solidFill>
                <a:effectLst/>
                <a:latin typeface="Times-Roman"/>
              </a:rPr>
              <a:t>, 044323 (2012)</a:t>
            </a:r>
            <a:r>
              <a:rPr lang="en-US" sz="2400" dirty="0"/>
              <a:t>.</a:t>
            </a:r>
            <a:br>
              <a:rPr lang="en-US" sz="2400" dirty="0"/>
            </a:br>
            <a:r>
              <a:rPr lang="en-US" sz="2400" dirty="0"/>
              <a:t>2) 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Times-Roman"/>
              </a:rPr>
              <a:t>jj55t</a:t>
            </a:r>
            <a:r>
              <a:rPr lang="en-US" sz="2400" dirty="0"/>
              <a:t> -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-Roman"/>
              </a:rPr>
              <a:t>M.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-Roman"/>
              </a:rPr>
              <a:t>Horoi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-Roman"/>
              </a:rPr>
              <a:t> and B. A. Brown, </a:t>
            </a:r>
            <a:r>
              <a:rPr lang="en-US" sz="2400" b="0" i="0" dirty="0">
                <a:solidFill>
                  <a:srgbClr val="0000FF"/>
                </a:solidFill>
                <a:effectLst/>
                <a:latin typeface="Times-Roman"/>
              </a:rPr>
              <a:t>Phys. Rev. Lett. </a:t>
            </a:r>
            <a:r>
              <a:rPr lang="en-US" sz="2400" b="1" i="0" dirty="0">
                <a:solidFill>
                  <a:srgbClr val="0000FF"/>
                </a:solidFill>
                <a:effectLst/>
                <a:latin typeface="Times-Bold"/>
              </a:rPr>
              <a:t>110</a:t>
            </a:r>
            <a:r>
              <a:rPr lang="en-US" sz="2400" b="0" i="0" dirty="0">
                <a:solidFill>
                  <a:srgbClr val="0000FF"/>
                </a:solidFill>
                <a:effectLst/>
                <a:latin typeface="Times-Roman"/>
              </a:rPr>
              <a:t>, 222502 (2013)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-Roman"/>
              </a:rPr>
              <a:t>.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3) 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Times-Roman"/>
              </a:rPr>
              <a:t>GCN5082</a:t>
            </a:r>
            <a:r>
              <a:rPr lang="en-US" sz="2400" dirty="0"/>
              <a:t> -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-Roman"/>
              </a:rPr>
              <a:t>E.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-Roman"/>
              </a:rPr>
              <a:t>Caurier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-Roman"/>
              </a:rPr>
              <a:t>, F.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-Roman"/>
              </a:rPr>
              <a:t>Nowacki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-Roman"/>
              </a:rPr>
              <a:t>, A.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-Roman"/>
              </a:rPr>
              <a:t>Poves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-Roman"/>
              </a:rPr>
              <a:t>, and K.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-Roman"/>
              </a:rPr>
              <a:t>Sieja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-Roman"/>
              </a:rPr>
              <a:t>, </a:t>
            </a:r>
            <a:r>
              <a:rPr lang="en-US" sz="2400" b="0" i="0" dirty="0">
                <a:solidFill>
                  <a:srgbClr val="0000FF"/>
                </a:solidFill>
                <a:effectLst/>
                <a:latin typeface="Times-Roman"/>
              </a:rPr>
              <a:t>Phys. Rev. C </a:t>
            </a:r>
            <a:r>
              <a:rPr lang="en-US" sz="2400" b="1" i="0" dirty="0">
                <a:solidFill>
                  <a:srgbClr val="0000FF"/>
                </a:solidFill>
                <a:effectLst/>
                <a:latin typeface="Times-Bold"/>
              </a:rPr>
              <a:t>82</a:t>
            </a:r>
            <a:r>
              <a:rPr lang="en-US" sz="2400" b="0" i="0" dirty="0">
                <a:solidFill>
                  <a:srgbClr val="0000FF"/>
                </a:solidFill>
                <a:effectLst/>
                <a:latin typeface="Times-Roman"/>
              </a:rPr>
              <a:t>, 064304 (2010)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-Roman"/>
              </a:rPr>
              <a:t>.</a:t>
            </a:r>
          </a:p>
          <a:p>
            <a:r>
              <a:rPr lang="en-US" sz="2400" dirty="0"/>
              <a:t> </a:t>
            </a:r>
          </a:p>
          <a:p>
            <a:r>
              <a:rPr lang="en-US" sz="2400" b="0" i="0" dirty="0">
                <a:solidFill>
                  <a:srgbClr val="000000"/>
                </a:solidFill>
                <a:effectLst/>
                <a:latin typeface="Times-Roman"/>
              </a:rPr>
              <a:t>3x1000 effective Hamiltonians from random perturbations within the range of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MTSY"/>
              </a:rPr>
              <a:t>±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-Roman"/>
              </a:rPr>
              <a:t>10% to their two-body matrix elements (TBME)</a:t>
            </a:r>
            <a:r>
              <a:rPr lang="en-US" sz="2400" dirty="0">
                <a:solidFill>
                  <a:srgbClr val="000000"/>
                </a:solidFill>
                <a:latin typeface="Times-Roman"/>
              </a:rPr>
              <a:t> – the single-particle energies are kept untouched.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996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5E3C8A0-4F88-A404-8449-DA7BF4904BA0}"/>
              </a:ext>
            </a:extLst>
          </p:cNvPr>
          <p:cNvGrpSpPr/>
          <p:nvPr/>
        </p:nvGrpSpPr>
        <p:grpSpPr>
          <a:xfrm>
            <a:off x="0" y="6463414"/>
            <a:ext cx="12192000" cy="369332"/>
            <a:chOff x="0" y="6463414"/>
            <a:chExt cx="12192000" cy="36933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BD27F89-512A-655D-6E96-0A2660C27CA8}"/>
                </a:ext>
              </a:extLst>
            </p:cNvPr>
            <p:cNvSpPr txBox="1"/>
            <p:nvPr/>
          </p:nvSpPr>
          <p:spPr>
            <a:xfrm>
              <a:off x="3017085" y="6463414"/>
              <a:ext cx="56541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Andrei Neacsu – MEDEX ‘23 – Prague, September 4-8 2023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1BC1B12-A4F7-DA05-A98B-50FDD10E08B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463414"/>
              <a:ext cx="1219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B4C3FC0-4177-F57E-725D-674305DA6C6E}"/>
              </a:ext>
            </a:extLst>
          </p:cNvPr>
          <p:cNvSpPr txBox="1"/>
          <p:nvPr/>
        </p:nvSpPr>
        <p:spPr>
          <a:xfrm>
            <a:off x="4062497" y="40642"/>
            <a:ext cx="3563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The observables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A4C141-DF53-4FAC-DA32-72B61A83D87F}"/>
              </a:ext>
            </a:extLst>
          </p:cNvPr>
          <p:cNvSpPr txBox="1"/>
          <p:nvPr/>
        </p:nvSpPr>
        <p:spPr>
          <a:xfrm>
            <a:off x="267694" y="1353047"/>
            <a:ext cx="1165661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/>
              <a:t>2νββ NME, the energies of the first 2</a:t>
            </a:r>
            <a:r>
              <a:rPr lang="en-US" sz="2400" baseline="30000" dirty="0"/>
              <a:t>+</a:t>
            </a:r>
            <a:r>
              <a:rPr lang="en-US" sz="2400" dirty="0"/>
              <a:t>, 4</a:t>
            </a:r>
            <a:r>
              <a:rPr lang="en-US" sz="2400" baseline="30000" dirty="0"/>
              <a:t>+</a:t>
            </a:r>
            <a:r>
              <a:rPr lang="en-US" sz="2400" dirty="0"/>
              <a:t>, and 6</a:t>
            </a:r>
            <a:r>
              <a:rPr lang="en-US" sz="2400" baseline="30000" dirty="0"/>
              <a:t>+</a:t>
            </a:r>
            <a:r>
              <a:rPr lang="en-US" sz="2400" dirty="0"/>
              <a:t> states in the parent (</a:t>
            </a:r>
            <a:r>
              <a:rPr lang="en-US" sz="2400" baseline="30000" dirty="0"/>
              <a:t>136</a:t>
            </a:r>
            <a:r>
              <a:rPr lang="en-US" sz="2400" dirty="0"/>
              <a:t>Xe) and daughter (</a:t>
            </a:r>
            <a:r>
              <a:rPr lang="en-US" sz="2400" baseline="30000" dirty="0"/>
              <a:t>136</a:t>
            </a:r>
            <a:r>
              <a:rPr lang="en-US" sz="2400" dirty="0"/>
              <a:t>Ba) nuclei, 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B(E2) ↑ transition probabilities for </a:t>
            </a:r>
            <a:r>
              <a:rPr lang="en-US" sz="2400" baseline="30000" dirty="0"/>
              <a:t>136</a:t>
            </a:r>
            <a:r>
              <a:rPr lang="en-US" sz="2400" dirty="0"/>
              <a:t>Xe and </a:t>
            </a:r>
            <a:r>
              <a:rPr lang="en-US" sz="2400" baseline="30000" dirty="0"/>
              <a:t>136</a:t>
            </a:r>
            <a:r>
              <a:rPr lang="en-US" sz="2400" dirty="0"/>
              <a:t>Ba to the first 2</a:t>
            </a:r>
            <a:r>
              <a:rPr lang="en-US" sz="2400" baseline="30000" dirty="0"/>
              <a:t>+</a:t>
            </a:r>
            <a:r>
              <a:rPr lang="en-US" sz="2400" dirty="0"/>
              <a:t> states, 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Gamow-Teller transition probability for the transition from </a:t>
            </a:r>
            <a:r>
              <a:rPr lang="en-US" sz="2400" baseline="30000" dirty="0"/>
              <a:t>136</a:t>
            </a:r>
            <a:r>
              <a:rPr lang="en-US" sz="2400" dirty="0"/>
              <a:t>Xe and from </a:t>
            </a:r>
            <a:r>
              <a:rPr lang="en-US" sz="2400" baseline="30000" dirty="0"/>
              <a:t>136</a:t>
            </a:r>
            <a:r>
              <a:rPr lang="en-US" sz="2400" dirty="0"/>
              <a:t>Ba to the 1</a:t>
            </a:r>
            <a:r>
              <a:rPr lang="en-US" sz="2400" baseline="30000" dirty="0"/>
              <a:t>+</a:t>
            </a:r>
            <a:r>
              <a:rPr lang="en-US" sz="2400" dirty="0"/>
              <a:t> excited state in </a:t>
            </a:r>
            <a:r>
              <a:rPr lang="en-US" sz="2400" baseline="30000" dirty="0"/>
              <a:t>136</a:t>
            </a:r>
            <a:r>
              <a:rPr lang="en-US" sz="2400" dirty="0"/>
              <a:t>Cs, 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the neutron and proton occupancies for </a:t>
            </a:r>
            <a:r>
              <a:rPr lang="en-US" sz="2400" baseline="30000" dirty="0"/>
              <a:t>136</a:t>
            </a:r>
            <a:r>
              <a:rPr lang="en-US" sz="2400" dirty="0"/>
              <a:t>Xe and </a:t>
            </a:r>
            <a:r>
              <a:rPr lang="en-US" sz="2400" baseline="30000" dirty="0"/>
              <a:t>136</a:t>
            </a:r>
            <a:r>
              <a:rPr lang="en-US" sz="2400" dirty="0"/>
              <a:t>Ba above the </a:t>
            </a:r>
            <a:r>
              <a:rPr lang="en-US" sz="2400" baseline="30000" dirty="0"/>
              <a:t>100</a:t>
            </a:r>
            <a:r>
              <a:rPr lang="en-US" sz="2400" dirty="0"/>
              <a:t>Sn core in the jj55 model space shells. 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  <a:p>
            <a:r>
              <a:rPr lang="en-US" sz="2400" dirty="0"/>
              <a:t>The number of observables that we calculate for each sample is 24, including the 0νββ NME.</a:t>
            </a:r>
          </a:p>
        </p:txBody>
      </p:sp>
    </p:spTree>
    <p:extLst>
      <p:ext uri="{BB962C8B-B14F-4D97-AF65-F5344CB8AC3E}">
        <p14:creationId xmlns:p14="http://schemas.microsoft.com/office/powerpoint/2010/main" val="2450971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5E3C8A0-4F88-A404-8449-DA7BF4904BA0}"/>
              </a:ext>
            </a:extLst>
          </p:cNvPr>
          <p:cNvGrpSpPr/>
          <p:nvPr/>
        </p:nvGrpSpPr>
        <p:grpSpPr>
          <a:xfrm>
            <a:off x="0" y="6463414"/>
            <a:ext cx="12192000" cy="369332"/>
            <a:chOff x="0" y="6463414"/>
            <a:chExt cx="12192000" cy="36933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BD27F89-512A-655D-6E96-0A2660C27CA8}"/>
                </a:ext>
              </a:extLst>
            </p:cNvPr>
            <p:cNvSpPr txBox="1"/>
            <p:nvPr/>
          </p:nvSpPr>
          <p:spPr>
            <a:xfrm>
              <a:off x="3017085" y="6463414"/>
              <a:ext cx="56541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Andrei Neacsu – MEDEX ‘23 – Prague, September 4-8 2023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1BC1B12-A4F7-DA05-A98B-50FDD10E08B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463414"/>
              <a:ext cx="1219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id="{7553ED5D-249C-8F37-156C-8F95404850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89" y="103370"/>
            <a:ext cx="3856477" cy="551025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0D63B0B-F8FC-0006-830A-632BD0A514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61624" y="113894"/>
            <a:ext cx="3868752" cy="55102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D13A87-4309-FCA2-D866-0DB38BFDCE80}"/>
              </a:ext>
            </a:extLst>
          </p:cNvPr>
          <p:cNvSpPr txBox="1"/>
          <p:nvPr/>
        </p:nvSpPr>
        <p:spPr>
          <a:xfrm>
            <a:off x="1388539" y="5613621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GCN-52:80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F45428-766C-D422-9450-7C871D933F7F}"/>
              </a:ext>
            </a:extLst>
          </p:cNvPr>
          <p:cNvSpPr txBox="1"/>
          <p:nvPr/>
        </p:nvSpPr>
        <p:spPr>
          <a:xfrm>
            <a:off x="5541844" y="5613621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jj55t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B4C9044-766A-6933-6DCA-8A664D068F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37006" y="103369"/>
            <a:ext cx="3868752" cy="55207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1CF16F6-4376-C60E-79D0-2F1135A6F7D1}"/>
              </a:ext>
            </a:extLst>
          </p:cNvPr>
          <p:cNvSpPr txBox="1"/>
          <p:nvPr/>
        </p:nvSpPr>
        <p:spPr>
          <a:xfrm>
            <a:off x="9889894" y="5613621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SVD</a:t>
            </a:r>
          </a:p>
        </p:txBody>
      </p:sp>
    </p:spTree>
    <p:extLst>
      <p:ext uri="{BB962C8B-B14F-4D97-AF65-F5344CB8AC3E}">
        <p14:creationId xmlns:p14="http://schemas.microsoft.com/office/powerpoint/2010/main" val="2367480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5E3C8A0-4F88-A404-8449-DA7BF4904BA0}"/>
              </a:ext>
            </a:extLst>
          </p:cNvPr>
          <p:cNvGrpSpPr/>
          <p:nvPr/>
        </p:nvGrpSpPr>
        <p:grpSpPr>
          <a:xfrm>
            <a:off x="0" y="6463414"/>
            <a:ext cx="12192000" cy="369332"/>
            <a:chOff x="0" y="6463414"/>
            <a:chExt cx="12192000" cy="36933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BD27F89-512A-655D-6E96-0A2660C27CA8}"/>
                </a:ext>
              </a:extLst>
            </p:cNvPr>
            <p:cNvSpPr txBox="1"/>
            <p:nvPr/>
          </p:nvSpPr>
          <p:spPr>
            <a:xfrm>
              <a:off x="3017085" y="6463414"/>
              <a:ext cx="56541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Andrei Neacsu – MEDEX ‘23 – Prague, September 4-8 2023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1BC1B12-A4F7-DA05-A98B-50FDD10E08B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463414"/>
              <a:ext cx="1219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id="{7645B7C0-E38F-23BF-2DDA-132086AEC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1184" y="0"/>
            <a:ext cx="5810250" cy="645795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B33FE95-731E-C71F-DFC5-D9C6972493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78381" y="109082"/>
            <a:ext cx="6448425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139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928</Words>
  <Application>Microsoft Office PowerPoint</Application>
  <PresentationFormat>Widescreen</PresentationFormat>
  <Paragraphs>55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MTSY</vt:lpstr>
      <vt:lpstr>RMTMI</vt:lpstr>
      <vt:lpstr>Times New Roman</vt:lpstr>
      <vt:lpstr>Times-Bold</vt:lpstr>
      <vt:lpstr>Times-Roman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Andrei Neacsu</dc:creator>
  <cp:lastModifiedBy>Andrei Neacsu</cp:lastModifiedBy>
  <cp:revision>61</cp:revision>
  <dcterms:created xsi:type="dcterms:W3CDTF">2023-09-04T15:43:03Z</dcterms:created>
  <dcterms:modified xsi:type="dcterms:W3CDTF">2023-09-05T12:00:33Z</dcterms:modified>
</cp:coreProperties>
</file>