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</p:sldMasterIdLst>
  <p:notesMasterIdLst>
    <p:notesMasterId r:id="rId24"/>
  </p:notesMasterIdLst>
  <p:handoutMasterIdLst>
    <p:handoutMasterId r:id="rId25"/>
  </p:handoutMasterIdLst>
  <p:sldIdLst>
    <p:sldId id="312" r:id="rId3"/>
    <p:sldId id="301" r:id="rId4"/>
    <p:sldId id="256" r:id="rId5"/>
    <p:sldId id="257" r:id="rId6"/>
    <p:sldId id="304" r:id="rId7"/>
    <p:sldId id="302" r:id="rId8"/>
    <p:sldId id="305" r:id="rId9"/>
    <p:sldId id="295" r:id="rId10"/>
    <p:sldId id="296" r:id="rId11"/>
    <p:sldId id="259" r:id="rId12"/>
    <p:sldId id="306" r:id="rId13"/>
    <p:sldId id="299" r:id="rId14"/>
    <p:sldId id="300" r:id="rId15"/>
    <p:sldId id="297" r:id="rId16"/>
    <p:sldId id="319" r:id="rId17"/>
    <p:sldId id="320" r:id="rId18"/>
    <p:sldId id="309" r:id="rId19"/>
    <p:sldId id="310" r:id="rId20"/>
    <p:sldId id="311" r:id="rId21"/>
    <p:sldId id="322" r:id="rId22"/>
    <p:sldId id="314" r:id="rId23"/>
  </p:sldIdLst>
  <p:sldSz cx="9144000" cy="6858000" type="screen4x3"/>
  <p:notesSz cx="6858000" cy="9144000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9" autoAdjust="0"/>
    <p:restoredTop sz="86550" autoAdjust="0"/>
  </p:normalViewPr>
  <p:slideViewPr>
    <p:cSldViewPr snapToObjects="1">
      <p:cViewPr varScale="1">
        <p:scale>
          <a:sx n="99" d="100"/>
          <a:sy n="99" d="100"/>
        </p:scale>
        <p:origin x="2148" y="7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DD198E2-2BD5-6F40-B63F-70759CBC04EB}" type="datetimeFigureOut">
              <a:rPr lang="fr-FR"/>
              <a:pPr>
                <a:defRPr/>
              </a:pPr>
              <a:t>21/06/2021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BCD5F51-AEB2-3B43-BD80-E43AE7EC89B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75696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B32D52-6A92-494E-B8B1-309B6635713E}" type="datetimeFigureOut">
              <a:rPr lang="fr-FR" smtClean="0"/>
              <a:t>21/06/2021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1FE7A-8D48-4E29-9A89-70FF162371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975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Ladies and gentlemen,</a:t>
            </a:r>
            <a:r>
              <a:rPr lang="fr-FR" baseline="0" dirty="0"/>
              <a:t> M. Chairman, </a:t>
            </a:r>
            <a:r>
              <a:rPr lang="fr-FR" baseline="0" dirty="0" err="1"/>
              <a:t>it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</a:t>
            </a:r>
            <a:r>
              <a:rPr lang="fr-FR" baseline="0" dirty="0" err="1"/>
              <a:t>my</a:t>
            </a:r>
            <a:r>
              <a:rPr lang="fr-FR" baseline="0" dirty="0"/>
              <a:t> </a:t>
            </a:r>
            <a:r>
              <a:rPr lang="fr-FR" baseline="0" dirty="0" err="1"/>
              <a:t>great</a:t>
            </a:r>
            <a:r>
              <a:rPr lang="fr-FR" baseline="0" dirty="0"/>
              <a:t> </a:t>
            </a:r>
            <a:r>
              <a:rPr lang="fr-FR" baseline="0" dirty="0" err="1"/>
              <a:t>pleasure</a:t>
            </a:r>
            <a:r>
              <a:rPr lang="fr-FR" baseline="0" dirty="0"/>
              <a:t> to </a:t>
            </a:r>
            <a:r>
              <a:rPr lang="fr-FR" baseline="0" dirty="0" err="1"/>
              <a:t>be</a:t>
            </a:r>
            <a:r>
              <a:rPr lang="fr-FR" baseline="0" dirty="0"/>
              <a:t> </a:t>
            </a:r>
            <a:r>
              <a:rPr lang="fr-FR" baseline="0" dirty="0" err="1"/>
              <a:t>here</a:t>
            </a:r>
            <a:r>
              <a:rPr lang="fr-FR" baseline="0" dirty="0"/>
              <a:t> for </a:t>
            </a:r>
            <a:r>
              <a:rPr lang="fr-FR" baseline="0" dirty="0" err="1"/>
              <a:t>this</a:t>
            </a:r>
            <a:r>
              <a:rPr lang="fr-FR" baseline="0" dirty="0"/>
              <a:t> new </a:t>
            </a:r>
            <a:r>
              <a:rPr lang="fr-FR" baseline="0" dirty="0" err="1"/>
              <a:t>edition</a:t>
            </a:r>
            <a:r>
              <a:rPr lang="fr-FR" baseline="0" dirty="0"/>
              <a:t> of </a:t>
            </a:r>
            <a:r>
              <a:rPr lang="fr-FR" baseline="0" dirty="0" err="1"/>
              <a:t>Animma</a:t>
            </a:r>
            <a:r>
              <a:rPr lang="fr-FR" baseline="0" dirty="0"/>
              <a:t> </a:t>
            </a:r>
            <a:r>
              <a:rPr lang="fr-FR" baseline="0" dirty="0" err="1"/>
              <a:t>conference</a:t>
            </a:r>
            <a:r>
              <a:rPr lang="fr-FR" baseline="0" dirty="0"/>
              <a:t>, I </a:t>
            </a:r>
            <a:r>
              <a:rPr lang="fr-FR" baseline="0" dirty="0" err="1"/>
              <a:t>really</a:t>
            </a:r>
            <a:r>
              <a:rPr lang="fr-FR" baseline="0" dirty="0"/>
              <a:t> </a:t>
            </a:r>
            <a:r>
              <a:rPr lang="fr-FR" baseline="0" dirty="0" err="1"/>
              <a:t>thanks</a:t>
            </a:r>
            <a:r>
              <a:rPr lang="fr-FR" baseline="0" dirty="0"/>
              <a:t> the </a:t>
            </a:r>
            <a:r>
              <a:rPr lang="fr-FR" baseline="0" dirty="0" err="1"/>
              <a:t>organizer</a:t>
            </a:r>
            <a:r>
              <a:rPr lang="fr-FR" baseline="0" dirty="0"/>
              <a:t> … ….</a:t>
            </a:r>
          </a:p>
          <a:p>
            <a:r>
              <a:rPr lang="fr-FR" baseline="0" dirty="0" err="1"/>
              <a:t>My</a:t>
            </a:r>
            <a:r>
              <a:rPr lang="fr-FR" baseline="0" dirty="0"/>
              <a:t> </a:t>
            </a:r>
            <a:r>
              <a:rPr lang="fr-FR" baseline="0" dirty="0" err="1"/>
              <a:t>name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Florian Baudry</a:t>
            </a:r>
          </a:p>
          <a:p>
            <a:r>
              <a:rPr lang="fr-FR" baseline="0" dirty="0"/>
              <a:t>So </a:t>
            </a:r>
            <a:r>
              <a:rPr lang="fr-FR" baseline="0" dirty="0" err="1"/>
              <a:t>my</a:t>
            </a:r>
            <a:r>
              <a:rPr lang="fr-FR" baseline="0" dirty="0"/>
              <a:t> talk </a:t>
            </a:r>
            <a:r>
              <a:rPr lang="fr-FR" baseline="0" dirty="0" err="1"/>
              <a:t>will</a:t>
            </a:r>
            <a:r>
              <a:rPr lang="fr-FR" baseline="0" dirty="0"/>
              <a:t> </a:t>
            </a:r>
            <a:r>
              <a:rPr lang="fr-FR" baseline="0" dirty="0" err="1"/>
              <a:t>focuse</a:t>
            </a:r>
            <a:r>
              <a:rPr lang="fr-FR" baseline="0" dirty="0"/>
              <a:t>  on « </a:t>
            </a:r>
            <a:r>
              <a:rPr lang="en-US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Design of an acoustic sensor for fission gas release characterization devoted to JHR environment measurements”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1FE7A-8D48-4E29-9A89-70FF162371A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3567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Poling</a:t>
            </a:r>
            <a:r>
              <a:rPr lang="fr-FR" dirty="0"/>
              <a:t> </a:t>
            </a:r>
            <a:r>
              <a:rPr lang="fr-FR" dirty="0" err="1"/>
              <a:t>permitted</a:t>
            </a:r>
            <a:r>
              <a:rPr lang="fr-FR" dirty="0"/>
              <a:t> to </a:t>
            </a:r>
            <a:r>
              <a:rPr lang="fr-FR" dirty="0" err="1"/>
              <a:t>give</a:t>
            </a:r>
            <a:r>
              <a:rPr lang="fr-FR" dirty="0"/>
              <a:t> </a:t>
            </a:r>
            <a:r>
              <a:rPr lang="fr-FR" dirty="0" err="1"/>
              <a:t>piezo</a:t>
            </a:r>
            <a:r>
              <a:rPr lang="fr-FR" dirty="0"/>
              <a:t> perfs.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1FE7A-8D48-4E29-9A89-70FF162371A9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4190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4slides qui correspondent aux pages de 17 à 20 pour remplacer celle là slide générique p 21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1FE7A-8D48-4E29-9A89-70FF162371A9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2626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sensor</a:t>
            </a:r>
            <a:r>
              <a:rPr lang="fr-FR" dirty="0"/>
              <a:t> body have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realize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ceramics</a:t>
            </a:r>
            <a:r>
              <a:rPr lang="fr-FR" dirty="0"/>
              <a:t>, use of MACOR have been </a:t>
            </a:r>
            <a:r>
              <a:rPr lang="fr-FR" dirty="0" err="1"/>
              <a:t>preferized</a:t>
            </a:r>
            <a:r>
              <a:rPr lang="fr-FR" dirty="0"/>
              <a:t> due to the </a:t>
            </a:r>
            <a:r>
              <a:rPr lang="fr-FR" dirty="0" err="1"/>
              <a:t>fact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it’s</a:t>
            </a:r>
            <a:r>
              <a:rPr lang="fr-FR" dirty="0"/>
              <a:t> </a:t>
            </a:r>
            <a:r>
              <a:rPr lang="fr-FR" dirty="0" err="1"/>
              <a:t>easy</a:t>
            </a:r>
            <a:r>
              <a:rPr lang="fr-FR" dirty="0"/>
              <a:t> to </a:t>
            </a:r>
            <a:r>
              <a:rPr lang="fr-FR" dirty="0" err="1"/>
              <a:t>machining</a:t>
            </a:r>
            <a:r>
              <a:rPr lang="fr-FR" dirty="0"/>
              <a:t>, </a:t>
            </a:r>
            <a:r>
              <a:rPr lang="fr-FR" dirty="0" err="1"/>
              <a:t>low</a:t>
            </a:r>
            <a:r>
              <a:rPr lang="fr-FR" dirty="0"/>
              <a:t> </a:t>
            </a:r>
            <a:r>
              <a:rPr lang="fr-FR" dirty="0" err="1"/>
              <a:t>dismatch</a:t>
            </a:r>
            <a:r>
              <a:rPr lang="fr-FR" dirty="0"/>
              <a:t> of TCE and </a:t>
            </a:r>
            <a:r>
              <a:rPr lang="fr-FR" dirty="0" err="1"/>
              <a:t>easy</a:t>
            </a:r>
            <a:r>
              <a:rPr lang="fr-FR" dirty="0"/>
              <a:t> to </a:t>
            </a:r>
            <a:r>
              <a:rPr lang="fr-FR" dirty="0" err="1"/>
              <a:t>bounded</a:t>
            </a:r>
            <a:r>
              <a:rPr lang="fr-FR" dirty="0"/>
              <a:t> </a:t>
            </a:r>
            <a:r>
              <a:rPr lang="fr-FR" dirty="0" err="1"/>
              <a:t>differents</a:t>
            </a:r>
            <a:r>
              <a:rPr lang="fr-FR" dirty="0"/>
              <a:t> parts </a:t>
            </a:r>
            <a:r>
              <a:rPr lang="fr-FR" dirty="0" err="1"/>
              <a:t>with</a:t>
            </a:r>
            <a:r>
              <a:rPr lang="fr-FR" dirty="0"/>
              <a:t> alumina </a:t>
            </a:r>
            <a:r>
              <a:rPr lang="fr-FR" dirty="0" err="1"/>
              <a:t>cement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1FE7A-8D48-4E29-9A89-70FF162371A9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9118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1FE7A-8D48-4E29-9A89-70FF162371A9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0463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/>
              <a:t>First of all…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1FE7A-8D48-4E29-9A89-70FF162371A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6946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First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developpe</a:t>
            </a:r>
            <a:r>
              <a:rPr lang="fr-FR" dirty="0"/>
              <a:t>  new </a:t>
            </a:r>
            <a:r>
              <a:rPr lang="fr-FR" dirty="0" err="1"/>
              <a:t>acoustic</a:t>
            </a:r>
            <a:r>
              <a:rPr lang="fr-FR" dirty="0"/>
              <a:t>  NDT technique in </a:t>
            </a:r>
            <a:r>
              <a:rPr lang="fr-FR" dirty="0" err="1"/>
              <a:t>order</a:t>
            </a:r>
            <a:r>
              <a:rPr lang="fr-FR" dirty="0"/>
              <a:t> to control the composition and the </a:t>
            </a:r>
            <a:r>
              <a:rPr lang="fr-FR" dirty="0" err="1"/>
              <a:t>inner</a:t>
            </a:r>
            <a:r>
              <a:rPr lang="fr-FR" dirty="0"/>
              <a:t> pressure of the fuel </a:t>
            </a:r>
            <a:r>
              <a:rPr lang="fr-FR" dirty="0" err="1"/>
              <a:t>rod</a:t>
            </a:r>
            <a:r>
              <a:rPr lang="fr-FR" dirty="0"/>
              <a:t> tube ( </a:t>
            </a:r>
            <a:r>
              <a:rPr lang="fr-FR" dirty="0" err="1"/>
              <a:t>from</a:t>
            </a:r>
            <a:r>
              <a:rPr lang="fr-FR" dirty="0"/>
              <a:t> the </a:t>
            </a:r>
            <a:r>
              <a:rPr lang="fr-FR" dirty="0" err="1"/>
              <a:t>outside</a:t>
            </a:r>
            <a:r>
              <a:rPr lang="fr-FR" dirty="0"/>
              <a:t>)</a:t>
            </a:r>
          </a:p>
          <a:p>
            <a:r>
              <a:rPr lang="fr-FR" dirty="0" err="1"/>
              <a:t>With</a:t>
            </a:r>
            <a:r>
              <a:rPr lang="fr-FR" dirty="0"/>
              <a:t> the </a:t>
            </a:r>
            <a:r>
              <a:rPr lang="fr-FR" dirty="0" err="1"/>
              <a:t>acoustic</a:t>
            </a:r>
            <a:r>
              <a:rPr lang="fr-FR" dirty="0"/>
              <a:t> </a:t>
            </a:r>
            <a:r>
              <a:rPr lang="fr-FR" dirty="0" err="1"/>
              <a:t>imaging</a:t>
            </a:r>
            <a:r>
              <a:rPr lang="fr-FR" dirty="0"/>
              <a:t> check the interface </a:t>
            </a:r>
            <a:r>
              <a:rPr lang="fr-FR" dirty="0" err="1"/>
              <a:t>between</a:t>
            </a:r>
            <a:r>
              <a:rPr lang="fr-FR" dirty="0"/>
              <a:t> the pellet fuel and the tube</a:t>
            </a:r>
          </a:p>
          <a:p>
            <a:r>
              <a:rPr lang="fr-FR" dirty="0" err="1"/>
              <a:t>Finf</a:t>
            </a:r>
            <a:r>
              <a:rPr lang="fr-FR" dirty="0"/>
              <a:t> the </a:t>
            </a:r>
            <a:r>
              <a:rPr lang="fr-FR" dirty="0" err="1"/>
              <a:t>young</a:t>
            </a:r>
            <a:r>
              <a:rPr lang="fr-FR" dirty="0"/>
              <a:t> </a:t>
            </a:r>
            <a:r>
              <a:rPr lang="fr-FR" dirty="0" err="1"/>
              <a:t>modulus</a:t>
            </a:r>
            <a:r>
              <a:rPr lang="fr-FR" dirty="0"/>
              <a:t> </a:t>
            </a:r>
            <a:r>
              <a:rPr lang="fr-FR" dirty="0" err="1"/>
              <a:t>porosity</a:t>
            </a:r>
            <a:r>
              <a:rPr lang="fr-FR" dirty="0"/>
              <a:t> rate </a:t>
            </a:r>
            <a:r>
              <a:rPr lang="fr-FR" dirty="0" err="1"/>
              <a:t>etc</a:t>
            </a:r>
            <a:r>
              <a:rPr lang="fr-FR" dirty="0"/>
              <a:t> </a:t>
            </a:r>
            <a:r>
              <a:rPr lang="fr-FR" dirty="0" err="1"/>
              <a:t>etc</a:t>
            </a: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Our </a:t>
            </a:r>
            <a:r>
              <a:rPr lang="fr-FR" dirty="0" err="1"/>
              <a:t>projext</a:t>
            </a:r>
            <a:r>
              <a:rPr lang="fr-FR" dirty="0"/>
              <a:t> </a:t>
            </a:r>
            <a:r>
              <a:rPr lang="fr-FR" dirty="0" err="1"/>
              <a:t>namely</a:t>
            </a:r>
            <a:r>
              <a:rPr lang="fr-FR" dirty="0"/>
              <a:t> control the </a:t>
            </a:r>
            <a:r>
              <a:rPr lang="fr-FR" dirty="0" err="1"/>
              <a:t>molar</a:t>
            </a:r>
            <a:r>
              <a:rPr lang="fr-FR" dirty="0"/>
              <a:t> fraction of a gaz in fuel </a:t>
            </a:r>
            <a:r>
              <a:rPr lang="fr-FR" dirty="0" err="1"/>
              <a:t>rod</a:t>
            </a:r>
            <a:r>
              <a:rPr lang="fr-FR" dirty="0"/>
              <a:t> PWR tube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1FE7A-8D48-4E29-9A89-70FF162371A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4103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But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context</a:t>
            </a:r>
            <a:r>
              <a:rPr lang="fr-FR" dirty="0"/>
              <a:t> of </a:t>
            </a:r>
            <a:r>
              <a:rPr lang="fr-FR" dirty="0" err="1"/>
              <a:t>developpement</a:t>
            </a:r>
            <a:r>
              <a:rPr lang="fr-FR" dirty="0"/>
              <a:t> of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new composition </a:t>
            </a:r>
            <a:r>
              <a:rPr lang="fr-FR" dirty="0" err="1"/>
              <a:t>devices</a:t>
            </a:r>
            <a:r>
              <a:rPr lang="fr-FR" dirty="0"/>
              <a:t> ?</a:t>
            </a:r>
          </a:p>
          <a:p>
            <a:r>
              <a:rPr lang="fr-FR" dirty="0"/>
              <a:t>This </a:t>
            </a:r>
            <a:r>
              <a:rPr lang="fr-FR" dirty="0" err="1"/>
              <a:t>device</a:t>
            </a:r>
            <a:r>
              <a:rPr lang="fr-FR" dirty="0"/>
              <a:t> have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integred</a:t>
            </a:r>
            <a:r>
              <a:rPr lang="fr-FR" dirty="0"/>
              <a:t> in a new RJH </a:t>
            </a:r>
            <a:r>
              <a:rPr lang="fr-FR" dirty="0" err="1"/>
              <a:t>reactor</a:t>
            </a:r>
            <a:r>
              <a:rPr lang="fr-FR" dirty="0"/>
              <a:t> in </a:t>
            </a:r>
            <a:r>
              <a:rPr lang="fr-FR" dirty="0" err="1"/>
              <a:t>order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use as </a:t>
            </a:r>
            <a:r>
              <a:rPr lang="fr-FR" dirty="0" err="1"/>
              <a:t>apanel</a:t>
            </a:r>
            <a:r>
              <a:rPr lang="fr-FR" dirty="0"/>
              <a:t> of instrumentation </a:t>
            </a:r>
            <a:r>
              <a:rPr lang="fr-FR" dirty="0" err="1"/>
              <a:t>such</a:t>
            </a:r>
            <a:r>
              <a:rPr lang="fr-FR" dirty="0"/>
              <a:t> as for instance ( pressure gauge and thermocouple)</a:t>
            </a:r>
          </a:p>
          <a:p>
            <a:r>
              <a:rPr lang="fr-FR" dirty="0"/>
              <a:t>The main goal of </a:t>
            </a:r>
            <a:r>
              <a:rPr lang="fr-FR" dirty="0" err="1"/>
              <a:t>this</a:t>
            </a:r>
            <a:r>
              <a:rPr lang="fr-FR" dirty="0"/>
              <a:t> type of </a:t>
            </a:r>
            <a:r>
              <a:rPr lang="fr-FR" dirty="0" err="1"/>
              <a:t>facility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to </a:t>
            </a:r>
            <a:r>
              <a:rPr lang="fr-FR" dirty="0" err="1"/>
              <a:t>produce</a:t>
            </a:r>
            <a:r>
              <a:rPr lang="fr-FR" dirty="0"/>
              <a:t> a neutron and or gamma flux </a:t>
            </a:r>
            <a:r>
              <a:rPr lang="fr-FR" dirty="0" err="1"/>
              <a:t>strictly</a:t>
            </a:r>
            <a:r>
              <a:rPr lang="fr-FR" dirty="0"/>
              <a:t> </a:t>
            </a:r>
            <a:r>
              <a:rPr lang="fr-FR" dirty="0" err="1"/>
              <a:t>controlled</a:t>
            </a:r>
            <a:r>
              <a:rPr lang="fr-FR" dirty="0"/>
              <a:t> in </a:t>
            </a:r>
            <a:r>
              <a:rPr lang="fr-FR" dirty="0" err="1"/>
              <a:t>order</a:t>
            </a:r>
            <a:r>
              <a:rPr lang="fr-FR" dirty="0"/>
              <a:t> to do </a:t>
            </a:r>
            <a:r>
              <a:rPr lang="fr-FR" dirty="0" err="1"/>
              <a:t>experimentations</a:t>
            </a:r>
            <a:r>
              <a:rPr lang="fr-FR" dirty="0"/>
              <a:t> </a:t>
            </a:r>
          </a:p>
          <a:p>
            <a:r>
              <a:rPr lang="fr-FR" dirty="0"/>
              <a:t>That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reason</a:t>
            </a:r>
            <a:r>
              <a:rPr lang="fr-FR" dirty="0"/>
              <a:t> </a:t>
            </a:r>
            <a:r>
              <a:rPr lang="fr-FR" dirty="0" err="1"/>
              <a:t>why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kind</a:t>
            </a:r>
            <a:r>
              <a:rPr lang="fr-FR" dirty="0"/>
              <a:t> of instrumentation </a:t>
            </a:r>
            <a:r>
              <a:rPr lang="fr-FR" dirty="0" err="1"/>
              <a:t>so</a:t>
            </a:r>
            <a:r>
              <a:rPr lang="fr-FR" dirty="0"/>
              <a:t> as to monitoring the </a:t>
            </a:r>
            <a:r>
              <a:rPr lang="fr-FR" dirty="0" err="1"/>
              <a:t>physical</a:t>
            </a:r>
            <a:r>
              <a:rPr lang="fr-FR" dirty="0"/>
              <a:t> constant dring </a:t>
            </a:r>
            <a:r>
              <a:rPr lang="fr-FR" dirty="0" err="1"/>
              <a:t>irradaiation</a:t>
            </a:r>
            <a:r>
              <a:rPr lang="fr-FR" dirty="0"/>
              <a:t>  </a:t>
            </a:r>
            <a:r>
              <a:rPr lang="fr-FR" dirty="0" err="1"/>
              <a:t>such</a:t>
            </a:r>
            <a:r>
              <a:rPr lang="fr-FR" dirty="0"/>
              <a:t> as (</a:t>
            </a:r>
            <a:r>
              <a:rPr lang="fr-FR" dirty="0" err="1"/>
              <a:t>temperature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thermocouple, pressure by ns </a:t>
            </a:r>
            <a:r>
              <a:rPr lang="fr-FR" dirty="0" err="1"/>
              <a:t>controlling</a:t>
            </a:r>
            <a:r>
              <a:rPr lang="fr-FR" dirty="0"/>
              <a:t> the </a:t>
            </a:r>
            <a:r>
              <a:rPr lang="fr-FR" dirty="0" err="1"/>
              <a:t>deformation</a:t>
            </a:r>
            <a:r>
              <a:rPr lang="fr-FR" dirty="0"/>
              <a:t> of the fuel </a:t>
            </a:r>
            <a:r>
              <a:rPr lang="fr-FR" dirty="0" err="1"/>
              <a:t>rod</a:t>
            </a:r>
            <a:r>
              <a:rPr lang="fr-FR" dirty="0"/>
              <a:t>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1FE7A-8D48-4E29-9A89-70FF162371A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1778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 </a:t>
            </a:r>
            <a:r>
              <a:rPr lang="fr-FR" dirty="0" err="1"/>
              <a:t>order</a:t>
            </a:r>
            <a:r>
              <a:rPr lang="fr-FR" dirty="0"/>
              <a:t> to </a:t>
            </a:r>
            <a:r>
              <a:rPr lang="fr-FR" dirty="0" err="1"/>
              <a:t>understand</a:t>
            </a:r>
            <a:r>
              <a:rPr lang="fr-FR" dirty="0"/>
              <a:t> the </a:t>
            </a:r>
            <a:r>
              <a:rPr lang="fr-FR" dirty="0" err="1"/>
              <a:t>behavior</a:t>
            </a:r>
            <a:r>
              <a:rPr lang="fr-FR" dirty="0"/>
              <a:t> of the </a:t>
            </a:r>
            <a:r>
              <a:rPr lang="fr-FR" dirty="0" err="1"/>
              <a:t>sensor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have to </a:t>
            </a:r>
            <a:r>
              <a:rPr lang="fr-FR" dirty="0" err="1"/>
              <a:t>describe</a:t>
            </a:r>
            <a:r>
              <a:rPr lang="fr-FR" dirty="0"/>
              <a:t> the timeline of the </a:t>
            </a:r>
            <a:r>
              <a:rPr lang="fr-FR" dirty="0" err="1"/>
              <a:t>project</a:t>
            </a:r>
            <a:r>
              <a:rPr lang="fr-FR" dirty="0"/>
              <a:t> :</a:t>
            </a:r>
          </a:p>
          <a:p>
            <a:r>
              <a:rPr lang="fr-FR" dirty="0"/>
              <a:t>The tube </a:t>
            </a:r>
            <a:r>
              <a:rPr lang="fr-FR" dirty="0" err="1"/>
              <a:t>act</a:t>
            </a:r>
            <a:r>
              <a:rPr lang="fr-FR" dirty="0"/>
              <a:t> as </a:t>
            </a:r>
            <a:r>
              <a:rPr lang="fr-FR" dirty="0" err="1"/>
              <a:t>resonator</a:t>
            </a:r>
            <a:r>
              <a:rPr lang="fr-FR" dirty="0"/>
              <a:t>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permitted</a:t>
            </a:r>
            <a:r>
              <a:rPr lang="fr-FR" dirty="0"/>
              <a:t> to </a:t>
            </a:r>
            <a:r>
              <a:rPr lang="fr-FR" dirty="0" err="1"/>
              <a:t>investigates</a:t>
            </a:r>
            <a:r>
              <a:rPr lang="fr-FR" dirty="0"/>
              <a:t> the composition of the gaz fission.</a:t>
            </a:r>
          </a:p>
          <a:p>
            <a:r>
              <a:rPr lang="fr-FR" dirty="0"/>
              <a:t>The </a:t>
            </a:r>
            <a:r>
              <a:rPr lang="fr-FR" dirty="0" err="1"/>
              <a:t>devices</a:t>
            </a:r>
            <a:r>
              <a:rPr lang="fr-FR" dirty="0"/>
              <a:t> </a:t>
            </a:r>
            <a:r>
              <a:rPr lang="fr-FR" dirty="0" err="1"/>
              <a:t>achieved</a:t>
            </a:r>
            <a:r>
              <a:rPr lang="fr-FR" dirty="0"/>
              <a:t> a </a:t>
            </a:r>
            <a:r>
              <a:rPr lang="fr-FR" dirty="0" err="1"/>
              <a:t>measure</a:t>
            </a:r>
            <a:r>
              <a:rPr lang="fr-FR" dirty="0"/>
              <a:t> of pressure </a:t>
            </a:r>
            <a:r>
              <a:rPr lang="fr-FR" dirty="0" err="1"/>
              <a:t>with</a:t>
            </a:r>
            <a:r>
              <a:rPr lang="fr-FR" dirty="0"/>
              <a:t> a </a:t>
            </a:r>
            <a:r>
              <a:rPr lang="fr-FR" dirty="0" err="1"/>
              <a:t>precision</a:t>
            </a:r>
            <a:r>
              <a:rPr lang="fr-FR" dirty="0"/>
              <a:t> </a:t>
            </a:r>
            <a:r>
              <a:rPr lang="fr-FR" dirty="0" err="1"/>
              <a:t>around</a:t>
            </a:r>
            <a:r>
              <a:rPr lang="fr-FR" dirty="0"/>
              <a:t> 0,3%</a:t>
            </a:r>
          </a:p>
          <a:p>
            <a:endParaRPr lang="fr-FR" dirty="0"/>
          </a:p>
          <a:p>
            <a:r>
              <a:rPr lang="fr-FR" dirty="0"/>
              <a:t>In 2010,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sensor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not </a:t>
            </a:r>
            <a:r>
              <a:rPr lang="fr-FR" dirty="0" err="1"/>
              <a:t>plated</a:t>
            </a:r>
            <a:r>
              <a:rPr lang="fr-FR" dirty="0"/>
              <a:t> on the fuel </a:t>
            </a:r>
            <a:r>
              <a:rPr lang="fr-FR" dirty="0" err="1"/>
              <a:t>rod</a:t>
            </a:r>
            <a:r>
              <a:rPr lang="fr-FR" dirty="0"/>
              <a:t>, but canalisation </a:t>
            </a:r>
            <a:r>
              <a:rPr lang="fr-FR" dirty="0" err="1"/>
              <a:t>convoy</a:t>
            </a:r>
            <a:r>
              <a:rPr lang="fr-FR" dirty="0"/>
              <a:t> gaz </a:t>
            </a:r>
            <a:r>
              <a:rPr lang="fr-FR" dirty="0" err="1"/>
              <a:t>from</a:t>
            </a:r>
            <a:r>
              <a:rPr lang="fr-FR" dirty="0"/>
              <a:t> the fuel </a:t>
            </a:r>
            <a:r>
              <a:rPr lang="fr-FR" dirty="0" err="1"/>
              <a:t>rod</a:t>
            </a:r>
            <a:r>
              <a:rPr lang="fr-FR" dirty="0"/>
              <a:t> to a </a:t>
            </a:r>
            <a:r>
              <a:rPr lang="fr-FR" dirty="0" err="1"/>
              <a:t>hermetic</a:t>
            </a:r>
            <a:r>
              <a:rPr lang="fr-FR" dirty="0"/>
              <a:t> </a:t>
            </a:r>
            <a:r>
              <a:rPr lang="fr-FR" dirty="0" err="1"/>
              <a:t>acoustic</a:t>
            </a:r>
            <a:r>
              <a:rPr lang="fr-FR" dirty="0"/>
              <a:t> </a:t>
            </a:r>
            <a:r>
              <a:rPr lang="fr-FR" dirty="0" err="1"/>
              <a:t>cavity</a:t>
            </a:r>
            <a:r>
              <a:rPr lang="fr-FR" dirty="0"/>
              <a:t>. the first </a:t>
            </a:r>
            <a:r>
              <a:rPr lang="fr-FR" dirty="0" err="1"/>
              <a:t>studies</a:t>
            </a:r>
            <a:r>
              <a:rPr lang="fr-FR" dirty="0"/>
              <a:t> of the </a:t>
            </a:r>
            <a:r>
              <a:rPr lang="fr-FR" dirty="0" err="1"/>
              <a:t>sensor</a:t>
            </a:r>
            <a:r>
              <a:rPr lang="fr-FR" dirty="0"/>
              <a:t> have been </a:t>
            </a:r>
            <a:r>
              <a:rPr lang="fr-FR" dirty="0" err="1"/>
              <a:t>done</a:t>
            </a:r>
            <a:r>
              <a:rPr lang="fr-FR" dirty="0"/>
              <a:t> the performance of the initial </a:t>
            </a:r>
            <a:r>
              <a:rPr lang="fr-FR" dirty="0" err="1"/>
              <a:t>sensor</a:t>
            </a:r>
            <a:r>
              <a:rPr lang="fr-FR" dirty="0"/>
              <a:t> CACP-1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limited</a:t>
            </a:r>
            <a:r>
              <a:rPr lang="fr-FR" dirty="0"/>
              <a:t> for a temp of 200°C due to the use of PZT as </a:t>
            </a:r>
            <a:r>
              <a:rPr lang="fr-FR" dirty="0" err="1"/>
              <a:t>piezo</a:t>
            </a:r>
            <a:r>
              <a:rPr lang="fr-FR" dirty="0"/>
              <a:t> </a:t>
            </a:r>
            <a:r>
              <a:rPr lang="fr-FR" dirty="0" err="1"/>
              <a:t>material</a:t>
            </a:r>
            <a:r>
              <a:rPr lang="fr-FR" dirty="0"/>
              <a:t> (PZ27) on INOX (limitation of the </a:t>
            </a:r>
            <a:r>
              <a:rPr lang="fr-FR" dirty="0" err="1"/>
              <a:t>coupling</a:t>
            </a:r>
            <a:r>
              <a:rPr lang="fr-FR" dirty="0"/>
              <a:t> factor and </a:t>
            </a:r>
            <a:r>
              <a:rPr lang="fr-FR" dirty="0" err="1"/>
              <a:t>limited</a:t>
            </a:r>
            <a:r>
              <a:rPr lang="fr-FR" dirty="0"/>
              <a:t> </a:t>
            </a:r>
            <a:r>
              <a:rPr lang="fr-FR" dirty="0" err="1"/>
              <a:t>temperature</a:t>
            </a:r>
            <a:r>
              <a:rPr lang="fr-FR" dirty="0"/>
              <a:t>)</a:t>
            </a:r>
          </a:p>
          <a:p>
            <a:r>
              <a:rPr lang="fr-FR" dirty="0"/>
              <a:t>But </a:t>
            </a:r>
            <a:r>
              <a:rPr lang="fr-FR" dirty="0" err="1"/>
              <a:t>permitted</a:t>
            </a:r>
            <a:r>
              <a:rPr lang="fr-FR" dirty="0"/>
              <a:t> to follow the gaz composition </a:t>
            </a:r>
            <a:r>
              <a:rPr lang="fr-FR" dirty="0" err="1"/>
              <a:t>evolution</a:t>
            </a:r>
            <a:r>
              <a:rPr lang="fr-FR" dirty="0"/>
              <a:t> of the </a:t>
            </a:r>
            <a:r>
              <a:rPr lang="fr-FR" dirty="0" err="1"/>
              <a:t>device</a:t>
            </a:r>
            <a:r>
              <a:rPr lang="fr-FR" dirty="0"/>
              <a:t> by </a:t>
            </a:r>
            <a:r>
              <a:rPr lang="fr-FR" dirty="0" err="1"/>
              <a:t>mesuring</a:t>
            </a:r>
            <a:r>
              <a:rPr lang="fr-FR" dirty="0"/>
              <a:t> the time of flight of </a:t>
            </a:r>
            <a:r>
              <a:rPr lang="fr-FR" dirty="0" err="1"/>
              <a:t>acoustics</a:t>
            </a:r>
            <a:r>
              <a:rPr lang="fr-FR" dirty="0"/>
              <a:t> signal</a:t>
            </a:r>
          </a:p>
          <a:p>
            <a:r>
              <a:rPr lang="fr-FR" dirty="0"/>
              <a:t>Expliquer le graph</a:t>
            </a:r>
          </a:p>
          <a:p>
            <a:r>
              <a:rPr lang="fr-FR" dirty="0" err="1"/>
              <a:t>Given</a:t>
            </a:r>
            <a:r>
              <a:rPr lang="fr-FR" dirty="0"/>
              <a:t> the </a:t>
            </a:r>
            <a:r>
              <a:rPr lang="fr-FR" dirty="0" err="1"/>
              <a:t>fact</a:t>
            </a:r>
            <a:r>
              <a:rPr lang="fr-FR" dirty="0"/>
              <a:t> the </a:t>
            </a:r>
            <a:r>
              <a:rPr lang="fr-FR" dirty="0" err="1"/>
              <a:t>limited</a:t>
            </a:r>
            <a:r>
              <a:rPr lang="fr-FR" dirty="0"/>
              <a:t> </a:t>
            </a:r>
            <a:r>
              <a:rPr lang="fr-FR" dirty="0" err="1"/>
              <a:t>operationnnal</a:t>
            </a:r>
            <a:r>
              <a:rPr lang="fr-FR" dirty="0"/>
              <a:t> </a:t>
            </a:r>
            <a:r>
              <a:rPr lang="fr-FR" dirty="0" err="1"/>
              <a:t>temperature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an handicap for </a:t>
            </a:r>
            <a:r>
              <a:rPr lang="fr-FR" dirty="0" err="1"/>
              <a:t>measurement</a:t>
            </a:r>
            <a:r>
              <a:rPr lang="fr-FR" dirty="0"/>
              <a:t> in BWR and PWR CONDITION REACTOR at least 350°C </a:t>
            </a:r>
          </a:p>
          <a:p>
            <a:r>
              <a:rPr lang="fr-FR" dirty="0"/>
              <a:t>The </a:t>
            </a:r>
            <a:r>
              <a:rPr lang="fr-FR" dirty="0" err="1"/>
              <a:t>work</a:t>
            </a:r>
            <a:r>
              <a:rPr lang="fr-FR" dirty="0"/>
              <a:t> of </a:t>
            </a:r>
            <a:r>
              <a:rPr lang="fr-FR" dirty="0" err="1"/>
              <a:t>F.Very</a:t>
            </a:r>
            <a:r>
              <a:rPr lang="fr-FR" dirty="0"/>
              <a:t> et </a:t>
            </a:r>
            <a:r>
              <a:rPr lang="fr-FR" dirty="0" err="1"/>
              <a:t>O.Gatsa</a:t>
            </a:r>
            <a:r>
              <a:rPr lang="fr-FR" dirty="0"/>
              <a:t> have </a:t>
            </a:r>
            <a:r>
              <a:rPr lang="fr-FR" dirty="0" err="1"/>
              <a:t>permitted</a:t>
            </a:r>
            <a:r>
              <a:rPr lang="fr-FR" dirty="0"/>
              <a:t> to show the </a:t>
            </a:r>
            <a:r>
              <a:rPr lang="fr-FR" dirty="0" err="1"/>
              <a:t>possibility</a:t>
            </a:r>
            <a:r>
              <a:rPr lang="fr-FR" dirty="0"/>
              <a:t> of </a:t>
            </a:r>
            <a:r>
              <a:rPr lang="fr-FR" dirty="0" err="1"/>
              <a:t>elaborate</a:t>
            </a:r>
            <a:r>
              <a:rPr lang="fr-FR" dirty="0"/>
              <a:t> the high temp </a:t>
            </a:r>
            <a:r>
              <a:rPr lang="fr-FR" dirty="0" err="1"/>
              <a:t>piezoelectric</a:t>
            </a:r>
            <a:r>
              <a:rPr lang="fr-FR" dirty="0"/>
              <a:t> </a:t>
            </a:r>
            <a:r>
              <a:rPr lang="fr-FR" dirty="0" err="1"/>
              <a:t>elements</a:t>
            </a:r>
            <a:r>
              <a:rPr lang="fr-FR" dirty="0"/>
              <a:t> (350°C) but reliable to dose rate (</a:t>
            </a:r>
            <a:r>
              <a:rPr lang="fr-FR" dirty="0" err="1"/>
              <a:t>sum</a:t>
            </a:r>
            <a:r>
              <a:rPr lang="fr-FR" dirty="0"/>
              <a:t> rate (</a:t>
            </a:r>
            <a:r>
              <a:rPr lang="fr-FR" dirty="0" err="1"/>
              <a:t>thremal</a:t>
            </a:r>
            <a:r>
              <a:rPr lang="fr-FR" dirty="0"/>
              <a:t>, </a:t>
            </a:r>
            <a:r>
              <a:rPr lang="fr-FR" dirty="0" err="1"/>
              <a:t>ast</a:t>
            </a:r>
            <a:r>
              <a:rPr lang="fr-FR" dirty="0"/>
              <a:t> and </a:t>
            </a:r>
            <a:r>
              <a:rPr lang="fr-FR" dirty="0" err="1"/>
              <a:t>epthimal</a:t>
            </a:r>
            <a:r>
              <a:rPr lang="fr-FR" dirty="0"/>
              <a:t> ) to 1</a:t>
            </a:r>
            <a:r>
              <a:rPr lang="fr-FR" baseline="30000" dirty="0"/>
              <a:t>E</a:t>
            </a:r>
            <a:r>
              <a:rPr lang="fr-FR" dirty="0"/>
              <a:t>10^17 n)cm²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1FE7A-8D48-4E29-9A89-70FF162371A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1852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So how </a:t>
            </a:r>
            <a:r>
              <a:rPr lang="fr-FR" dirty="0" err="1"/>
              <a:t>work</a:t>
            </a:r>
            <a:r>
              <a:rPr lang="fr-FR" dirty="0"/>
              <a:t> the </a:t>
            </a:r>
            <a:r>
              <a:rPr lang="fr-FR" dirty="0" err="1"/>
              <a:t>sensor</a:t>
            </a:r>
            <a:r>
              <a:rPr lang="fr-FR" dirty="0"/>
              <a:t> ?</a:t>
            </a:r>
          </a:p>
          <a:p>
            <a:r>
              <a:rPr lang="fr-FR" dirty="0" err="1"/>
              <a:t>Here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have a cross section of the CACP-1 </a:t>
            </a:r>
            <a:r>
              <a:rPr lang="fr-FR" dirty="0" err="1"/>
              <a:t>stated</a:t>
            </a:r>
            <a:r>
              <a:rPr lang="fr-FR" dirty="0"/>
              <a:t> </a:t>
            </a:r>
            <a:r>
              <a:rPr lang="fr-FR" dirty="0" err="1"/>
              <a:t>before</a:t>
            </a:r>
            <a:r>
              <a:rPr lang="fr-FR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Here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have the </a:t>
            </a:r>
            <a:r>
              <a:rPr lang="fr-FR" dirty="0" err="1"/>
              <a:t>cavity</a:t>
            </a:r>
            <a:r>
              <a:rPr lang="fr-FR" dirty="0"/>
              <a:t> </a:t>
            </a:r>
            <a:r>
              <a:rPr lang="fr-FR" dirty="0" err="1"/>
              <a:t>filled</a:t>
            </a:r>
            <a:r>
              <a:rPr lang="fr-FR" dirty="0"/>
              <a:t> of </a:t>
            </a:r>
            <a:r>
              <a:rPr lang="fr-FR" dirty="0" err="1"/>
              <a:t>pressurised</a:t>
            </a:r>
            <a:r>
              <a:rPr lang="fr-FR" dirty="0"/>
              <a:t> gaz 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The fuel tube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filled</a:t>
            </a:r>
            <a:r>
              <a:rPr lang="fr-FR" dirty="0"/>
              <a:t> of </a:t>
            </a:r>
            <a:r>
              <a:rPr lang="fr-FR" dirty="0" err="1"/>
              <a:t>helium</a:t>
            </a:r>
            <a:r>
              <a:rPr lang="fr-FR" dirty="0"/>
              <a:t> and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helium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collected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fuel </a:t>
            </a:r>
            <a:r>
              <a:rPr lang="fr-FR" dirty="0" err="1"/>
              <a:t>rod</a:t>
            </a:r>
            <a:r>
              <a:rPr lang="fr-FR" dirty="0"/>
              <a:t> and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injected</a:t>
            </a:r>
            <a:r>
              <a:rPr lang="fr-FR" dirty="0"/>
              <a:t> in a tube, the speed of </a:t>
            </a:r>
            <a:r>
              <a:rPr lang="fr-FR" dirty="0" err="1"/>
              <a:t>sound</a:t>
            </a:r>
            <a:r>
              <a:rPr lang="fr-FR" dirty="0"/>
              <a:t> </a:t>
            </a:r>
            <a:r>
              <a:rPr lang="fr-FR" dirty="0" err="1"/>
              <a:t>depend</a:t>
            </a:r>
            <a:r>
              <a:rPr lang="fr-FR" dirty="0"/>
              <a:t> of the pressure the temp and </a:t>
            </a:r>
            <a:r>
              <a:rPr lang="fr-FR" dirty="0" err="1"/>
              <a:t>teh</a:t>
            </a:r>
            <a:r>
              <a:rPr lang="fr-FR" dirty="0"/>
              <a:t> composition. The </a:t>
            </a:r>
            <a:r>
              <a:rPr lang="fr-FR" dirty="0" err="1"/>
              <a:t>acoustic</a:t>
            </a:r>
            <a:r>
              <a:rPr lang="fr-FR" dirty="0"/>
              <a:t> signal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generatd</a:t>
            </a:r>
            <a:r>
              <a:rPr lang="fr-FR" dirty="0"/>
              <a:t> y </a:t>
            </a:r>
            <a:r>
              <a:rPr lang="fr-FR" dirty="0" err="1"/>
              <a:t>piezoelectric</a:t>
            </a:r>
            <a:r>
              <a:rPr lang="fr-FR" dirty="0"/>
              <a:t> part </a:t>
            </a:r>
            <a:r>
              <a:rPr lang="fr-FR" dirty="0" err="1"/>
              <a:t>present</a:t>
            </a:r>
            <a:r>
              <a:rPr lang="fr-FR" dirty="0"/>
              <a:t> on the top.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 </a:t>
            </a:r>
            <a:r>
              <a:rPr lang="fr-FR" dirty="0" err="1"/>
              <a:t>During</a:t>
            </a:r>
            <a:r>
              <a:rPr lang="fr-FR" dirty="0"/>
              <a:t> the </a:t>
            </a:r>
            <a:r>
              <a:rPr lang="fr-FR" dirty="0" err="1"/>
              <a:t>experiment</a:t>
            </a:r>
            <a:r>
              <a:rPr lang="fr-FR" dirty="0"/>
              <a:t> the pressure and temp </a:t>
            </a:r>
            <a:r>
              <a:rPr lang="fr-FR" dirty="0" err="1"/>
              <a:t>remain</a:t>
            </a:r>
            <a:r>
              <a:rPr lang="fr-FR" dirty="0"/>
              <a:t> </a:t>
            </a:r>
            <a:r>
              <a:rPr lang="fr-FR" dirty="0" err="1"/>
              <a:t>constantonly</a:t>
            </a:r>
            <a:r>
              <a:rPr lang="fr-FR" dirty="0"/>
              <a:t> the gaz composition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modified</a:t>
            </a:r>
            <a:r>
              <a:rPr lang="fr-FR" dirty="0"/>
              <a:t> Kr/Xe</a:t>
            </a:r>
          </a:p>
          <a:p>
            <a:r>
              <a:rPr lang="en-US" dirty="0"/>
              <a:t>then after a signal processing which consists in a FFT of the signal which allows to select only the frequency ranges of low frequencies and </a:t>
            </a:r>
            <a:r>
              <a:rPr lang="en-US" dirty="0" err="1"/>
              <a:t>insi</a:t>
            </a:r>
            <a:r>
              <a:rPr lang="en-US" dirty="0"/>
              <a:t> clean the signal and remove a good part of the noise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96319-54F4-444A-B2D1-AA16055D4B59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7806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But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math model to </a:t>
            </a:r>
            <a:r>
              <a:rPr lang="fr-FR" dirty="0" err="1"/>
              <a:t>pass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a delta t to a </a:t>
            </a:r>
            <a:r>
              <a:rPr lang="fr-FR" dirty="0" err="1"/>
              <a:t>gas</a:t>
            </a:r>
            <a:r>
              <a:rPr lang="fr-FR" dirty="0"/>
              <a:t> composition?</a:t>
            </a:r>
          </a:p>
          <a:p>
            <a:r>
              <a:rPr lang="fr-FR" dirty="0"/>
              <a:t>like i </a:t>
            </a:r>
            <a:r>
              <a:rPr lang="fr-FR" dirty="0" err="1"/>
              <a:t>said</a:t>
            </a:r>
            <a:r>
              <a:rPr lang="fr-FR" dirty="0"/>
              <a:t> </a:t>
            </a:r>
            <a:r>
              <a:rPr lang="fr-FR" dirty="0" err="1"/>
              <a:t>before</a:t>
            </a:r>
            <a:r>
              <a:rPr lang="fr-FR" dirty="0"/>
              <a:t> the speed of </a:t>
            </a:r>
            <a:r>
              <a:rPr lang="fr-FR" dirty="0" err="1"/>
              <a:t>sound</a:t>
            </a:r>
            <a:r>
              <a:rPr lang="fr-FR" dirty="0"/>
              <a:t> </a:t>
            </a:r>
            <a:r>
              <a:rPr lang="fr-FR" dirty="0" err="1"/>
              <a:t>depend</a:t>
            </a:r>
            <a:r>
              <a:rPr lang="fr-FR" dirty="0"/>
              <a:t> of temp, and the </a:t>
            </a:r>
            <a:r>
              <a:rPr lang="fr-FR" dirty="0" err="1"/>
              <a:t>molar</a:t>
            </a:r>
            <a:r>
              <a:rPr lang="fr-FR" dirty="0"/>
              <a:t> mass of the gaz by </a:t>
            </a:r>
            <a:r>
              <a:rPr lang="fr-FR" dirty="0" err="1"/>
              <a:t>measuring</a:t>
            </a:r>
            <a:r>
              <a:rPr lang="fr-FR" dirty="0"/>
              <a:t> delta T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measure</a:t>
            </a:r>
            <a:r>
              <a:rPr lang="fr-FR" dirty="0"/>
              <a:t> the speed of </a:t>
            </a:r>
            <a:r>
              <a:rPr lang="fr-FR" dirty="0" err="1"/>
              <a:t>acoustic</a:t>
            </a:r>
            <a:r>
              <a:rPr lang="fr-FR" dirty="0"/>
              <a:t> </a:t>
            </a:r>
            <a:r>
              <a:rPr lang="fr-FR" dirty="0" err="1"/>
              <a:t>wave</a:t>
            </a:r>
            <a:r>
              <a:rPr lang="fr-FR" dirty="0"/>
              <a:t>.</a:t>
            </a:r>
          </a:p>
          <a:p>
            <a:r>
              <a:rPr lang="fr-FR" dirty="0"/>
              <a:t>For </a:t>
            </a:r>
            <a:r>
              <a:rPr lang="fr-FR" dirty="0" err="1"/>
              <a:t>perfect</a:t>
            </a:r>
            <a:r>
              <a:rPr lang="fr-FR" dirty="0"/>
              <a:t> </a:t>
            </a:r>
            <a:r>
              <a:rPr lang="fr-FR" dirty="0" err="1"/>
              <a:t>gas</a:t>
            </a:r>
            <a:endParaRPr lang="fr-FR" dirty="0"/>
          </a:p>
          <a:p>
            <a:r>
              <a:rPr lang="fr-FR" dirty="0" err="1"/>
              <a:t>Then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a fraction </a:t>
            </a:r>
            <a:r>
              <a:rPr lang="fr-FR" dirty="0" err="1"/>
              <a:t>gas</a:t>
            </a:r>
            <a:r>
              <a:rPr lang="fr-FR" dirty="0"/>
              <a:t> </a:t>
            </a:r>
            <a:r>
              <a:rPr lang="fr-FR" dirty="0" err="1"/>
              <a:t>equation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possible to </a:t>
            </a:r>
            <a:r>
              <a:rPr lang="fr-FR" dirty="0" err="1"/>
              <a:t>apprximate</a:t>
            </a:r>
            <a:r>
              <a:rPr lang="fr-FR" dirty="0"/>
              <a:t> a </a:t>
            </a:r>
            <a:r>
              <a:rPr lang="fr-FR" dirty="0" err="1"/>
              <a:t>molar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a mix of </a:t>
            </a:r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 err="1"/>
              <a:t>gas</a:t>
            </a:r>
            <a:r>
              <a:rPr lang="fr-FR" dirty="0"/>
              <a:t> for a case </a:t>
            </a:r>
            <a:r>
              <a:rPr lang="fr-FR" dirty="0" err="1"/>
              <a:t>helium</a:t>
            </a:r>
            <a:r>
              <a:rPr lang="fr-FR" dirty="0"/>
              <a:t> gaz and a couple of Xe/Kr </a:t>
            </a:r>
            <a:r>
              <a:rPr lang="fr-FR" dirty="0" err="1"/>
              <a:t>produe</a:t>
            </a:r>
            <a:r>
              <a:rPr lang="fr-FR" dirty="0"/>
              <a:t> </a:t>
            </a:r>
            <a:r>
              <a:rPr lang="fr-FR" dirty="0" err="1"/>
              <a:t>during</a:t>
            </a:r>
            <a:r>
              <a:rPr lang="fr-FR" dirty="0"/>
              <a:t> the  </a:t>
            </a:r>
            <a:r>
              <a:rPr lang="fr-FR" dirty="0" err="1"/>
              <a:t>nuclear</a:t>
            </a:r>
            <a:r>
              <a:rPr lang="fr-FR" dirty="0"/>
              <a:t> fission for U02 </a:t>
            </a:r>
            <a:r>
              <a:rPr lang="fr-FR" dirty="0" err="1"/>
              <a:t>it’s</a:t>
            </a:r>
            <a:r>
              <a:rPr lang="fr-FR" dirty="0"/>
              <a:t> 12 and 17for Mox </a:t>
            </a:r>
            <a:r>
              <a:rPr lang="fr-FR" dirty="0" err="1"/>
              <a:t>then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have 1 </a:t>
            </a:r>
            <a:r>
              <a:rPr lang="fr-FR" dirty="0" err="1"/>
              <a:t>equation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1 </a:t>
            </a:r>
            <a:r>
              <a:rPr lang="fr-FR" dirty="0" err="1"/>
              <a:t>unknow</a:t>
            </a:r>
            <a:r>
              <a:rPr lang="fr-FR" dirty="0"/>
              <a:t> </a:t>
            </a:r>
            <a:r>
              <a:rPr lang="fr-FR" dirty="0" err="1"/>
              <a:t>such</a:t>
            </a:r>
            <a:r>
              <a:rPr lang="fr-FR" dirty="0"/>
              <a:t> as </a:t>
            </a:r>
            <a:r>
              <a:rPr lang="fr-FR" dirty="0" err="1"/>
              <a:t>Mxe</a:t>
            </a:r>
            <a:r>
              <a:rPr lang="fr-FR" dirty="0"/>
              <a:t>/Kr</a:t>
            </a:r>
          </a:p>
          <a:p>
            <a:r>
              <a:rPr lang="fr-FR" dirty="0"/>
              <a:t>A second condition of course </a:t>
            </a:r>
            <a:r>
              <a:rPr lang="fr-FR" dirty="0" err="1"/>
              <a:t>is</a:t>
            </a:r>
            <a:r>
              <a:rPr lang="fr-FR" dirty="0"/>
              <a:t> to </a:t>
            </a:r>
            <a:r>
              <a:rPr lang="fr-FR" dirty="0" err="1"/>
              <a:t>exactly</a:t>
            </a:r>
            <a:r>
              <a:rPr lang="fr-FR" dirty="0"/>
              <a:t> know the initial composition of the gaz…</a:t>
            </a:r>
          </a:p>
          <a:p>
            <a:endParaRPr lang="fr-FR" dirty="0"/>
          </a:p>
          <a:p>
            <a:r>
              <a:rPr lang="fr-FR" dirty="0" err="1"/>
              <a:t>Then</a:t>
            </a:r>
            <a:r>
              <a:rPr lang="fr-FR" dirty="0"/>
              <a:t> </a:t>
            </a:r>
            <a:r>
              <a:rPr lang="fr-FR" dirty="0" err="1"/>
              <a:t>it’s</a:t>
            </a:r>
            <a:r>
              <a:rPr lang="fr-FR" dirty="0"/>
              <a:t> possible to </a:t>
            </a:r>
            <a:r>
              <a:rPr lang="fr-FR" dirty="0" err="1"/>
              <a:t>reduce</a:t>
            </a:r>
            <a:r>
              <a:rPr lang="fr-FR" dirty="0"/>
              <a:t> a </a:t>
            </a:r>
            <a:r>
              <a:rPr lang="fr-FR" dirty="0" err="1"/>
              <a:t>problem</a:t>
            </a:r>
            <a:r>
              <a:rPr lang="fr-FR" dirty="0"/>
              <a:t> of </a:t>
            </a:r>
            <a:r>
              <a:rPr lang="fr-FR" dirty="0" err="1"/>
              <a:t>trinary</a:t>
            </a:r>
            <a:r>
              <a:rPr lang="fr-FR" dirty="0"/>
              <a:t> gaz (3 </a:t>
            </a:r>
            <a:r>
              <a:rPr lang="fr-FR" dirty="0" err="1"/>
              <a:t>differents</a:t>
            </a:r>
            <a:r>
              <a:rPr lang="fr-FR" dirty="0"/>
              <a:t> gaz in the medium) in </a:t>
            </a:r>
            <a:r>
              <a:rPr lang="fr-FR" dirty="0" err="1"/>
              <a:t>binary</a:t>
            </a:r>
            <a:r>
              <a:rPr lang="fr-FR" dirty="0"/>
              <a:t> gaz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1FE7A-8D48-4E29-9A89-70FF162371A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7685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Previously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have </a:t>
            </a:r>
            <a:r>
              <a:rPr lang="fr-FR" dirty="0" err="1"/>
              <a:t>described</a:t>
            </a:r>
            <a:r>
              <a:rPr lang="fr-FR" dirty="0"/>
              <a:t> the </a:t>
            </a:r>
            <a:r>
              <a:rPr lang="fr-FR" dirty="0" err="1"/>
              <a:t>princple</a:t>
            </a:r>
            <a:r>
              <a:rPr lang="fr-FR" dirty="0"/>
              <a:t> of the first </a:t>
            </a:r>
            <a:r>
              <a:rPr lang="fr-FR" dirty="0" err="1"/>
              <a:t>Remora</a:t>
            </a:r>
            <a:r>
              <a:rPr lang="fr-FR" dirty="0"/>
              <a:t> 3 </a:t>
            </a:r>
            <a:r>
              <a:rPr lang="fr-FR" dirty="0" err="1"/>
              <a:t>sensore</a:t>
            </a:r>
            <a:r>
              <a:rPr lang="fr-FR" dirty="0"/>
              <a:t> </a:t>
            </a:r>
            <a:r>
              <a:rPr lang="fr-FR" dirty="0" err="1"/>
              <a:t>name</a:t>
            </a:r>
            <a:r>
              <a:rPr lang="fr-FR" dirty="0"/>
              <a:t> cacp-1, but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sensor</a:t>
            </a:r>
            <a:r>
              <a:rPr lang="fr-FR" dirty="0"/>
              <a:t> have limitations and </a:t>
            </a:r>
            <a:r>
              <a:rPr lang="fr-FR" dirty="0" err="1"/>
              <a:t>these</a:t>
            </a:r>
            <a:r>
              <a:rPr lang="fr-FR" dirty="0"/>
              <a:t> limitation justifies to </a:t>
            </a:r>
            <a:r>
              <a:rPr lang="fr-FR" dirty="0" err="1"/>
              <a:t>make</a:t>
            </a:r>
            <a:r>
              <a:rPr lang="fr-FR" dirty="0"/>
              <a:t> an up </a:t>
            </a:r>
            <a:r>
              <a:rPr lang="fr-FR" dirty="0" err="1"/>
              <a:t>tio</a:t>
            </a:r>
            <a:r>
              <a:rPr lang="fr-FR" dirty="0"/>
              <a:t> date .</a:t>
            </a:r>
          </a:p>
          <a:p>
            <a:r>
              <a:rPr lang="fr-FR" dirty="0" err="1"/>
              <a:t>Mechanical</a:t>
            </a:r>
            <a:r>
              <a:rPr lang="fr-FR" dirty="0"/>
              <a:t> </a:t>
            </a:r>
            <a:r>
              <a:rPr lang="fr-FR" dirty="0" err="1"/>
              <a:t>couplied</a:t>
            </a:r>
            <a:r>
              <a:rPr lang="fr-FR" dirty="0"/>
              <a:t> have imperfections </a:t>
            </a:r>
            <a:r>
              <a:rPr lang="fr-FR" dirty="0" err="1"/>
              <a:t>because</a:t>
            </a:r>
            <a:r>
              <a:rPr lang="fr-FR" dirty="0"/>
              <a:t> due to an important pression (200 Bar) in the gaz </a:t>
            </a:r>
            <a:r>
              <a:rPr lang="fr-FR" dirty="0" err="1"/>
              <a:t>cavity</a:t>
            </a:r>
            <a:r>
              <a:rPr lang="fr-FR" dirty="0"/>
              <a:t> the inox plate have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thick</a:t>
            </a:r>
            <a:r>
              <a:rPr lang="fr-FR" dirty="0"/>
              <a:t> few </a:t>
            </a:r>
            <a:r>
              <a:rPr lang="fr-FR" dirty="0" err="1"/>
              <a:t>millimeters</a:t>
            </a:r>
            <a:r>
              <a:rPr lang="fr-FR" dirty="0"/>
              <a:t> and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thkness</a:t>
            </a:r>
            <a:r>
              <a:rPr lang="fr-FR" dirty="0"/>
              <a:t> </a:t>
            </a:r>
            <a:r>
              <a:rPr lang="fr-FR" dirty="0" err="1"/>
              <a:t>limitate</a:t>
            </a:r>
            <a:r>
              <a:rPr lang="fr-FR" dirty="0"/>
              <a:t> the performance of the </a:t>
            </a:r>
            <a:r>
              <a:rPr lang="fr-FR" dirty="0" err="1"/>
              <a:t>sensor</a:t>
            </a:r>
            <a:r>
              <a:rPr lang="fr-FR" dirty="0"/>
              <a:t>  (</a:t>
            </a:r>
            <a:r>
              <a:rPr lang="fr-FR" dirty="0" err="1"/>
              <a:t>acoustic</a:t>
            </a:r>
            <a:r>
              <a:rPr lang="fr-FR" dirty="0"/>
              <a:t> limitation)</a:t>
            </a:r>
          </a:p>
          <a:p>
            <a:endParaRPr lang="fr-FR" dirty="0"/>
          </a:p>
          <a:p>
            <a:r>
              <a:rPr lang="fr-FR" dirty="0"/>
              <a:t>Use of PZT have a temp of Curie </a:t>
            </a:r>
            <a:r>
              <a:rPr lang="fr-FR" dirty="0" err="1"/>
              <a:t>around</a:t>
            </a:r>
            <a:r>
              <a:rPr lang="fr-FR" dirty="0"/>
              <a:t> 200°C, </a:t>
            </a:r>
            <a:r>
              <a:rPr lang="fr-FR" dirty="0" err="1"/>
              <a:t>this</a:t>
            </a:r>
            <a:r>
              <a:rPr lang="fr-FR" dirty="0"/>
              <a:t> limitation </a:t>
            </a:r>
            <a:r>
              <a:rPr lang="fr-FR" dirty="0" err="1"/>
              <a:t>doesn’t</a:t>
            </a:r>
            <a:r>
              <a:rPr lang="fr-FR" dirty="0"/>
              <a:t> permit to </a:t>
            </a:r>
            <a:r>
              <a:rPr lang="fr-FR" dirty="0" err="1"/>
              <a:t>be</a:t>
            </a:r>
            <a:r>
              <a:rPr lang="fr-FR" dirty="0"/>
              <a:t> use in 350°C </a:t>
            </a:r>
            <a:r>
              <a:rPr lang="fr-FR" dirty="0" err="1"/>
              <a:t>reactor</a:t>
            </a:r>
            <a:r>
              <a:rPr lang="fr-FR" dirty="0"/>
              <a:t> </a:t>
            </a:r>
            <a:r>
              <a:rPr lang="fr-FR" dirty="0" err="1"/>
              <a:t>fr</a:t>
            </a:r>
            <a:r>
              <a:rPr lang="fr-FR" dirty="0"/>
              <a:t> instance</a:t>
            </a:r>
          </a:p>
          <a:p>
            <a:r>
              <a:rPr lang="fr-FR" dirty="0" err="1"/>
              <a:t>Fvery</a:t>
            </a:r>
            <a:r>
              <a:rPr lang="fr-FR" dirty="0"/>
              <a:t> and </a:t>
            </a:r>
            <a:r>
              <a:rPr lang="fr-FR" dirty="0" err="1"/>
              <a:t>Ogatsa</a:t>
            </a:r>
            <a:r>
              <a:rPr lang="fr-FR" dirty="0"/>
              <a:t> have </a:t>
            </a:r>
            <a:r>
              <a:rPr lang="fr-FR" dirty="0" err="1"/>
              <a:t>permitted</a:t>
            </a:r>
            <a:r>
              <a:rPr lang="fr-FR" dirty="0"/>
              <a:t> to </a:t>
            </a:r>
            <a:r>
              <a:rPr lang="fr-FR" dirty="0" err="1"/>
              <a:t>responds</a:t>
            </a:r>
            <a:r>
              <a:rPr lang="fr-FR" dirty="0"/>
              <a:t> for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differents</a:t>
            </a:r>
            <a:r>
              <a:rPr lang="fr-FR" dirty="0"/>
              <a:t> questions</a:t>
            </a:r>
          </a:p>
          <a:p>
            <a:endParaRPr lang="fr-FR" dirty="0"/>
          </a:p>
          <a:p>
            <a:r>
              <a:rPr lang="fr-FR" dirty="0" err="1"/>
              <a:t>Fvery</a:t>
            </a:r>
            <a:r>
              <a:rPr lang="fr-FR" dirty="0"/>
              <a:t> for use of alumina</a:t>
            </a:r>
            <a:r>
              <a:rPr lang="fr-FR" dirty="0">
                <a:sym typeface="Wingdings" panose="05000000000000000000" pitchFamily="2" charset="2"/>
              </a:rPr>
              <a:t> abandon of INOX</a:t>
            </a:r>
          </a:p>
          <a:p>
            <a:r>
              <a:rPr lang="fr-FR" dirty="0">
                <a:sym typeface="Wingdings" panose="05000000000000000000" pitchFamily="2" charset="2"/>
              </a:rPr>
              <a:t>And OG for a new </a:t>
            </a:r>
            <a:r>
              <a:rPr lang="fr-FR" dirty="0" err="1">
                <a:sym typeface="Wingdings" panose="05000000000000000000" pitchFamily="2" charset="2"/>
              </a:rPr>
              <a:t>generations</a:t>
            </a:r>
            <a:r>
              <a:rPr lang="fr-FR" dirty="0">
                <a:sym typeface="Wingdings" panose="05000000000000000000" pitchFamily="2" charset="2"/>
              </a:rPr>
              <a:t> of </a:t>
            </a:r>
            <a:r>
              <a:rPr lang="fr-FR" dirty="0" err="1">
                <a:sym typeface="Wingdings" panose="05000000000000000000" pitchFamily="2" charset="2"/>
              </a:rPr>
              <a:t>piezoelectrics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elements</a:t>
            </a:r>
            <a:r>
              <a:rPr lang="fr-FR" dirty="0">
                <a:sym typeface="Wingdings" panose="05000000000000000000" pitchFamily="2" charset="2"/>
              </a:rPr>
              <a:t> NBT  </a:t>
            </a:r>
            <a:r>
              <a:rPr lang="fr-FR" dirty="0" err="1">
                <a:sym typeface="Wingdings" panose="05000000000000000000" pitchFamily="2" charset="2"/>
              </a:rPr>
              <a:t>With</a:t>
            </a:r>
            <a:r>
              <a:rPr lang="fr-FR" dirty="0">
                <a:sym typeface="Wingdings" panose="05000000000000000000" pitchFamily="2" charset="2"/>
              </a:rPr>
              <a:t> a </a:t>
            </a:r>
            <a:r>
              <a:rPr lang="fr-FR" dirty="0" err="1">
                <a:sym typeface="Wingdings" panose="05000000000000000000" pitchFamily="2" charset="2"/>
              </a:rPr>
              <a:t>higher</a:t>
            </a:r>
            <a:r>
              <a:rPr lang="fr-FR" dirty="0">
                <a:sym typeface="Wingdings" panose="05000000000000000000" pitchFamily="2" charset="2"/>
              </a:rPr>
              <a:t> Curie temp…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1FE7A-8D48-4E29-9A89-70FF162371A9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052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Rester sur le conditionnel </a:t>
            </a:r>
          </a:p>
          <a:p>
            <a:endParaRPr lang="fr-FR" dirty="0"/>
          </a:p>
          <a:p>
            <a:r>
              <a:rPr lang="fr-FR" dirty="0" err="1"/>
              <a:t>Each</a:t>
            </a:r>
            <a:r>
              <a:rPr lang="fr-FR" dirty="0"/>
              <a:t> part of the </a:t>
            </a:r>
            <a:r>
              <a:rPr lang="fr-FR" dirty="0" err="1"/>
              <a:t>device</a:t>
            </a:r>
            <a:r>
              <a:rPr lang="fr-FR" dirty="0"/>
              <a:t> have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resilient</a:t>
            </a:r>
            <a:r>
              <a:rPr lang="fr-FR" dirty="0"/>
              <a:t> and a </a:t>
            </a:r>
            <a:r>
              <a:rPr lang="fr-FR" dirty="0" err="1"/>
              <a:t>low</a:t>
            </a:r>
            <a:r>
              <a:rPr lang="fr-FR" dirty="0"/>
              <a:t> TCE for 350°C </a:t>
            </a:r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dirty="0" err="1">
                <a:sym typeface="Wingdings" panose="05000000000000000000" pitchFamily="2" charset="2"/>
              </a:rPr>
              <a:t>Choose</a:t>
            </a:r>
            <a:r>
              <a:rPr lang="fr-FR" dirty="0">
                <a:sym typeface="Wingdings" panose="05000000000000000000" pitchFamily="2" charset="2"/>
              </a:rPr>
              <a:t> of </a:t>
            </a:r>
            <a:r>
              <a:rPr lang="fr-FR" dirty="0" err="1">
                <a:sym typeface="Wingdings" panose="05000000000000000000" pitchFamily="2" charset="2"/>
              </a:rPr>
              <a:t>Ceramic</a:t>
            </a:r>
            <a:r>
              <a:rPr lang="fr-FR" dirty="0">
                <a:sym typeface="Wingdings" panose="05000000000000000000" pitchFamily="2" charset="2"/>
              </a:rPr>
              <a:t> and NBT</a:t>
            </a:r>
            <a:endParaRPr lang="fr-FR" dirty="0"/>
          </a:p>
          <a:p>
            <a:r>
              <a:rPr lang="fr-FR" dirty="0"/>
              <a:t>manipulation have been </a:t>
            </a:r>
            <a:r>
              <a:rPr lang="fr-FR" dirty="0" err="1"/>
              <a:t>done</a:t>
            </a:r>
            <a:r>
              <a:rPr lang="fr-FR" dirty="0"/>
              <a:t> in 2018 in an </a:t>
            </a:r>
            <a:r>
              <a:rPr lang="fr-FR" dirty="0" err="1"/>
              <a:t>experimental</a:t>
            </a:r>
            <a:r>
              <a:rPr lang="fr-FR" dirty="0"/>
              <a:t> </a:t>
            </a:r>
            <a:r>
              <a:rPr lang="fr-FR" dirty="0" err="1"/>
              <a:t>nuclear</a:t>
            </a:r>
            <a:r>
              <a:rPr lang="fr-FR" dirty="0"/>
              <a:t> </a:t>
            </a:r>
            <a:r>
              <a:rPr lang="fr-FR" dirty="0" err="1"/>
              <a:t>facility</a:t>
            </a:r>
            <a:r>
              <a:rPr lang="fr-FR" dirty="0"/>
              <a:t> in </a:t>
            </a:r>
            <a:r>
              <a:rPr lang="fr-FR" dirty="0" err="1"/>
              <a:t>order</a:t>
            </a:r>
            <a:r>
              <a:rPr lang="fr-FR" dirty="0"/>
              <a:t> to test the NBT </a:t>
            </a:r>
            <a:r>
              <a:rPr lang="fr-FR" dirty="0" err="1"/>
              <a:t>secreen</a:t>
            </a:r>
            <a:r>
              <a:rPr lang="fr-FR" dirty="0"/>
              <a:t> </a:t>
            </a:r>
            <a:r>
              <a:rPr lang="fr-FR" dirty="0" err="1"/>
              <a:t>printed</a:t>
            </a:r>
            <a:r>
              <a:rPr lang="fr-FR" dirty="0"/>
              <a:t> on alumina in radiation </a:t>
            </a:r>
            <a:r>
              <a:rPr lang="fr-FR" dirty="0" err="1"/>
              <a:t>environments</a:t>
            </a:r>
            <a:endParaRPr lang="fr-FR" dirty="0"/>
          </a:p>
          <a:p>
            <a:r>
              <a:rPr lang="fr-FR" dirty="0" err="1"/>
              <a:t>Why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have size contraint ?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1FE7A-8D48-4E29-9A89-70FF162371A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0925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7842250" y="6519863"/>
            <a:ext cx="1295400" cy="3651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dirty="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/>
              <a:t>Page </a:t>
            </a:r>
            <a:fld id="{A0462035-411E-D147-BF9D-5EBA0935626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3" name="Image 2" descr="fond-une-201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84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7842250" y="6519863"/>
            <a:ext cx="1295400" cy="3651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dirty="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/>
              <a:t>Page </a:t>
            </a:r>
            <a:fld id="{4BBBB555-E378-184F-AA22-46E080150EC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8464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ond-une-2014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hf hdr="0" ft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hdr="0" ft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10" Type="http://schemas.openxmlformats.org/officeDocument/2006/relationships/image" Target="../media/image6.png"/><Relationship Id="rId4" Type="http://schemas.openxmlformats.org/officeDocument/2006/relationships/image" Target="../media/image38.png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6.png"/><Relationship Id="rId4" Type="http://schemas.openxmlformats.org/officeDocument/2006/relationships/image" Target="../media/image43.jpg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5.pn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4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53.jp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8.jpeg"/><Relationship Id="rId11" Type="http://schemas.openxmlformats.org/officeDocument/2006/relationships/image" Target="../media/image12.png"/><Relationship Id="rId5" Type="http://schemas.openxmlformats.org/officeDocument/2006/relationships/image" Target="../media/image7.jpeg"/><Relationship Id="rId10" Type="http://schemas.openxmlformats.org/officeDocument/2006/relationships/image" Target="../media/image11.png"/><Relationship Id="rId4" Type="http://schemas.openxmlformats.org/officeDocument/2006/relationships/image" Target="../media/image1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6.wmf"/><Relationship Id="rId11" Type="http://schemas.openxmlformats.org/officeDocument/2006/relationships/image" Target="../media/image6.png"/><Relationship Id="rId5" Type="http://schemas.openxmlformats.org/officeDocument/2006/relationships/image" Target="../media/image15.jpeg"/><Relationship Id="rId10" Type="http://schemas.openxmlformats.org/officeDocument/2006/relationships/image" Target="../media/image4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11" Type="http://schemas.openxmlformats.org/officeDocument/2006/relationships/image" Target="../media/image6.png"/><Relationship Id="rId5" Type="http://schemas.openxmlformats.org/officeDocument/2006/relationships/image" Target="../media/image20.jpg"/><Relationship Id="rId10" Type="http://schemas.openxmlformats.org/officeDocument/2006/relationships/image" Target="../media/image25.JPG"/><Relationship Id="rId4" Type="http://schemas.openxmlformats.org/officeDocument/2006/relationships/image" Target="../media/image4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4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17" Type="http://schemas.openxmlformats.org/officeDocument/2006/relationships/image" Target="../media/image33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tags" Target="../tags/tag5.xml"/><Relationship Id="rId11" Type="http://schemas.openxmlformats.org/officeDocument/2006/relationships/image" Target="../media/image31.png"/><Relationship Id="rId15" Type="http://schemas.openxmlformats.org/officeDocument/2006/relationships/image" Target="../media/image33.emf"/><Relationship Id="rId10" Type="http://schemas.openxmlformats.org/officeDocument/2006/relationships/image" Target="../media/image30.png"/><Relationship Id="rId19" Type="http://schemas.openxmlformats.org/officeDocument/2006/relationships/image" Target="../media/image6.png"/><Relationship Id="rId9" Type="http://schemas.openxmlformats.org/officeDocument/2006/relationships/image" Target="../media/image28.png"/><Relationship Id="rId1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D345362-E80B-46D3-8B26-6F8656F617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Page </a:t>
            </a:r>
            <a:fld id="{A0462035-411E-D147-BF9D-5EBA09356263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9E4B4FC-043A-40F0-AF38-467C0AC77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404664"/>
            <a:ext cx="2442644" cy="43204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157C2D5-4FB9-47CD-89BC-97CE7FF906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443" y="1173319"/>
            <a:ext cx="8835698" cy="4913730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rgbClr val="000000"/>
            </a:outerShdw>
            <a:reflection endPos="0" dist="50800" dir="5400000" sy="-100000" algn="bl" rotWithShape="0"/>
            <a:softEdge rad="112500"/>
          </a:effec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4C21FA4-052A-4BCF-B153-76669B3CEFB6}"/>
              </a:ext>
            </a:extLst>
          </p:cNvPr>
          <p:cNvSpPr txBox="1"/>
          <p:nvPr/>
        </p:nvSpPr>
        <p:spPr>
          <a:xfrm>
            <a:off x="559852" y="1220559"/>
            <a:ext cx="79208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Design of an acoustic sensor for fission gas release characterization devoted to JHR environment measurements</a:t>
            </a:r>
            <a:endParaRPr lang="fr-FR" sz="4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CA019A9-4C4B-4F98-8589-6A895AC5C622}"/>
              </a:ext>
            </a:extLst>
          </p:cNvPr>
          <p:cNvSpPr txBox="1"/>
          <p:nvPr/>
        </p:nvSpPr>
        <p:spPr>
          <a:xfrm>
            <a:off x="485110" y="3037910"/>
            <a:ext cx="7326560" cy="2410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GB" sz="1800" b="1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F. Baudry</a:t>
            </a:r>
            <a:r>
              <a:rPr lang="en-GB" sz="1800" b="1" u="sng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1,2</a:t>
            </a:r>
            <a:r>
              <a:rPr lang="en-GB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E. Rosenkrantz</a:t>
            </a:r>
            <a:r>
              <a:rPr lang="en-GB" sz="1800" b="1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1,2</a:t>
            </a:r>
            <a:r>
              <a:rPr lang="en-GB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P. Combette</a:t>
            </a:r>
            <a:r>
              <a:rPr lang="en-GB" sz="1800" b="1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1,2</a:t>
            </a:r>
            <a:r>
              <a:rPr lang="en-GB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D. Fourmentel</a:t>
            </a:r>
            <a:r>
              <a:rPr lang="en-GB" sz="1800" b="1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3</a:t>
            </a:r>
            <a:r>
              <a:rPr lang="en-GB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, C. Destouches</a:t>
            </a:r>
            <a:r>
              <a:rPr lang="en-GB" sz="1800" b="1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3 </a:t>
            </a:r>
            <a:r>
              <a:rPr lang="en-GB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J.Y. Ferrandis</a:t>
            </a:r>
            <a:r>
              <a:rPr lang="en-GB" sz="1800" b="1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1,2</a:t>
            </a:r>
            <a:endParaRPr lang="fr-FR" sz="1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44145" algn="just">
              <a:tabLst>
                <a:tab pos="215900" algn="l"/>
                <a:tab pos="431800" algn="l"/>
              </a:tabLst>
            </a:pPr>
            <a:r>
              <a:rPr lang="en-US" sz="18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fr-FR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44145" algn="just">
              <a:tabLst>
                <a:tab pos="215900" algn="l"/>
                <a:tab pos="431800" algn="l"/>
              </a:tabLst>
            </a:pPr>
            <a:r>
              <a:rPr lang="en-US" sz="18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1.</a:t>
            </a: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University Montpellier, IES, UMR 5214, F-34000, Montpellier, France</a:t>
            </a:r>
            <a:endParaRPr lang="fr-FR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44145" algn="just">
              <a:tabLst>
                <a:tab pos="215900" algn="l"/>
                <a:tab pos="431800" algn="l"/>
              </a:tabLst>
            </a:pPr>
            <a:r>
              <a:rPr lang="en-US" sz="18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2.</a:t>
            </a: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CNRS, IES, UMR 5214, F-34000, Montpellier, France</a:t>
            </a:r>
            <a:endParaRPr lang="fr-FR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44145" algn="just">
              <a:tabLst>
                <a:tab pos="215900" algn="l"/>
                <a:tab pos="431800" algn="l"/>
              </a:tabLst>
            </a:pPr>
            <a:r>
              <a:rPr lang="en-US" sz="18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3.</a:t>
            </a: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CEA, DES, IRESNE, DER, SPESI, LDCI </a:t>
            </a:r>
            <a:r>
              <a:rPr lang="en-US" sz="1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Cadarache</a:t>
            </a: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F-13108 Saint-Paul-Lez-Durance, France</a:t>
            </a:r>
            <a:endParaRPr lang="fr-FR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Image 2">
            <a:extLst>
              <a:ext uri="{FF2B5EF4-FFF2-40B4-BE49-F238E27FC236}">
                <a16:creationId xmlns:a16="http://schemas.microsoft.com/office/drawing/2014/main" id="{1B8AC372-ABA4-45A3-A2A6-5237AC2849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26562"/>
            <a:ext cx="720081" cy="58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04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49"/>
    </mc:Choice>
    <mc:Fallback xmlns="">
      <p:transition spd="slow" advTm="2584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FE47423-1058-4028-B475-260262653046}"/>
              </a:ext>
            </a:extLst>
          </p:cNvPr>
          <p:cNvSpPr/>
          <p:nvPr/>
        </p:nvSpPr>
        <p:spPr>
          <a:xfrm>
            <a:off x="4372248" y="1093447"/>
            <a:ext cx="4680519" cy="5270674"/>
          </a:xfrm>
          <a:prstGeom prst="rect">
            <a:avLst/>
          </a:prstGeom>
          <a:ln>
            <a:solidFill>
              <a:srgbClr val="C0504D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Tx/>
              <a:buFontTx/>
              <a:buNone/>
              <a:tabLst/>
              <a:defRPr/>
            </a:pPr>
            <a:endParaRPr lang="en-GB" sz="1600" kern="0" dirty="0">
              <a:solidFill>
                <a:srgbClr val="000000"/>
              </a:solidFill>
              <a:highlight>
                <a:srgbClr val="FFFF00"/>
              </a:highlight>
              <a:ea typeface="MS PGothic" charset="0"/>
              <a:cs typeface="MS PGothic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Tx/>
              <a:buFontTx/>
              <a:buNone/>
              <a:tabLst/>
              <a:defRPr/>
            </a:pPr>
            <a:endParaRPr lang="en-GB" sz="1600" b="1" kern="0" dirty="0">
              <a:solidFill>
                <a:sysClr val="windowText" lastClr="000000"/>
              </a:solidFill>
              <a:ea typeface="MS PGothic" charset="0"/>
              <a:cs typeface="MS PGothic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Tx/>
              <a:buFontTx/>
              <a:buNone/>
              <a:tabLst/>
              <a:defRPr/>
            </a:pPr>
            <a:r>
              <a:rPr lang="en-GB" sz="1600" b="1" kern="0" dirty="0">
                <a:solidFill>
                  <a:sysClr val="windowText" lastClr="000000"/>
                </a:solidFill>
                <a:ea typeface="MS PGothic" charset="0"/>
                <a:cs typeface="MS PGothic" charset="0"/>
              </a:rPr>
              <a:t>Two thesis (</a:t>
            </a:r>
            <a:r>
              <a:rPr lang="en-GB" sz="1600" b="1" kern="0" dirty="0">
                <a:solidFill>
                  <a:srgbClr val="000000"/>
                </a:solidFill>
                <a:ea typeface="MS PGothic" charset="0"/>
                <a:cs typeface="MS PGothic" charset="0"/>
              </a:rPr>
              <a:t>2015 - F. VERY &amp; 2018 - O. GATSA) </a:t>
            </a:r>
            <a:r>
              <a:rPr lang="en-GB" sz="1600" kern="0" dirty="0">
                <a:solidFill>
                  <a:srgbClr val="000000"/>
                </a:solidFill>
                <a:ea typeface="MS PGothic" charset="0"/>
                <a:cs typeface="MS PGothic" charset="0"/>
              </a:rPr>
              <a:t>allowed us</a:t>
            </a:r>
            <a:r>
              <a:rPr lang="en-GB" sz="1600" b="1" kern="0" dirty="0">
                <a:solidFill>
                  <a:srgbClr val="000000"/>
                </a:solidFill>
                <a:ea typeface="MS PGothic" charset="0"/>
                <a:cs typeface="MS PGothic" charset="0"/>
              </a:rPr>
              <a:t> to  </a:t>
            </a:r>
            <a:r>
              <a:rPr kumimoji="0" lang="en-US" sz="1600" b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Cambria Math" charset="0"/>
                <a:cs typeface="Courier New" charset="0"/>
              </a:rPr>
              <a:t>propose two</a:t>
            </a:r>
            <a:r>
              <a:rPr kumimoji="0" lang="en-US" sz="1600" b="1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Cambria Math" charset="0"/>
                <a:cs typeface="Courier New" charset="0"/>
              </a:rPr>
              <a:t> solutions </a:t>
            </a:r>
            <a:r>
              <a:rPr kumimoji="0" lang="en-US" sz="1600" b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Cambria Math" charset="0"/>
                <a:cs typeface="Courier New" charset="0"/>
              </a:rPr>
              <a:t>: </a:t>
            </a: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Char char="§"/>
              <a:tabLst/>
              <a:defRPr/>
            </a:pPr>
            <a:endParaRPr kumimoji="0" lang="en-US" sz="1600" b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Cambria Math" charset="0"/>
              <a:cs typeface="Courier New" charset="0"/>
            </a:endParaRPr>
          </a:p>
          <a:p>
            <a:pPr marL="742950" lvl="1" indent="-285750" algn="just" defTabSz="914400" fontAlgn="auto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charset="2"/>
              <a:buChar char="§"/>
              <a:defRPr/>
            </a:pPr>
            <a:r>
              <a:rPr kumimoji="0" lang="en-US" sz="1600" b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Cambria Math" charset="0"/>
                <a:cs typeface="Courier New" charset="0"/>
              </a:rPr>
              <a:t>Direct screen printing of an active element onto alumina substrate to </a:t>
            </a:r>
            <a:r>
              <a:rPr kumimoji="0" lang="en-US" sz="1600" b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Cambria Math" charset="0"/>
                <a:cs typeface="Courier New" charset="0"/>
              </a:rPr>
              <a:t>reduce</a:t>
            </a:r>
            <a:r>
              <a:rPr kumimoji="0" lang="en-US" sz="1600" b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ea typeface="Cambria Math" charset="0"/>
                <a:cs typeface="Courier New" charset="0"/>
              </a:rPr>
              <a:t> </a:t>
            </a:r>
            <a:r>
              <a:rPr kumimoji="0" lang="en-US" sz="1600" b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Cambria Math" charset="0"/>
                <a:cs typeface="Courier New" charset="0"/>
              </a:rPr>
              <a:t>the imperfection and non-parallelism influence</a:t>
            </a:r>
          </a:p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tabLst/>
              <a:defRPr/>
            </a:pPr>
            <a:endParaRPr kumimoji="0" lang="en-US" sz="1600" b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Cambria Math" charset="0"/>
              <a:cs typeface="Courier New" charset="0"/>
            </a:endParaRPr>
          </a:p>
          <a:p>
            <a:pPr marL="742950" lvl="1" indent="-285750" algn="just" defTabSz="914400" fontAlgn="auto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charset="2"/>
              <a:buChar char="§"/>
              <a:defRPr/>
            </a:pPr>
            <a:r>
              <a:rPr kumimoji="0" lang="en-US" sz="1600" b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Cambria Math" charset="0"/>
                <a:cs typeface="Courier New" charset="0"/>
              </a:rPr>
              <a:t>Active element with a working temperature about 400</a:t>
            </a:r>
            <a:r>
              <a:rPr kumimoji="0" lang="fr-FR" sz="1600" b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Cambria Math" charset="0"/>
                <a:cs typeface="Courier New" charset="0"/>
              </a:rPr>
              <a:t> °C</a:t>
            </a:r>
          </a:p>
          <a:p>
            <a:pPr marL="742950" lvl="1" indent="-285750" algn="just" defTabSz="914400" fontAlgn="auto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charset="2"/>
              <a:buChar char="§"/>
              <a:defRPr/>
            </a:pPr>
            <a:endParaRPr lang="fr-FR" sz="1600" kern="0" dirty="0">
              <a:solidFill>
                <a:sysClr val="windowText" lastClr="000000"/>
              </a:solidFill>
              <a:ea typeface="Cambria Math" charset="0"/>
              <a:cs typeface="Courier New" charset="0"/>
            </a:endParaRPr>
          </a:p>
          <a:p>
            <a:pPr marL="742950" lvl="1" indent="-285750" algn="just" defTabSz="914400" fontAlgn="auto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charset="2"/>
              <a:buChar char="§"/>
              <a:defRPr/>
            </a:pPr>
            <a:r>
              <a:rPr kumimoji="0" lang="fr-FR" sz="160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ea typeface="Cambria Math" charset="0"/>
                <a:cs typeface="Courier New" charset="0"/>
              </a:rPr>
              <a:t>Both</a:t>
            </a:r>
            <a:r>
              <a:rPr kumimoji="0" lang="fr-FR" sz="16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Cambria Math" charset="0"/>
                <a:cs typeface="Courier New" charset="0"/>
              </a:rPr>
              <a:t> of </a:t>
            </a:r>
            <a:r>
              <a:rPr kumimoji="0" lang="fr-FR" sz="160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ea typeface="Cambria Math" charset="0"/>
                <a:cs typeface="Courier New" charset="0"/>
              </a:rPr>
              <a:t>these</a:t>
            </a:r>
            <a:r>
              <a:rPr kumimoji="0" lang="fr-FR" sz="16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Cambria Math" charset="0"/>
                <a:cs typeface="Courier New" charset="0"/>
              </a:rPr>
              <a:t> solutions have been </a:t>
            </a:r>
            <a:r>
              <a:rPr kumimoji="0" lang="fr-FR" sz="160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ea typeface="Cambria Math" charset="0"/>
                <a:cs typeface="Courier New" charset="0"/>
              </a:rPr>
              <a:t>validated</a:t>
            </a:r>
            <a:r>
              <a:rPr kumimoji="0" lang="fr-FR" sz="16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Cambria Math" charset="0"/>
                <a:cs typeface="Courier New" charset="0"/>
              </a:rPr>
              <a:t> </a:t>
            </a:r>
            <a:r>
              <a:rPr kumimoji="0" lang="fr-FR" sz="160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ea typeface="Cambria Math" charset="0"/>
                <a:cs typeface="Courier New" charset="0"/>
              </a:rPr>
              <a:t>under</a:t>
            </a:r>
            <a:r>
              <a:rPr kumimoji="0" lang="fr-FR" sz="16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Cambria Math" charset="0"/>
                <a:cs typeface="Courier New" charset="0"/>
              </a:rPr>
              <a:t> </a:t>
            </a:r>
            <a:r>
              <a:rPr kumimoji="0" lang="fr-FR" sz="160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ea typeface="Cambria Math" charset="0"/>
                <a:cs typeface="Courier New" charset="0"/>
              </a:rPr>
              <a:t>nuclear</a:t>
            </a:r>
            <a:r>
              <a:rPr kumimoji="0" lang="fr-FR" sz="16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Cambria Math" charset="0"/>
                <a:cs typeface="Courier New" charset="0"/>
              </a:rPr>
              <a:t> radiations [3]</a:t>
            </a:r>
          </a:p>
          <a:p>
            <a:pPr lvl="1" algn="just" defTabSz="914400" fontAlgn="auto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defRPr/>
            </a:pPr>
            <a:endParaRPr kumimoji="0" lang="fr-FR" sz="1600" b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Cambria Math" charset="0"/>
              <a:cs typeface="Courier New" charset="0"/>
            </a:endParaRPr>
          </a:p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tabLst/>
              <a:defRPr/>
            </a:pPr>
            <a:endParaRPr lang="fr-FR" sz="1050" kern="0" dirty="0">
              <a:solidFill>
                <a:sysClr val="windowText" lastClr="000000"/>
              </a:solidFill>
              <a:ea typeface="Cambria Math" charset="0"/>
              <a:cs typeface="Courier New" charset="0"/>
            </a:endParaRP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defRPr/>
            </a:pPr>
            <a:r>
              <a:rPr lang="en-GB" sz="1600" b="1" kern="0" dirty="0">
                <a:solidFill>
                  <a:srgbClr val="00B050"/>
                </a:solidFill>
                <a:ea typeface="MS PGothic" charset="0"/>
                <a:cs typeface="MS PGothic" charset="0"/>
              </a:rPr>
              <a:t>My work consists to design, manufacture the new Acoustic instrumentation and </a:t>
            </a:r>
            <a:r>
              <a:rPr lang="en-US" sz="1600" b="1" kern="0" dirty="0">
                <a:solidFill>
                  <a:srgbClr val="00B050"/>
                </a:solidFill>
                <a:ea typeface="Cambria Math" charset="0"/>
                <a:cs typeface="Courier New" charset="0"/>
              </a:rPr>
              <a:t>GEN2- sensor</a:t>
            </a:r>
            <a:endParaRPr lang="fr-FR" b="1" kern="0" dirty="0">
              <a:solidFill>
                <a:sysClr val="windowText" lastClr="000000"/>
              </a:solidFill>
              <a:ea typeface="Cambria Math" charset="0"/>
              <a:cs typeface="Courier New" charset="0"/>
            </a:endParaRP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tabLst/>
              <a:defRPr/>
            </a:pPr>
            <a:endParaRPr kumimoji="0" lang="fr-FR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highlight>
                <a:srgbClr val="FFFF00"/>
              </a:highlight>
              <a:uLnTx/>
              <a:uFillTx/>
              <a:ea typeface="Cambria Math" charset="0"/>
              <a:cs typeface="Courier New" charset="0"/>
            </a:endParaRP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tabLst/>
              <a:defRPr/>
            </a:pPr>
            <a:r>
              <a:rPr lang="fr-FR" b="1" i="1" kern="0" dirty="0" err="1">
                <a:solidFill>
                  <a:srgbClr val="C00000"/>
                </a:solidFill>
                <a:ea typeface="Cambria Math" charset="0"/>
                <a:cs typeface="Courier New" charset="0"/>
              </a:rPr>
              <a:t>Now</a:t>
            </a:r>
            <a:r>
              <a:rPr lang="fr-FR" b="1" i="1" kern="0" dirty="0">
                <a:solidFill>
                  <a:srgbClr val="C00000"/>
                </a:solidFill>
                <a:ea typeface="Cambria Math" charset="0"/>
                <a:cs typeface="Courier New" charset="0"/>
              </a:rPr>
              <a:t> </a:t>
            </a:r>
            <a:r>
              <a:rPr lang="fr-FR" b="1" i="1" kern="0" dirty="0" err="1">
                <a:solidFill>
                  <a:srgbClr val="C00000"/>
                </a:solidFill>
                <a:ea typeface="Cambria Math" charset="0"/>
                <a:cs typeface="Courier New" charset="0"/>
              </a:rPr>
              <a:t>we</a:t>
            </a:r>
            <a:r>
              <a:rPr lang="fr-FR" b="1" i="1" kern="0" dirty="0">
                <a:solidFill>
                  <a:srgbClr val="C00000"/>
                </a:solidFill>
                <a:ea typeface="Cambria Math" charset="0"/>
                <a:cs typeface="Courier New" charset="0"/>
              </a:rPr>
              <a:t> have to </a:t>
            </a:r>
            <a:r>
              <a:rPr lang="fr-FR" b="1" i="1" kern="0" dirty="0" err="1">
                <a:solidFill>
                  <a:srgbClr val="C00000"/>
                </a:solidFill>
                <a:ea typeface="Cambria Math" charset="0"/>
                <a:cs typeface="Courier New" charset="0"/>
              </a:rPr>
              <a:t>study</a:t>
            </a:r>
            <a:r>
              <a:rPr lang="fr-FR" b="1" i="1" kern="0" dirty="0">
                <a:solidFill>
                  <a:srgbClr val="C00000"/>
                </a:solidFill>
                <a:ea typeface="Cambria Math" charset="0"/>
                <a:cs typeface="Courier New" charset="0"/>
              </a:rPr>
              <a:t> the structure of the </a:t>
            </a:r>
            <a:r>
              <a:rPr lang="fr-FR" b="1" i="1" kern="0" dirty="0" err="1">
                <a:solidFill>
                  <a:srgbClr val="C00000"/>
                </a:solidFill>
                <a:ea typeface="Cambria Math" charset="0"/>
                <a:cs typeface="Courier New" charset="0"/>
              </a:rPr>
              <a:t>device</a:t>
            </a:r>
            <a:r>
              <a:rPr lang="fr-FR" b="1" i="1" kern="0" dirty="0">
                <a:solidFill>
                  <a:srgbClr val="C00000"/>
                </a:solidFill>
                <a:ea typeface="Cambria Math" charset="0"/>
                <a:cs typeface="Courier New" charset="0"/>
              </a:rPr>
              <a:t>…</a:t>
            </a:r>
            <a:endParaRPr kumimoji="0" lang="fr-FR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Cambria Math" charset="0"/>
              <a:cs typeface="Courier New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BC2292C-BD20-4967-BCCA-D02AF1EFAF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Page </a:t>
            </a:r>
            <a:fld id="{4BBBB555-E378-184F-AA22-46E080150EC7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C928D0-4A90-49A6-9E28-DDE0A1A1F269}"/>
              </a:ext>
            </a:extLst>
          </p:cNvPr>
          <p:cNvSpPr/>
          <p:nvPr/>
        </p:nvSpPr>
        <p:spPr>
          <a:xfrm>
            <a:off x="2411760" y="330203"/>
            <a:ext cx="432048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b="1" cap="none" spc="0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why</a:t>
            </a:r>
            <a:r>
              <a:rPr lang="fr-FR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up to date the </a:t>
            </a:r>
            <a:r>
              <a:rPr lang="en-US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gas composition monitoring device ?</a:t>
            </a:r>
            <a:endParaRPr lang="fr-FR" b="1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0CA2F82-ADE0-4250-BC21-4BF7CD79AC5D}"/>
              </a:ext>
            </a:extLst>
          </p:cNvPr>
          <p:cNvGrpSpPr/>
          <p:nvPr/>
        </p:nvGrpSpPr>
        <p:grpSpPr>
          <a:xfrm>
            <a:off x="195554" y="1412776"/>
            <a:ext cx="4104456" cy="4524315"/>
            <a:chOff x="195554" y="1412776"/>
            <a:chExt cx="4104456" cy="452431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DB9C0E6-D3F8-412B-A86E-BE1EAACCB911}"/>
                </a:ext>
              </a:extLst>
            </p:cNvPr>
            <p:cNvSpPr/>
            <p:nvPr/>
          </p:nvSpPr>
          <p:spPr>
            <a:xfrm>
              <a:off x="195554" y="1412776"/>
              <a:ext cx="4104456" cy="4524315"/>
            </a:xfrm>
            <a:prstGeom prst="rect">
              <a:avLst/>
            </a:prstGeom>
            <a:ln>
              <a:solidFill>
                <a:srgbClr val="C0504D"/>
              </a:solidFill>
            </a:ln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Tx/>
                <a:tabLst/>
                <a:defRPr/>
              </a:pPr>
              <a:endParaRPr lang="en-US" sz="1600" kern="0" dirty="0">
                <a:solidFill>
                  <a:sysClr val="windowText" lastClr="000000"/>
                </a:solidFill>
                <a:highlight>
                  <a:srgbClr val="FFFF00"/>
                </a:highlight>
                <a:ea typeface="Cambria Math" charset="0"/>
                <a:cs typeface="Courier New" charset="0"/>
              </a:endParaRPr>
            </a:p>
            <a:p>
              <a:pPr marR="0" lvl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Tx/>
                <a:tabLst/>
                <a:defRPr/>
              </a:pPr>
              <a:r>
                <a:rPr lang="en-US" sz="1600" kern="0" dirty="0">
                  <a:solidFill>
                    <a:sysClr val="windowText" lastClr="000000"/>
                  </a:solidFill>
                  <a:ea typeface="Cambria Math" charset="0"/>
                  <a:cs typeface="Courier New" charset="0"/>
                </a:rPr>
                <a:t>Because the </a:t>
              </a:r>
              <a:r>
                <a:rPr lang="en-US" sz="1600" b="1" kern="0" dirty="0">
                  <a:solidFill>
                    <a:sysClr val="windowText" lastClr="000000"/>
                  </a:solidFill>
                  <a:ea typeface="Cambria Math" charset="0"/>
                  <a:cs typeface="Courier New" charset="0"/>
                </a:rPr>
                <a:t>GEN1- REMORA3 sensor </a:t>
              </a:r>
              <a:r>
                <a:rPr lang="en-US" sz="1600" kern="0" dirty="0">
                  <a:solidFill>
                    <a:sysClr val="windowText" lastClr="000000"/>
                  </a:solidFill>
                  <a:ea typeface="Cambria Math" charset="0"/>
                  <a:cs typeface="Courier New" charset="0"/>
                </a:rPr>
                <a:t>presents some limitations :</a:t>
              </a:r>
            </a:p>
            <a:p>
              <a:pPr marR="0" lvl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Tx/>
                <a:tabLst/>
                <a:defRPr/>
              </a:pPr>
              <a:endParaRPr lang="en-US" sz="1600" kern="0" dirty="0">
                <a:solidFill>
                  <a:sysClr val="windowText" lastClr="000000"/>
                </a:solidFill>
                <a:ea typeface="Cambria Math" charset="0"/>
                <a:cs typeface="Courier New" charset="0"/>
              </a:endParaRPr>
            </a:p>
            <a:p>
              <a:pPr marL="285750" marR="0" lvl="0" indent="-28575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Tx/>
                <a:buFont typeface="Wingdings" charset="2"/>
                <a:buChar char="§"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Cambria Math" charset="0"/>
                  <a:cs typeface="Courier New" charset="0"/>
                </a:rPr>
                <a:t>Mechanical coupling imperfection between the active element and substrate </a:t>
              </a:r>
              <a:endParaRPr lang="en-US" sz="1600" kern="0" dirty="0">
                <a:solidFill>
                  <a:sysClr val="windowText" lastClr="000000"/>
                </a:solidFill>
                <a:ea typeface="Cambria Math" charset="0"/>
                <a:cs typeface="Courier New" charset="0"/>
                <a:sym typeface="Wingdings" panose="05000000000000000000" pitchFamily="2" charset="2"/>
              </a:endParaRPr>
            </a:p>
            <a:p>
              <a:pPr marL="285750" marR="0" lvl="0" indent="-28575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Tx/>
                <a:buFont typeface="Wingdings" charset="2"/>
                <a:buChar char="§"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rgbClr val="FFFF00"/>
                </a:highlight>
                <a:uLnTx/>
                <a:uFillTx/>
                <a:ea typeface="Cambria Math" charset="0"/>
                <a:cs typeface="Courier New" charset="0"/>
              </a:endParaRPr>
            </a:p>
            <a:p>
              <a:pPr marL="285750" marR="0" lvl="0" indent="-28575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Tx/>
                <a:buFont typeface="Wingdings" charset="2"/>
                <a:buChar char="§"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Cambria Math" charset="0"/>
                  <a:cs typeface="Courier New" charset="0"/>
                </a:rPr>
                <a:t>Parallelism issue due to fabrication technique</a:t>
              </a: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Tx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rgbClr val="FFFF00"/>
                </a:highlight>
                <a:uLnTx/>
                <a:uFillTx/>
                <a:ea typeface="Cambria Math" charset="0"/>
                <a:cs typeface="Courier New" charset="0"/>
              </a:endParaRP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Tx/>
                <a:buFont typeface="Wingdings" charset="2"/>
                <a:buChar char="§"/>
                <a:tabLst/>
                <a:defRPr/>
              </a:pPr>
              <a:endParaRPr lang="en-US" sz="1600" kern="0" dirty="0">
                <a:solidFill>
                  <a:sysClr val="windowText" lastClr="000000"/>
                </a:solidFill>
                <a:highlight>
                  <a:srgbClr val="FFFF00"/>
                </a:highlight>
                <a:ea typeface="Cambria Math" charset="0"/>
                <a:cs typeface="Courier New" charset="0"/>
              </a:endParaRP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Tx/>
                <a:buFont typeface="Wingdings" charset="2"/>
                <a:buChar char="§"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rgbClr val="FFFF00"/>
                </a:highlight>
                <a:uLnTx/>
                <a:uFillTx/>
                <a:ea typeface="Cambria Math" charset="0"/>
                <a:cs typeface="Courier New" charset="0"/>
              </a:endParaRP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Tx/>
                <a:buFont typeface="Wingdings" charset="2"/>
                <a:buChar char="§"/>
                <a:tabLst/>
                <a:defRPr/>
              </a:pPr>
              <a:endParaRPr lang="en-US" sz="1600" kern="0" dirty="0">
                <a:solidFill>
                  <a:sysClr val="windowText" lastClr="000000"/>
                </a:solidFill>
                <a:highlight>
                  <a:srgbClr val="FFFF00"/>
                </a:highlight>
                <a:ea typeface="Cambria Math" charset="0"/>
                <a:cs typeface="Courier New" charset="0"/>
              </a:endParaRP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Tx/>
                <a:tabLst/>
                <a:defRPr/>
              </a:pPr>
              <a:endParaRPr lang="en-US" sz="1600" kern="0" dirty="0">
                <a:solidFill>
                  <a:sysClr val="windowText" lastClr="000000"/>
                </a:solidFill>
                <a:highlight>
                  <a:srgbClr val="FFFF00"/>
                </a:highlight>
                <a:ea typeface="Cambria Math" charset="0"/>
                <a:cs typeface="Courier New" charset="0"/>
              </a:endParaRP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Tx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rgbClr val="FFFF00"/>
                </a:highlight>
                <a:uLnTx/>
                <a:uFillTx/>
                <a:ea typeface="Cambria Math" charset="0"/>
                <a:cs typeface="Courier New" charset="0"/>
              </a:endParaRPr>
            </a:p>
            <a:p>
              <a:pPr marL="285750" marR="0" lvl="0" indent="-28575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Tx/>
                <a:buFont typeface="Wingdings" charset="2"/>
                <a:buChar char="§"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Cambria Math" charset="0"/>
                  <a:cs typeface="Courier New" charset="0"/>
                </a:rPr>
                <a:t>Temperature limitation of an active element (PZT) at 200 </a:t>
              </a: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Cambria Math" charset="0"/>
                  <a:cs typeface="Courier New" charset="0"/>
                </a:rPr>
                <a:t>°C </a:t>
              </a: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Cambria Math" charset="0"/>
                  <a:cs typeface="Courier New" charset="0"/>
                  <a:sym typeface="Wingdings" panose="05000000000000000000" pitchFamily="2" charset="2"/>
                </a:rPr>
                <a:t> The NBT have an </a:t>
              </a:r>
              <a:r>
                <a:rPr kumimoji="0" lang="fr-FR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Cambria Math" charset="0"/>
                  <a:cs typeface="Courier New" charset="0"/>
                  <a:sym typeface="Wingdings" panose="05000000000000000000" pitchFamily="2" charset="2"/>
                </a:rPr>
                <a:t>higher</a:t>
              </a: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Cambria Math" charset="0"/>
                  <a:cs typeface="Courier New" charset="0"/>
                  <a:sym typeface="Wingdings" panose="05000000000000000000" pitchFamily="2" charset="2"/>
                </a:rPr>
                <a:t> </a:t>
              </a:r>
              <a:r>
                <a:rPr kumimoji="0" lang="fr-FR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Cambria Math" charset="0"/>
                  <a:cs typeface="Courier New" charset="0"/>
                  <a:sym typeface="Wingdings" panose="05000000000000000000" pitchFamily="2" charset="2"/>
                </a:rPr>
                <a:t>temperature</a:t>
              </a: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Cambria Math" charset="0"/>
                  <a:cs typeface="Courier New" charset="0"/>
                  <a:sym typeface="Wingdings" panose="05000000000000000000" pitchFamily="2" charset="2"/>
                </a:rPr>
                <a:t> limitations</a:t>
              </a:r>
              <a:endPara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mbria Math" charset="0"/>
                <a:cs typeface="Courier New" charset="0"/>
              </a:endParaRPr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02700B4F-CA87-408C-9A0B-94C8DC40C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1704586" y="2385973"/>
              <a:ext cx="1077940" cy="4028090"/>
            </a:xfrm>
            <a:prstGeom prst="rect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CEA3FF59-DFA6-4721-B68F-CB2B92514E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0910" y="183703"/>
            <a:ext cx="1997968" cy="353395"/>
          </a:xfrm>
          <a:prstGeom prst="rect">
            <a:avLst/>
          </a:prstGeom>
        </p:spPr>
      </p:pic>
      <p:pic>
        <p:nvPicPr>
          <p:cNvPr id="12" name="Image 2">
            <a:extLst>
              <a:ext uri="{FF2B5EF4-FFF2-40B4-BE49-F238E27FC236}">
                <a16:creationId xmlns:a16="http://schemas.microsoft.com/office/drawing/2014/main" id="{7D78A4D0-2D4F-4C92-B7D7-9E33331FA3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953" y="639956"/>
            <a:ext cx="432593" cy="35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142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217"/>
    </mc:Choice>
    <mc:Fallback xmlns="">
      <p:transition spd="slow" advTm="123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DF75A83-DCAB-4936-93AC-27C74F96E0E9}"/>
              </a:ext>
            </a:extLst>
          </p:cNvPr>
          <p:cNvSpPr txBox="1"/>
          <p:nvPr/>
        </p:nvSpPr>
        <p:spPr>
          <a:xfrm>
            <a:off x="1737922" y="1997839"/>
            <a:ext cx="566815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Presentation of the group of partners and the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Chronology of the work on the gas composition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Operating principle of the device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Device design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Device characterization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A02ADDE-FF3E-4CEF-8836-95EC0E1BA4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Page </a:t>
            </a:r>
            <a:fld id="{4BBBB555-E378-184F-AA22-46E080150EC7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830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8"/>
    </mc:Choice>
    <mc:Fallback xmlns="">
      <p:transition spd="slow" advTm="3268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1C927CF-13D8-4B7A-87B1-7B2226AF60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Page </a:t>
            </a:r>
            <a:fld id="{4BBBB555-E378-184F-AA22-46E080150EC7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4E97FD-A35D-4839-BD17-1EFFF271BECA}"/>
              </a:ext>
            </a:extLst>
          </p:cNvPr>
          <p:cNvSpPr/>
          <p:nvPr/>
        </p:nvSpPr>
        <p:spPr>
          <a:xfrm>
            <a:off x="3003397" y="337624"/>
            <a:ext cx="3137205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600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Device specifications </a:t>
            </a:r>
            <a:endParaRPr lang="fr-FR" sz="2600" b="1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F9FA6A4-993D-4768-A178-B4730BD42F1C}"/>
              </a:ext>
            </a:extLst>
          </p:cNvPr>
          <p:cNvSpPr txBox="1"/>
          <p:nvPr/>
        </p:nvSpPr>
        <p:spPr>
          <a:xfrm>
            <a:off x="179512" y="1196752"/>
            <a:ext cx="89581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Resist to a temperature of at least 350 °C for Gen2-sensor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/>
              <a:t>Use of ceramics and refractory cement for the manufacturing of the devices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Radiation constraints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b="1" dirty="0"/>
              <a:t>Experiments have been done so as to test the NBT under harsh environment (Neutron flux, temperature…) (ANIMMA 2019 : TRIGA MK2 Slovenia)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Dimensional constraints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b="1" dirty="0"/>
              <a:t>must be able to fit in a cylinder of 15 mm diameter</a:t>
            </a:r>
            <a:endParaRPr lang="fr-FR" b="1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FC61D82A-C236-4679-AC6B-06429033A1AD}"/>
              </a:ext>
            </a:extLst>
          </p:cNvPr>
          <p:cNvGrpSpPr/>
          <p:nvPr/>
        </p:nvGrpSpPr>
        <p:grpSpPr>
          <a:xfrm>
            <a:off x="338285" y="4933382"/>
            <a:ext cx="8151665" cy="1631968"/>
            <a:chOff x="373807" y="4933382"/>
            <a:chExt cx="8151665" cy="1631968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AC947595-D328-458A-B136-56BA87774D22}"/>
                </a:ext>
              </a:extLst>
            </p:cNvPr>
            <p:cNvGrpSpPr/>
            <p:nvPr/>
          </p:nvGrpSpPr>
          <p:grpSpPr>
            <a:xfrm>
              <a:off x="4932040" y="5027520"/>
              <a:ext cx="3143937" cy="553998"/>
              <a:chOff x="4932040" y="5027520"/>
              <a:chExt cx="3143937" cy="553998"/>
            </a:xfrm>
          </p:grpSpPr>
          <p:sp>
            <p:nvSpPr>
              <p:cNvPr id="37" name="Ellipse 36">
                <a:extLst>
                  <a:ext uri="{FF2B5EF4-FFF2-40B4-BE49-F238E27FC236}">
                    <a16:creationId xmlns:a16="http://schemas.microsoft.com/office/drawing/2014/main" id="{D5083357-436B-4133-A249-8E24A97AE28A}"/>
                  </a:ext>
                </a:extLst>
              </p:cNvPr>
              <p:cNvSpPr/>
              <p:nvPr/>
            </p:nvSpPr>
            <p:spPr>
              <a:xfrm>
                <a:off x="4932040" y="5092939"/>
                <a:ext cx="144016" cy="146162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61491213-D896-4D44-9942-009D8F2E84B2}"/>
                  </a:ext>
                </a:extLst>
              </p:cNvPr>
              <p:cNvSpPr txBox="1"/>
              <p:nvPr/>
            </p:nvSpPr>
            <p:spPr>
              <a:xfrm>
                <a:off x="5117358" y="5027520"/>
                <a:ext cx="16008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b="1" i="1" dirty="0" err="1"/>
                  <a:t>Cavity</a:t>
                </a:r>
                <a:r>
                  <a:rPr lang="fr-FR" sz="1200" b="1" i="1" dirty="0"/>
                  <a:t> </a:t>
                </a:r>
                <a:r>
                  <a:rPr lang="fr-FR" sz="1200" b="1" i="1" dirty="0" err="1"/>
                  <a:t>filled</a:t>
                </a:r>
                <a:r>
                  <a:rPr lang="fr-FR" sz="1200" b="1" i="1" dirty="0"/>
                  <a:t> by HP </a:t>
                </a:r>
                <a:r>
                  <a:rPr lang="fr-FR" sz="1200" b="1" i="1" dirty="0" err="1"/>
                  <a:t>gas</a:t>
                </a:r>
                <a:endParaRPr lang="fr-FR" sz="1200" b="1" i="1" dirty="0"/>
              </a:p>
            </p:txBody>
          </p:sp>
          <p:sp>
            <p:nvSpPr>
              <p:cNvPr id="39" name="Ellipse 38">
                <a:extLst>
                  <a:ext uri="{FF2B5EF4-FFF2-40B4-BE49-F238E27FC236}">
                    <a16:creationId xmlns:a16="http://schemas.microsoft.com/office/drawing/2014/main" id="{4FA0F415-10DD-4CA2-85DF-20B8CFFA0EDB}"/>
                  </a:ext>
                </a:extLst>
              </p:cNvPr>
              <p:cNvSpPr/>
              <p:nvPr/>
            </p:nvSpPr>
            <p:spPr>
              <a:xfrm>
                <a:off x="4932040" y="5371859"/>
                <a:ext cx="144016" cy="14616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B15EF77C-9E0F-4671-8F0C-DF17FF9300AC}"/>
                  </a:ext>
                </a:extLst>
              </p:cNvPr>
              <p:cNvSpPr txBox="1"/>
              <p:nvPr/>
            </p:nvSpPr>
            <p:spPr>
              <a:xfrm>
                <a:off x="5077784" y="5304519"/>
                <a:ext cx="299819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b="1" i="1" dirty="0"/>
                  <a:t>Canalisation </a:t>
                </a:r>
                <a:r>
                  <a:rPr lang="fr-FR" sz="1200" b="1" i="1" dirty="0" err="1"/>
                  <a:t>between</a:t>
                </a:r>
                <a:r>
                  <a:rPr lang="fr-FR" sz="1200" b="1" i="1" dirty="0"/>
                  <a:t> fuel pellets and </a:t>
                </a:r>
                <a:r>
                  <a:rPr lang="fr-FR" sz="1200" b="1" i="1" dirty="0" err="1"/>
                  <a:t>cavity</a:t>
                </a:r>
                <a:endParaRPr lang="fr-FR" sz="1200" b="1" i="1" dirty="0"/>
              </a:p>
            </p:txBody>
          </p:sp>
        </p:grp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B0576001-800A-4562-8C38-EFCCB6D8DE40}"/>
                </a:ext>
              </a:extLst>
            </p:cNvPr>
            <p:cNvSpPr txBox="1"/>
            <p:nvPr/>
          </p:nvSpPr>
          <p:spPr>
            <a:xfrm>
              <a:off x="4801596" y="5737819"/>
              <a:ext cx="3723876" cy="307777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00B050"/>
                  </a:solidFill>
                </a:rPr>
                <a:t>Our </a:t>
              </a:r>
              <a:r>
                <a:rPr lang="fr-FR" sz="1400" b="1" dirty="0" err="1">
                  <a:solidFill>
                    <a:srgbClr val="00B050"/>
                  </a:solidFill>
                </a:rPr>
                <a:t>sensor</a:t>
              </a:r>
              <a:r>
                <a:rPr lang="fr-FR" sz="1400" b="1" dirty="0">
                  <a:solidFill>
                    <a:srgbClr val="00B050"/>
                  </a:solidFill>
                </a:rPr>
                <a:t> have to </a:t>
              </a:r>
              <a:r>
                <a:rPr lang="fr-FR" sz="1400" b="1" dirty="0" err="1">
                  <a:solidFill>
                    <a:srgbClr val="00B050"/>
                  </a:solidFill>
                </a:rPr>
                <a:t>be</a:t>
              </a:r>
              <a:r>
                <a:rPr lang="fr-FR" sz="1400" b="1" dirty="0">
                  <a:solidFill>
                    <a:srgbClr val="00B050"/>
                  </a:solidFill>
                </a:rPr>
                <a:t> </a:t>
              </a:r>
              <a:r>
                <a:rPr lang="fr-FR" sz="1400" b="1" dirty="0" err="1">
                  <a:solidFill>
                    <a:srgbClr val="00B050"/>
                  </a:solidFill>
                </a:rPr>
                <a:t>integrated</a:t>
              </a:r>
              <a:r>
                <a:rPr lang="fr-FR" sz="1400" b="1" dirty="0">
                  <a:solidFill>
                    <a:srgbClr val="00B050"/>
                  </a:solidFill>
                </a:rPr>
                <a:t> in </a:t>
              </a:r>
              <a:r>
                <a:rPr lang="fr-FR" sz="1400" b="1" dirty="0" err="1">
                  <a:solidFill>
                    <a:srgbClr val="00B050"/>
                  </a:solidFill>
                </a:rPr>
                <a:t>this</a:t>
              </a:r>
              <a:r>
                <a:rPr lang="fr-FR" sz="1400" b="1" dirty="0">
                  <a:solidFill>
                    <a:srgbClr val="00B050"/>
                  </a:solidFill>
                </a:rPr>
                <a:t> </a:t>
              </a:r>
              <a:r>
                <a:rPr lang="fr-FR" sz="1400" b="1" dirty="0" err="1">
                  <a:solidFill>
                    <a:srgbClr val="00B050"/>
                  </a:solidFill>
                </a:rPr>
                <a:t>cavity</a:t>
              </a:r>
              <a:r>
                <a:rPr lang="fr-FR" sz="1400" b="1" dirty="0">
                  <a:solidFill>
                    <a:srgbClr val="00B050"/>
                  </a:solidFill>
                </a:rPr>
                <a:t>…</a:t>
              </a:r>
            </a:p>
          </p:txBody>
        </p:sp>
        <p:grpSp>
          <p:nvGrpSpPr>
            <p:cNvPr id="45" name="Groupe 44">
              <a:extLst>
                <a:ext uri="{FF2B5EF4-FFF2-40B4-BE49-F238E27FC236}">
                  <a16:creationId xmlns:a16="http://schemas.microsoft.com/office/drawing/2014/main" id="{D2FFE978-A974-4AD6-A1E6-27729F2B21E5}"/>
                </a:ext>
              </a:extLst>
            </p:cNvPr>
            <p:cNvGrpSpPr/>
            <p:nvPr/>
          </p:nvGrpSpPr>
          <p:grpSpPr>
            <a:xfrm>
              <a:off x="373807" y="4933382"/>
              <a:ext cx="4250530" cy="1631968"/>
              <a:chOff x="373807" y="4933382"/>
              <a:chExt cx="4250530" cy="1631968"/>
            </a:xfrm>
          </p:grpSpPr>
          <p:pic>
            <p:nvPicPr>
              <p:cNvPr id="28" name="Image 27">
                <a:extLst>
                  <a:ext uri="{FF2B5EF4-FFF2-40B4-BE49-F238E27FC236}">
                    <a16:creationId xmlns:a16="http://schemas.microsoft.com/office/drawing/2014/main" id="{C0C4F4E1-6B4D-4B6F-93A9-8A2C3E7088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3807" y="4933382"/>
                <a:ext cx="4250530" cy="1365537"/>
              </a:xfrm>
              <a:prstGeom prst="rect">
                <a:avLst/>
              </a:prstGeom>
            </p:spPr>
          </p:pic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43D00821-2AF1-450B-B2C1-7FB8DEA573C1}"/>
                  </a:ext>
                </a:extLst>
              </p:cNvPr>
              <p:cNvSpPr txBox="1"/>
              <p:nvPr/>
            </p:nvSpPr>
            <p:spPr>
              <a:xfrm>
                <a:off x="2016856" y="6257573"/>
                <a:ext cx="9644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i="1" dirty="0"/>
                  <a:t>Cut </a:t>
                </a:r>
                <a:r>
                  <a:rPr lang="fr-FR" sz="1400" b="1" i="1" dirty="0" err="1"/>
                  <a:t>view</a:t>
                </a:r>
                <a:r>
                  <a:rPr lang="fr-FR" sz="1400" b="1" i="1" dirty="0"/>
                  <a:t> C</a:t>
                </a:r>
              </a:p>
            </p:txBody>
          </p:sp>
        </p:grp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78576CA8-7940-4DA4-AD90-BFE117309101}"/>
              </a:ext>
            </a:extLst>
          </p:cNvPr>
          <p:cNvGrpSpPr/>
          <p:nvPr/>
        </p:nvGrpSpPr>
        <p:grpSpPr>
          <a:xfrm>
            <a:off x="256280" y="3198283"/>
            <a:ext cx="8661722" cy="1735099"/>
            <a:chOff x="256280" y="3198283"/>
            <a:chExt cx="8661722" cy="1735099"/>
          </a:xfrm>
        </p:grpSpPr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226EFC84-3FC4-4355-86ED-626408F4885A}"/>
                </a:ext>
              </a:extLst>
            </p:cNvPr>
            <p:cNvGrpSpPr/>
            <p:nvPr/>
          </p:nvGrpSpPr>
          <p:grpSpPr>
            <a:xfrm>
              <a:off x="256280" y="3198283"/>
              <a:ext cx="8661722" cy="1582508"/>
              <a:chOff x="269172" y="3475282"/>
              <a:chExt cx="8661722" cy="1582508"/>
            </a:xfrm>
          </p:grpSpPr>
          <p:grpSp>
            <p:nvGrpSpPr>
              <p:cNvPr id="22" name="Groupe 21">
                <a:extLst>
                  <a:ext uri="{FF2B5EF4-FFF2-40B4-BE49-F238E27FC236}">
                    <a16:creationId xmlns:a16="http://schemas.microsoft.com/office/drawing/2014/main" id="{30B7EED1-A43C-4AF5-B3B5-5E55EA2AFC8B}"/>
                  </a:ext>
                </a:extLst>
              </p:cNvPr>
              <p:cNvGrpSpPr/>
              <p:nvPr/>
            </p:nvGrpSpPr>
            <p:grpSpPr>
              <a:xfrm>
                <a:off x="269172" y="3475282"/>
                <a:ext cx="8661722" cy="1582508"/>
                <a:chOff x="179512" y="4659354"/>
                <a:chExt cx="8661722" cy="1582508"/>
              </a:xfrm>
            </p:grpSpPr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B0E38A56-E6D7-4540-A4E8-28E575F1D0D8}"/>
                    </a:ext>
                  </a:extLst>
                </p:cNvPr>
                <p:cNvSpPr txBox="1"/>
                <p:nvPr/>
              </p:nvSpPr>
              <p:spPr>
                <a:xfrm>
                  <a:off x="2554379" y="5964863"/>
                  <a:ext cx="388170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b="1" i="1" dirty="0"/>
                    <a:t> Global Cut </a:t>
                  </a:r>
                  <a:r>
                    <a:rPr lang="fr-FR" sz="1200" b="1" i="1" dirty="0" err="1"/>
                    <a:t>view</a:t>
                  </a:r>
                  <a:r>
                    <a:rPr lang="fr-FR" sz="1200" b="1" i="1" dirty="0"/>
                    <a:t> of the new </a:t>
                  </a:r>
                  <a:r>
                    <a:rPr lang="fr-FR" sz="1200" b="1" i="1" dirty="0" err="1"/>
                    <a:t>instrumented</a:t>
                  </a:r>
                  <a:r>
                    <a:rPr lang="fr-FR" sz="1200" b="1" i="1" dirty="0"/>
                    <a:t> fuel </a:t>
                  </a:r>
                  <a:r>
                    <a:rPr lang="fr-FR" sz="1200" b="1" i="1" dirty="0" err="1"/>
                    <a:t>rod</a:t>
                  </a:r>
                  <a:r>
                    <a:rPr lang="fr-FR" sz="1200" b="1" i="1" dirty="0"/>
                    <a:t> for JHR</a:t>
                  </a:r>
                </a:p>
              </p:txBody>
            </p:sp>
            <p:grpSp>
              <p:nvGrpSpPr>
                <p:cNvPr id="21" name="Groupe 20">
                  <a:extLst>
                    <a:ext uri="{FF2B5EF4-FFF2-40B4-BE49-F238E27FC236}">
                      <a16:creationId xmlns:a16="http://schemas.microsoft.com/office/drawing/2014/main" id="{B9B6E351-7972-430F-AAAA-6E21BDF81722}"/>
                    </a:ext>
                  </a:extLst>
                </p:cNvPr>
                <p:cNvGrpSpPr/>
                <p:nvPr/>
              </p:nvGrpSpPr>
              <p:grpSpPr>
                <a:xfrm>
                  <a:off x="179512" y="4659354"/>
                  <a:ext cx="8661722" cy="1365536"/>
                  <a:chOff x="179512" y="4659354"/>
                  <a:chExt cx="8661722" cy="1365536"/>
                </a:xfrm>
              </p:grpSpPr>
              <p:pic>
                <p:nvPicPr>
                  <p:cNvPr id="14" name="Image 13">
                    <a:extLst>
                      <a:ext uri="{FF2B5EF4-FFF2-40B4-BE49-F238E27FC236}">
                        <a16:creationId xmlns:a16="http://schemas.microsoft.com/office/drawing/2014/main" id="{A3B529CB-7662-4705-9206-676B928C5E7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79512" y="4659354"/>
                    <a:ext cx="8661722" cy="1365536"/>
                  </a:xfrm>
                  <a:prstGeom prst="rect">
                    <a:avLst/>
                  </a:prstGeom>
                </p:spPr>
              </p:pic>
              <p:cxnSp>
                <p:nvCxnSpPr>
                  <p:cNvPr id="17" name="Connecteur droit avec flèche 16">
                    <a:extLst>
                      <a:ext uri="{FF2B5EF4-FFF2-40B4-BE49-F238E27FC236}">
                        <a16:creationId xmlns:a16="http://schemas.microsoft.com/office/drawing/2014/main" id="{216F7E10-D2B2-4B19-9E2B-DAB9181580B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140602" y="5085184"/>
                    <a:ext cx="591638" cy="432048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" name="ZoneTexte 19">
                    <a:extLst>
                      <a:ext uri="{FF2B5EF4-FFF2-40B4-BE49-F238E27FC236}">
                        <a16:creationId xmlns:a16="http://schemas.microsoft.com/office/drawing/2014/main" id="{21600D9C-6915-444A-B601-7F15A9DA40C8}"/>
                      </a:ext>
                    </a:extLst>
                  </p:cNvPr>
                  <p:cNvSpPr txBox="1"/>
                  <p:nvPr/>
                </p:nvSpPr>
                <p:spPr>
                  <a:xfrm>
                    <a:off x="6152594" y="4748666"/>
                    <a:ext cx="1477071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200" b="1" dirty="0"/>
                      <a:t>U0</a:t>
                    </a:r>
                    <a:r>
                      <a:rPr lang="fr-FR" sz="1200" b="1" baseline="-25000" dirty="0"/>
                      <a:t>2 </a:t>
                    </a:r>
                    <a:r>
                      <a:rPr lang="fr-FR" sz="1200" b="1" dirty="0"/>
                      <a:t>or MOX PELLETS</a:t>
                    </a:r>
                  </a:p>
                </p:txBody>
              </p:sp>
            </p:grpSp>
          </p:grpSp>
          <p:cxnSp>
            <p:nvCxnSpPr>
              <p:cNvPr id="24" name="Connecteur droit avec flèche 23">
                <a:extLst>
                  <a:ext uri="{FF2B5EF4-FFF2-40B4-BE49-F238E27FC236}">
                    <a16:creationId xmlns:a16="http://schemas.microsoft.com/office/drawing/2014/main" id="{A51795DC-F7C5-487A-9EE2-2C9C16F91554}"/>
                  </a:ext>
                </a:extLst>
              </p:cNvPr>
              <p:cNvCxnSpPr/>
              <p:nvPr/>
            </p:nvCxnSpPr>
            <p:spPr>
              <a:xfrm flipH="1">
                <a:off x="467544" y="4653136"/>
                <a:ext cx="8373690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DC10F253-0476-4BC2-B731-C52174304398}"/>
                  </a:ext>
                </a:extLst>
              </p:cNvPr>
              <p:cNvSpPr txBox="1"/>
              <p:nvPr/>
            </p:nvSpPr>
            <p:spPr>
              <a:xfrm>
                <a:off x="7270206" y="4702434"/>
                <a:ext cx="4219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b="1" dirty="0"/>
                  <a:t>7 m</a:t>
                </a:r>
              </a:p>
            </p:txBody>
          </p:sp>
        </p:grp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FC5D8322-0266-420B-8CDF-2D59A407974A}"/>
                </a:ext>
              </a:extLst>
            </p:cNvPr>
            <p:cNvSpPr/>
            <p:nvPr/>
          </p:nvSpPr>
          <p:spPr>
            <a:xfrm>
              <a:off x="2698154" y="3538267"/>
              <a:ext cx="2880320" cy="971109"/>
            </a:xfrm>
            <a:prstGeom prst="ellipse">
              <a:avLst/>
            </a:prstGeom>
            <a:noFill/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6732FC09-31B2-4DC7-8DFC-9E079847D348}"/>
                </a:ext>
              </a:extLst>
            </p:cNvPr>
            <p:cNvCxnSpPr>
              <a:cxnSpLocks/>
              <a:stCxn id="29" idx="2"/>
              <a:endCxn id="28" idx="0"/>
            </p:cNvCxnSpPr>
            <p:nvPr/>
          </p:nvCxnSpPr>
          <p:spPr>
            <a:xfrm flipH="1">
              <a:off x="2463550" y="4023822"/>
              <a:ext cx="234604" cy="90956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Image 29">
            <a:extLst>
              <a:ext uri="{FF2B5EF4-FFF2-40B4-BE49-F238E27FC236}">
                <a16:creationId xmlns:a16="http://schemas.microsoft.com/office/drawing/2014/main" id="{CA228822-E36B-4362-8380-28747E6E6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0910" y="183703"/>
            <a:ext cx="1997968" cy="353395"/>
          </a:xfrm>
          <a:prstGeom prst="rect">
            <a:avLst/>
          </a:prstGeom>
        </p:spPr>
      </p:pic>
      <p:pic>
        <p:nvPicPr>
          <p:cNvPr id="32" name="Image 2">
            <a:extLst>
              <a:ext uri="{FF2B5EF4-FFF2-40B4-BE49-F238E27FC236}">
                <a16:creationId xmlns:a16="http://schemas.microsoft.com/office/drawing/2014/main" id="{D1E863B2-F397-4E80-9A30-222773E1D6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953" y="639956"/>
            <a:ext cx="432593" cy="35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100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224"/>
    </mc:Choice>
    <mc:Fallback xmlns="">
      <p:transition spd="slow" advTm="72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lèche : droite 21">
            <a:extLst>
              <a:ext uri="{FF2B5EF4-FFF2-40B4-BE49-F238E27FC236}">
                <a16:creationId xmlns:a16="http://schemas.microsoft.com/office/drawing/2014/main" id="{3B15CD2E-470F-435D-9B61-F191C6FE616D}"/>
              </a:ext>
            </a:extLst>
          </p:cNvPr>
          <p:cNvSpPr/>
          <p:nvPr/>
        </p:nvSpPr>
        <p:spPr>
          <a:xfrm rot="10800000">
            <a:off x="2792873" y="4841961"/>
            <a:ext cx="432048" cy="57606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">
            <a:extLst>
              <a:ext uri="{FF2B5EF4-FFF2-40B4-BE49-F238E27FC236}">
                <a16:creationId xmlns:a16="http://schemas.microsoft.com/office/drawing/2014/main" id="{E5AD2335-B4A8-4490-A807-860C721B1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51" y="4027314"/>
            <a:ext cx="2592604" cy="185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98BDF6F-91B7-41EC-9BF3-CE5D83660C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Page </a:t>
            </a:r>
            <a:fld id="{4BBBB555-E378-184F-AA22-46E080150EC7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24E84AF-D78E-4FDC-83B9-E528E73439E3}"/>
              </a:ext>
            </a:extLst>
          </p:cNvPr>
          <p:cNvGrpSpPr/>
          <p:nvPr/>
        </p:nvGrpSpPr>
        <p:grpSpPr>
          <a:xfrm>
            <a:off x="220964" y="1571278"/>
            <a:ext cx="8552073" cy="4631772"/>
            <a:chOff x="179512" y="1571278"/>
            <a:chExt cx="8552073" cy="4631772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CFF4F96C-7CD1-4881-B22C-3D4A29261BAF}"/>
                </a:ext>
              </a:extLst>
            </p:cNvPr>
            <p:cNvGrpSpPr/>
            <p:nvPr/>
          </p:nvGrpSpPr>
          <p:grpSpPr>
            <a:xfrm>
              <a:off x="179512" y="1571278"/>
              <a:ext cx="8552073" cy="4631772"/>
              <a:chOff x="179512" y="1571278"/>
              <a:chExt cx="8552073" cy="4631772"/>
            </a:xfrm>
          </p:grpSpPr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41A50809-7F35-406F-9B8D-0BA50A21A5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70455" y="1610076"/>
                <a:ext cx="1917569" cy="1818924"/>
              </a:xfrm>
              <a:prstGeom prst="rect">
                <a:avLst/>
              </a:prstGeom>
            </p:spPr>
          </p:pic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A00682ED-C407-4CC1-823D-1815D01633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9512" y="1571278"/>
                <a:ext cx="2016224" cy="1857722"/>
              </a:xfrm>
              <a:prstGeom prst="rect">
                <a:avLst/>
              </a:prstGeom>
            </p:spPr>
          </p:pic>
          <p:sp>
            <p:nvSpPr>
              <p:cNvPr id="13" name="Flèche : droite 12">
                <a:extLst>
                  <a:ext uri="{FF2B5EF4-FFF2-40B4-BE49-F238E27FC236}">
                    <a16:creationId xmlns:a16="http://schemas.microsoft.com/office/drawing/2014/main" id="{C9442D5F-A9D6-4E2F-AB4C-A4CCC32DD1C2}"/>
                  </a:ext>
                </a:extLst>
              </p:cNvPr>
              <p:cNvSpPr/>
              <p:nvPr/>
            </p:nvSpPr>
            <p:spPr>
              <a:xfrm>
                <a:off x="2294391" y="2330253"/>
                <a:ext cx="432048" cy="576064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25A639E0-5B2D-4C9E-B4EB-CFF8FBE69678}"/>
                  </a:ext>
                </a:extLst>
              </p:cNvPr>
              <p:cNvSpPr txBox="1"/>
              <p:nvPr/>
            </p:nvSpPr>
            <p:spPr>
              <a:xfrm>
                <a:off x="179512" y="3468121"/>
                <a:ext cx="201622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b="1" i="1" dirty="0"/>
                  <a:t>Powder of NBT</a:t>
                </a: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390C23AB-9FFA-400B-A9D4-EEB96BBFAE2E}"/>
                  </a:ext>
                </a:extLst>
              </p:cNvPr>
              <p:cNvSpPr txBox="1"/>
              <p:nvPr/>
            </p:nvSpPr>
            <p:spPr>
              <a:xfrm flipH="1">
                <a:off x="2555954" y="3468121"/>
                <a:ext cx="254656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b="1" i="1" dirty="0"/>
                  <a:t>Mixed </a:t>
                </a:r>
                <a:r>
                  <a:rPr lang="fr-FR" sz="1200" b="1" i="1" dirty="0" err="1"/>
                  <a:t>powder</a:t>
                </a:r>
                <a:r>
                  <a:rPr lang="fr-FR" sz="1200" b="1" i="1" dirty="0"/>
                  <a:t> + binding agent</a:t>
                </a:r>
              </a:p>
            </p:txBody>
          </p:sp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54B662F2-04B4-42FD-9567-FEC6E0D71A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94791" y="1646908"/>
                <a:ext cx="2836794" cy="1857723"/>
              </a:xfrm>
              <a:prstGeom prst="rect">
                <a:avLst/>
              </a:prstGeom>
            </p:spPr>
          </p:pic>
          <p:sp>
            <p:nvSpPr>
              <p:cNvPr id="17" name="Flèche : droite 16">
                <a:extLst>
                  <a:ext uri="{FF2B5EF4-FFF2-40B4-BE49-F238E27FC236}">
                    <a16:creationId xmlns:a16="http://schemas.microsoft.com/office/drawing/2014/main" id="{0C3A29BC-B2FE-447B-A716-6D610EAF858D}"/>
                  </a:ext>
                </a:extLst>
              </p:cNvPr>
              <p:cNvSpPr/>
              <p:nvPr/>
            </p:nvSpPr>
            <p:spPr>
              <a:xfrm>
                <a:off x="5184749" y="2330253"/>
                <a:ext cx="432048" cy="576064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Flèche : droite 17">
                <a:extLst>
                  <a:ext uri="{FF2B5EF4-FFF2-40B4-BE49-F238E27FC236}">
                    <a16:creationId xmlns:a16="http://schemas.microsoft.com/office/drawing/2014/main" id="{17820A7A-6FD2-492B-942A-3E61EA06BECF}"/>
                  </a:ext>
                </a:extLst>
              </p:cNvPr>
              <p:cNvSpPr/>
              <p:nvPr/>
            </p:nvSpPr>
            <p:spPr>
              <a:xfrm rot="5400000">
                <a:off x="7103029" y="3801955"/>
                <a:ext cx="432048" cy="576064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Flèche : droite 19">
                <a:extLst>
                  <a:ext uri="{FF2B5EF4-FFF2-40B4-BE49-F238E27FC236}">
                    <a16:creationId xmlns:a16="http://schemas.microsoft.com/office/drawing/2014/main" id="{CF45E62D-7117-4F3D-B006-08A88A6196CA}"/>
                  </a:ext>
                </a:extLst>
              </p:cNvPr>
              <p:cNvSpPr/>
              <p:nvPr/>
            </p:nvSpPr>
            <p:spPr>
              <a:xfrm rot="10800000">
                <a:off x="5377115" y="4891621"/>
                <a:ext cx="432048" cy="576064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BDC64358-B992-4552-89D8-AFA3E01AF9A0}"/>
                  </a:ext>
                </a:extLst>
              </p:cNvPr>
              <p:cNvGrpSpPr/>
              <p:nvPr/>
            </p:nvGrpSpPr>
            <p:grpSpPr>
              <a:xfrm>
                <a:off x="5936251" y="4354942"/>
                <a:ext cx="2753874" cy="1848108"/>
                <a:chOff x="5946330" y="4401186"/>
                <a:chExt cx="2753874" cy="1848108"/>
              </a:xfrm>
            </p:grpSpPr>
            <p:pic>
              <p:nvPicPr>
                <p:cNvPr id="5" name="Image 4">
                  <a:extLst>
                    <a:ext uri="{FF2B5EF4-FFF2-40B4-BE49-F238E27FC236}">
                      <a16:creationId xmlns:a16="http://schemas.microsoft.com/office/drawing/2014/main" id="{4A49F993-8008-4334-95B2-4C7BA78B58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946330" y="4401186"/>
                  <a:ext cx="2753874" cy="1550103"/>
                </a:xfrm>
                <a:prstGeom prst="rect">
                  <a:avLst/>
                </a:prstGeom>
              </p:spPr>
            </p:pic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238AF095-D4AF-4875-AC67-92F0C9086974}"/>
                    </a:ext>
                  </a:extLst>
                </p:cNvPr>
                <p:cNvSpPr txBox="1"/>
                <p:nvPr/>
              </p:nvSpPr>
              <p:spPr>
                <a:xfrm>
                  <a:off x="6016886" y="5972295"/>
                  <a:ext cx="2592604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fr-FR" sz="1200" b="1" i="1" dirty="0" err="1"/>
                    <a:t>isostatic</a:t>
                  </a:r>
                  <a:r>
                    <a:rPr lang="fr-FR" sz="1200" b="1" i="1" dirty="0"/>
                    <a:t> pressing </a:t>
                  </a:r>
                </a:p>
              </p:txBody>
            </p:sp>
          </p:grpSp>
        </p:grp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E979C583-4ABD-4D42-B674-A9DB15DB948A}"/>
                </a:ext>
              </a:extLst>
            </p:cNvPr>
            <p:cNvSpPr txBox="1"/>
            <p:nvPr/>
          </p:nvSpPr>
          <p:spPr>
            <a:xfrm>
              <a:off x="6240041" y="3468121"/>
              <a:ext cx="1872692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200" b="1" i="1" dirty="0">
                  <a:latin typeface="+mn-lt"/>
                  <a:ea typeface="Cambria Math" panose="02040503050406030204" pitchFamily="18" charset="0"/>
                  <a:cs typeface="Courier New" panose="02070309020205020404" pitchFamily="49" charset="0"/>
                </a:rPr>
                <a:t>Screen printing deposition</a:t>
              </a:r>
            </a:p>
          </p:txBody>
        </p: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8A67D36E-5F63-4846-BF42-2D7012EF1436}"/>
              </a:ext>
            </a:extLst>
          </p:cNvPr>
          <p:cNvSpPr txBox="1"/>
          <p:nvPr/>
        </p:nvSpPr>
        <p:spPr>
          <a:xfrm>
            <a:off x="109219" y="5923087"/>
            <a:ext cx="25926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i="1" dirty="0"/>
              <a:t>Polling </a:t>
            </a:r>
            <a:r>
              <a:rPr lang="fr-FR" sz="1200" b="1" i="1" dirty="0" err="1"/>
              <a:t>step</a:t>
            </a:r>
            <a:endParaRPr lang="fr-FR" sz="1200" b="1" i="1" dirty="0"/>
          </a:p>
        </p:txBody>
      </p:sp>
      <p:pic>
        <p:nvPicPr>
          <p:cNvPr id="29" name="Image 11">
            <a:extLst>
              <a:ext uri="{FF2B5EF4-FFF2-40B4-BE49-F238E27FC236}">
                <a16:creationId xmlns:a16="http://schemas.microsoft.com/office/drawing/2014/main" id="{37AD7431-A9A6-4F55-8168-F8A5C04B4A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320" y="4671445"/>
            <a:ext cx="2045651" cy="1016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9DADA515-123B-409A-830A-12DF14169090}"/>
              </a:ext>
            </a:extLst>
          </p:cNvPr>
          <p:cNvSpPr txBox="1"/>
          <p:nvPr/>
        </p:nvSpPr>
        <p:spPr>
          <a:xfrm>
            <a:off x="4139952" y="5905045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i="1" dirty="0" err="1"/>
              <a:t>Firing</a:t>
            </a:r>
            <a:endParaRPr lang="fr-FR" sz="1400" b="1" i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A2E3E9-FE54-413A-B9FB-59FCB21D48F3}"/>
              </a:ext>
            </a:extLst>
          </p:cNvPr>
          <p:cNvSpPr/>
          <p:nvPr/>
        </p:nvSpPr>
        <p:spPr>
          <a:xfrm>
            <a:off x="2521121" y="207382"/>
            <a:ext cx="3966596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600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Fabrication of the </a:t>
            </a:r>
            <a:r>
              <a:rPr lang="fr-FR" sz="2600" b="1" cap="none" spc="0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piezoelectric</a:t>
            </a:r>
            <a:r>
              <a:rPr lang="fr-FR" sz="2600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part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14E2698-1515-4742-B159-F6AD6897D73E}"/>
              </a:ext>
            </a:extLst>
          </p:cNvPr>
          <p:cNvSpPr txBox="1"/>
          <p:nvPr/>
        </p:nvSpPr>
        <p:spPr>
          <a:xfrm>
            <a:off x="2370278" y="239110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71E68A0-1285-40CC-89B8-AAA1DC6FCA42}"/>
              </a:ext>
            </a:extLst>
          </p:cNvPr>
          <p:cNvSpPr txBox="1"/>
          <p:nvPr/>
        </p:nvSpPr>
        <p:spPr>
          <a:xfrm>
            <a:off x="5269894" y="241209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CE465D33-7F85-46A1-ADD8-8426295C8C52}"/>
              </a:ext>
            </a:extLst>
          </p:cNvPr>
          <p:cNvSpPr txBox="1"/>
          <p:nvPr/>
        </p:nvSpPr>
        <p:spPr>
          <a:xfrm>
            <a:off x="7251385" y="389844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939C8D64-0417-474D-81F1-5E695AAE6893}"/>
              </a:ext>
            </a:extLst>
          </p:cNvPr>
          <p:cNvSpPr txBox="1"/>
          <p:nvPr/>
        </p:nvSpPr>
        <p:spPr>
          <a:xfrm>
            <a:off x="5538825" y="499498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9900F4CC-EE02-4E29-9FF8-C0FF375DD759}"/>
              </a:ext>
            </a:extLst>
          </p:cNvPr>
          <p:cNvSpPr txBox="1"/>
          <p:nvPr/>
        </p:nvSpPr>
        <p:spPr>
          <a:xfrm>
            <a:off x="2898090" y="494532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5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CA2B1474-63A6-4033-BB21-46396B7872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80910" y="183703"/>
            <a:ext cx="1997968" cy="353395"/>
          </a:xfrm>
          <a:prstGeom prst="rect">
            <a:avLst/>
          </a:prstGeom>
        </p:spPr>
      </p:pic>
      <p:pic>
        <p:nvPicPr>
          <p:cNvPr id="37" name="Image 2">
            <a:extLst>
              <a:ext uri="{FF2B5EF4-FFF2-40B4-BE49-F238E27FC236}">
                <a16:creationId xmlns:a16="http://schemas.microsoft.com/office/drawing/2014/main" id="{9F901E4F-4702-4FD6-A317-DE2885DEE6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953" y="639956"/>
            <a:ext cx="432593" cy="35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175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565"/>
    </mc:Choice>
    <mc:Fallback xmlns="">
      <p:transition spd="slow" advTm="90565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D574F9D-222D-4FA4-AB8A-57BDB0DA1432}"/>
              </a:ext>
            </a:extLst>
          </p:cNvPr>
          <p:cNvSpPr txBox="1"/>
          <p:nvPr/>
        </p:nvSpPr>
        <p:spPr>
          <a:xfrm>
            <a:off x="76175" y="1142550"/>
            <a:ext cx="903014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	- </a:t>
            </a:r>
            <a:r>
              <a:rPr lang="en-US" sz="1600" dirty="0"/>
              <a:t>Use of NBT (Sodium Bismuth Titanate) similar to PZ46 marketed by MEGGIT® (no longer commercialize) </a:t>
            </a:r>
            <a:r>
              <a:rPr lang="fr-FR" sz="1600" dirty="0">
                <a:sym typeface="Wingdings" panose="05000000000000000000" pitchFamily="2" charset="2"/>
              </a:rPr>
              <a:t> </a:t>
            </a:r>
            <a:r>
              <a:rPr lang="en-US" sz="1600" b="1" dirty="0">
                <a:sym typeface="Wingdings" panose="05000000000000000000" pitchFamily="2" charset="2"/>
              </a:rPr>
              <a:t>Has a high Curie temperature and a sufficient S/N ratio for our applications (at least 350°C)</a:t>
            </a:r>
          </a:p>
          <a:p>
            <a:pPr algn="just"/>
            <a:endParaRPr lang="fr-FR" dirty="0"/>
          </a:p>
          <a:p>
            <a:pPr algn="just"/>
            <a:r>
              <a:rPr lang="fr-FR" dirty="0"/>
              <a:t>	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50212A9-E0CA-443E-8FD1-BEA253F857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Page </a:t>
            </a:r>
            <a:fld id="{4BBBB555-E378-184F-AA22-46E080150EC7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52F2B1-DBC6-4BC2-8290-DF2A5706A418}"/>
              </a:ext>
            </a:extLst>
          </p:cNvPr>
          <p:cNvSpPr/>
          <p:nvPr/>
        </p:nvSpPr>
        <p:spPr>
          <a:xfrm>
            <a:off x="3459302" y="377937"/>
            <a:ext cx="2716449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600" b="1" cap="none" spc="0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Piezoelectric</a:t>
            </a:r>
            <a:r>
              <a:rPr lang="fr-FR" sz="2600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parts</a:t>
            </a:r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3AB9DD18-E05D-42E9-86A9-0DF7731653FA}"/>
              </a:ext>
            </a:extLst>
          </p:cNvPr>
          <p:cNvGrpSpPr/>
          <p:nvPr/>
        </p:nvGrpSpPr>
        <p:grpSpPr>
          <a:xfrm>
            <a:off x="37679" y="2157606"/>
            <a:ext cx="3508229" cy="4248472"/>
            <a:chOff x="5528267" y="2214105"/>
            <a:chExt cx="3508229" cy="4248472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EBFC4670-EB07-42EF-B08A-5EE0B0884F32}"/>
                </a:ext>
              </a:extLst>
            </p:cNvPr>
            <p:cNvGrpSpPr/>
            <p:nvPr/>
          </p:nvGrpSpPr>
          <p:grpSpPr>
            <a:xfrm>
              <a:off x="5638636" y="2309469"/>
              <a:ext cx="3379557" cy="4095821"/>
              <a:chOff x="5991201" y="981823"/>
              <a:chExt cx="3379557" cy="4095821"/>
            </a:xfrm>
          </p:grpSpPr>
          <p:grpSp>
            <p:nvGrpSpPr>
              <p:cNvPr id="17" name="Groupe 16">
                <a:extLst>
                  <a:ext uri="{FF2B5EF4-FFF2-40B4-BE49-F238E27FC236}">
                    <a16:creationId xmlns:a16="http://schemas.microsoft.com/office/drawing/2014/main" id="{47B4DD3D-8153-4F38-9603-22CA9EC56464}"/>
                  </a:ext>
                </a:extLst>
              </p:cNvPr>
              <p:cNvGrpSpPr/>
              <p:nvPr/>
            </p:nvGrpSpPr>
            <p:grpSpPr>
              <a:xfrm>
                <a:off x="6591484" y="981823"/>
                <a:ext cx="2160240" cy="3852455"/>
                <a:chOff x="6572732" y="1147683"/>
                <a:chExt cx="2160240" cy="3852455"/>
              </a:xfrm>
            </p:grpSpPr>
            <p:grpSp>
              <p:nvGrpSpPr>
                <p:cNvPr id="10" name="Groupe 9">
                  <a:extLst>
                    <a:ext uri="{FF2B5EF4-FFF2-40B4-BE49-F238E27FC236}">
                      <a16:creationId xmlns:a16="http://schemas.microsoft.com/office/drawing/2014/main" id="{E40A691D-A384-438C-8529-8BC428E0DF05}"/>
                    </a:ext>
                  </a:extLst>
                </p:cNvPr>
                <p:cNvGrpSpPr/>
                <p:nvPr/>
              </p:nvGrpSpPr>
              <p:grpSpPr>
                <a:xfrm>
                  <a:off x="6591484" y="1147683"/>
                  <a:ext cx="2141488" cy="2244282"/>
                  <a:chOff x="6735500" y="1057779"/>
                  <a:chExt cx="2141488" cy="2244282"/>
                </a:xfrm>
              </p:grpSpPr>
              <p:pic>
                <p:nvPicPr>
                  <p:cNvPr id="5" name="Image 4">
                    <a:extLst>
                      <a:ext uri="{FF2B5EF4-FFF2-40B4-BE49-F238E27FC236}">
                        <a16:creationId xmlns:a16="http://schemas.microsoft.com/office/drawing/2014/main" id="{98753CCA-5475-4283-BF1E-98D47750B6C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6735500" y="1057779"/>
                    <a:ext cx="2141488" cy="1973138"/>
                  </a:xfrm>
                  <a:prstGeom prst="rect">
                    <a:avLst/>
                  </a:prstGeom>
                </p:spPr>
              </p:pic>
              <p:sp>
                <p:nvSpPr>
                  <p:cNvPr id="6" name="ZoneTexte 5">
                    <a:extLst>
                      <a:ext uri="{FF2B5EF4-FFF2-40B4-BE49-F238E27FC236}">
                        <a16:creationId xmlns:a16="http://schemas.microsoft.com/office/drawing/2014/main" id="{A384EC63-2D6B-44FC-8106-28ED96294DC0}"/>
                      </a:ext>
                    </a:extLst>
                  </p:cNvPr>
                  <p:cNvSpPr txBox="1"/>
                  <p:nvPr/>
                </p:nvSpPr>
                <p:spPr>
                  <a:xfrm>
                    <a:off x="6921386" y="3025062"/>
                    <a:ext cx="1769716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fr-FR" sz="1200" b="1" i="1" dirty="0"/>
                      <a:t>SEM </a:t>
                    </a:r>
                    <a:r>
                      <a:rPr lang="fr-FR" sz="1200" b="1" i="1" dirty="0" err="1"/>
                      <a:t>pictures</a:t>
                    </a:r>
                    <a:r>
                      <a:rPr lang="fr-FR" sz="1200" b="1" i="1" dirty="0"/>
                      <a:t> of </a:t>
                    </a:r>
                    <a:r>
                      <a:rPr lang="fr-FR" sz="1200" b="1" i="1" dirty="0" err="1"/>
                      <a:t>our</a:t>
                    </a:r>
                    <a:r>
                      <a:rPr lang="fr-FR" sz="1200" b="1" i="1" dirty="0"/>
                      <a:t> NBT </a:t>
                    </a:r>
                  </a:p>
                </p:txBody>
              </p:sp>
            </p:grpSp>
            <p:pic>
              <p:nvPicPr>
                <p:cNvPr id="14" name="Image 13">
                  <a:extLst>
                    <a:ext uri="{FF2B5EF4-FFF2-40B4-BE49-F238E27FC236}">
                      <a16:creationId xmlns:a16="http://schemas.microsoft.com/office/drawing/2014/main" id="{8693BD9D-0E7F-415F-B220-821E0AE1BF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572732" y="3386109"/>
                  <a:ext cx="2141488" cy="1614029"/>
                </a:xfrm>
                <a:prstGeom prst="rect">
                  <a:avLst/>
                </a:prstGeom>
              </p:spPr>
            </p:pic>
          </p:grp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0803284B-A9E5-47BB-AFFA-5CDAFC4A4177}"/>
                  </a:ext>
                </a:extLst>
              </p:cNvPr>
              <p:cNvSpPr txBox="1"/>
              <p:nvPr/>
            </p:nvSpPr>
            <p:spPr>
              <a:xfrm>
                <a:off x="5991201" y="4800645"/>
                <a:ext cx="3379557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1200" b="1" i="1" dirty="0"/>
                  <a:t>SEM </a:t>
                </a:r>
                <a:r>
                  <a:rPr lang="fr-FR" sz="1200" b="1" i="1" dirty="0" err="1"/>
                  <a:t>pictures</a:t>
                </a:r>
                <a:r>
                  <a:rPr lang="fr-FR" sz="1200" b="1" i="1" dirty="0"/>
                  <a:t> of </a:t>
                </a:r>
                <a:r>
                  <a:rPr lang="fr-FR" sz="1200" b="1" i="1" dirty="0" err="1"/>
                  <a:t>marketed</a:t>
                </a:r>
                <a:r>
                  <a:rPr lang="fr-FR" sz="1200" b="1" i="1" dirty="0"/>
                  <a:t> PZ46® </a:t>
                </a:r>
                <a:r>
                  <a:rPr lang="fr-FR" sz="1200" b="1" i="1" dirty="0" err="1"/>
                  <a:t>from</a:t>
                </a:r>
                <a:r>
                  <a:rPr lang="fr-FR" sz="1200" b="1" i="1" dirty="0"/>
                  <a:t> MEGGIT®</a:t>
                </a:r>
              </a:p>
            </p:txBody>
          </p:sp>
        </p:grp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B08C275-39D9-4903-B865-F88D44210B97}"/>
                </a:ext>
              </a:extLst>
            </p:cNvPr>
            <p:cNvSpPr/>
            <p:nvPr/>
          </p:nvSpPr>
          <p:spPr>
            <a:xfrm>
              <a:off x="5528267" y="2214105"/>
              <a:ext cx="3508229" cy="4248472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388FBB8D-51B8-4925-9327-E34149F9294B}"/>
              </a:ext>
            </a:extLst>
          </p:cNvPr>
          <p:cNvGrpSpPr/>
          <p:nvPr/>
        </p:nvGrpSpPr>
        <p:grpSpPr>
          <a:xfrm>
            <a:off x="3566101" y="2157606"/>
            <a:ext cx="5436096" cy="4248472"/>
            <a:chOff x="3566101" y="2157606"/>
            <a:chExt cx="5436096" cy="4248472"/>
          </a:xfrm>
        </p:grpSpPr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2E198226-F77F-4AC6-939A-5166ADB07A0B}"/>
                </a:ext>
              </a:extLst>
            </p:cNvPr>
            <p:cNvGrpSpPr/>
            <p:nvPr/>
          </p:nvGrpSpPr>
          <p:grpSpPr>
            <a:xfrm>
              <a:off x="3566101" y="2157606"/>
              <a:ext cx="5436096" cy="4248472"/>
              <a:chOff x="-129260" y="2482806"/>
              <a:chExt cx="5436096" cy="4114547"/>
            </a:xfrm>
          </p:grpSpPr>
          <p:grpSp>
            <p:nvGrpSpPr>
              <p:cNvPr id="39" name="Groupe 38">
                <a:extLst>
                  <a:ext uri="{FF2B5EF4-FFF2-40B4-BE49-F238E27FC236}">
                    <a16:creationId xmlns:a16="http://schemas.microsoft.com/office/drawing/2014/main" id="{CEAFF26D-D005-4D1F-97F1-93AFBD8F9BE7}"/>
                  </a:ext>
                </a:extLst>
              </p:cNvPr>
              <p:cNvGrpSpPr/>
              <p:nvPr/>
            </p:nvGrpSpPr>
            <p:grpSpPr>
              <a:xfrm>
                <a:off x="6351" y="2606469"/>
                <a:ext cx="5275021" cy="3930799"/>
                <a:chOff x="63388" y="2606469"/>
                <a:chExt cx="6208095" cy="3930799"/>
              </a:xfrm>
            </p:grpSpPr>
            <p:grpSp>
              <p:nvGrpSpPr>
                <p:cNvPr id="22" name="Groupe 21">
                  <a:extLst>
                    <a:ext uri="{FF2B5EF4-FFF2-40B4-BE49-F238E27FC236}">
                      <a16:creationId xmlns:a16="http://schemas.microsoft.com/office/drawing/2014/main" id="{2A024069-ED91-43F1-BDAF-C6736B750ED8}"/>
                    </a:ext>
                  </a:extLst>
                </p:cNvPr>
                <p:cNvGrpSpPr/>
                <p:nvPr/>
              </p:nvGrpSpPr>
              <p:grpSpPr>
                <a:xfrm>
                  <a:off x="63388" y="2707380"/>
                  <a:ext cx="2627784" cy="1724707"/>
                  <a:chOff x="6252013" y="5111277"/>
                  <a:chExt cx="2627784" cy="1724707"/>
                </a:xfrm>
              </p:grpSpPr>
              <p:pic>
                <p:nvPicPr>
                  <p:cNvPr id="20" name="Image 19">
                    <a:extLst>
                      <a:ext uri="{FF2B5EF4-FFF2-40B4-BE49-F238E27FC236}">
                        <a16:creationId xmlns:a16="http://schemas.microsoft.com/office/drawing/2014/main" id="{8E3A673A-025B-4EC9-95ED-2F5309D8A8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252013" y="5111277"/>
                    <a:ext cx="2627784" cy="1161594"/>
                  </a:xfrm>
                  <a:prstGeom prst="rect">
                    <a:avLst/>
                  </a:prstGeom>
                </p:spPr>
              </p:pic>
              <p:sp>
                <p:nvSpPr>
                  <p:cNvPr id="21" name="ZoneTexte 20">
                    <a:extLst>
                      <a:ext uri="{FF2B5EF4-FFF2-40B4-BE49-F238E27FC236}">
                        <a16:creationId xmlns:a16="http://schemas.microsoft.com/office/drawing/2014/main" id="{DDD6EEDD-374F-4704-92F8-04BE66C9DF1F}"/>
                      </a:ext>
                    </a:extLst>
                  </p:cNvPr>
                  <p:cNvSpPr txBox="1"/>
                  <p:nvPr/>
                </p:nvSpPr>
                <p:spPr>
                  <a:xfrm>
                    <a:off x="6447746" y="6374319"/>
                    <a:ext cx="2234906" cy="461665"/>
                  </a:xfrm>
                  <a:prstGeom prst="rect">
                    <a:avLst/>
                  </a:prstGeom>
                  <a:noFill/>
                  <a:ln>
                    <a:solidFill>
                      <a:schemeClr val="tx2"/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fr-FR" sz="1200" b="1" i="1" dirty="0"/>
                      <a:t>screen printing on MACOR and Alumina (Al</a:t>
                    </a:r>
                    <a:r>
                      <a:rPr lang="fr-FR" sz="1200" b="1" i="1" baseline="-25000" dirty="0"/>
                      <a:t>2</a:t>
                    </a:r>
                    <a:r>
                      <a:rPr lang="fr-FR" sz="1200" b="1" i="1" dirty="0"/>
                      <a:t>O</a:t>
                    </a:r>
                    <a:r>
                      <a:rPr lang="fr-FR" sz="1200" b="1" i="1" baseline="-25000" dirty="0"/>
                      <a:t>3</a:t>
                    </a:r>
                    <a:r>
                      <a:rPr lang="fr-FR" sz="1200" b="1" i="1" dirty="0"/>
                      <a:t>)</a:t>
                    </a:r>
                    <a:endParaRPr lang="fr-FR" sz="1200" b="1" i="1" baseline="-25000" dirty="0"/>
                  </a:p>
                </p:txBody>
              </p:sp>
            </p:grpSp>
            <p:grpSp>
              <p:nvGrpSpPr>
                <p:cNvPr id="31" name="Groupe 30">
                  <a:extLst>
                    <a:ext uri="{FF2B5EF4-FFF2-40B4-BE49-F238E27FC236}">
                      <a16:creationId xmlns:a16="http://schemas.microsoft.com/office/drawing/2014/main" id="{22F2A995-BFE3-4587-B899-62AB337FC5AA}"/>
                    </a:ext>
                  </a:extLst>
                </p:cNvPr>
                <p:cNvGrpSpPr/>
                <p:nvPr/>
              </p:nvGrpSpPr>
              <p:grpSpPr>
                <a:xfrm>
                  <a:off x="3033639" y="2606469"/>
                  <a:ext cx="3237844" cy="1926442"/>
                  <a:chOff x="196963" y="4395413"/>
                  <a:chExt cx="3237844" cy="1926442"/>
                </a:xfrm>
              </p:grpSpPr>
              <p:grpSp>
                <p:nvGrpSpPr>
                  <p:cNvPr id="27" name="Groupe 26">
                    <a:extLst>
                      <a:ext uri="{FF2B5EF4-FFF2-40B4-BE49-F238E27FC236}">
                        <a16:creationId xmlns:a16="http://schemas.microsoft.com/office/drawing/2014/main" id="{0CF7C6F5-52AC-49AC-A5E8-FB55C1DD8565}"/>
                      </a:ext>
                    </a:extLst>
                  </p:cNvPr>
                  <p:cNvGrpSpPr/>
                  <p:nvPr/>
                </p:nvGrpSpPr>
                <p:grpSpPr>
                  <a:xfrm>
                    <a:off x="858169" y="4395413"/>
                    <a:ext cx="1922181" cy="1441635"/>
                    <a:chOff x="2895345" y="4402759"/>
                    <a:chExt cx="1922181" cy="1441635"/>
                  </a:xfrm>
                </p:grpSpPr>
                <p:pic>
                  <p:nvPicPr>
                    <p:cNvPr id="15" name="Image 14">
                      <a:extLst>
                        <a:ext uri="{FF2B5EF4-FFF2-40B4-BE49-F238E27FC236}">
                          <a16:creationId xmlns:a16="http://schemas.microsoft.com/office/drawing/2014/main" id="{DB180155-5FBA-4F6B-9C68-ADA71587A81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2895345" y="4402759"/>
                      <a:ext cx="1922181" cy="1441635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25" name="Connecteur droit avec flèche 24">
                      <a:extLst>
                        <a:ext uri="{FF2B5EF4-FFF2-40B4-BE49-F238E27FC236}">
                          <a16:creationId xmlns:a16="http://schemas.microsoft.com/office/drawing/2014/main" id="{6492417C-3C37-46D3-BF57-2673BAC3FFB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551187" y="4872103"/>
                      <a:ext cx="586004" cy="585127"/>
                    </a:xfrm>
                    <a:prstGeom prst="straightConnector1">
                      <a:avLst/>
                    </a:prstGeom>
                    <a:ln>
                      <a:headEnd type="triangle"/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6" name="ZoneTexte 25">
                      <a:extLst>
                        <a:ext uri="{FF2B5EF4-FFF2-40B4-BE49-F238E27FC236}">
                          <a16:creationId xmlns:a16="http://schemas.microsoft.com/office/drawing/2014/main" id="{635D1826-55A8-4430-A70E-53399B8D9AE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53060" y="5135694"/>
                      <a:ext cx="72327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dirty="0"/>
                        <a:t>5 mm</a:t>
                      </a:r>
                    </a:p>
                  </p:txBody>
                </p:sp>
              </p:grpSp>
              <p:sp>
                <p:nvSpPr>
                  <p:cNvPr id="30" name="ZoneTexte 29">
                    <a:extLst>
                      <a:ext uri="{FF2B5EF4-FFF2-40B4-BE49-F238E27FC236}">
                        <a16:creationId xmlns:a16="http://schemas.microsoft.com/office/drawing/2014/main" id="{E1CEC740-C531-4C1B-B10D-2388E549F55B}"/>
                      </a:ext>
                    </a:extLst>
                  </p:cNvPr>
                  <p:cNvSpPr txBox="1"/>
                  <p:nvPr/>
                </p:nvSpPr>
                <p:spPr>
                  <a:xfrm>
                    <a:off x="196963" y="5874743"/>
                    <a:ext cx="3237844" cy="447112"/>
                  </a:xfrm>
                  <a:prstGeom prst="rect">
                    <a:avLst/>
                  </a:prstGeom>
                  <a:noFill/>
                  <a:ln>
                    <a:solidFill>
                      <a:schemeClr val="tx2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i="1" dirty="0"/>
                      <a:t>use of Pt and Au electrodes that can reach temperatures of at least 1000°C</a:t>
                    </a:r>
                    <a:endParaRPr lang="fr-FR" sz="1200" b="1" i="1" dirty="0"/>
                  </a:p>
                </p:txBody>
              </p:sp>
            </p:grpSp>
            <p:pic>
              <p:nvPicPr>
                <p:cNvPr id="37" name="Image 36">
                  <a:extLst>
                    <a:ext uri="{FF2B5EF4-FFF2-40B4-BE49-F238E27FC236}">
                      <a16:creationId xmlns:a16="http://schemas.microsoft.com/office/drawing/2014/main" id="{2743AECE-4FE1-4A9C-A860-3E1E9ECD55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687150" y="4551266"/>
                  <a:ext cx="2586753" cy="1473067"/>
                </a:xfrm>
                <a:prstGeom prst="rect">
                  <a:avLst/>
                </a:prstGeom>
              </p:spPr>
            </p:pic>
            <p:sp>
              <p:nvSpPr>
                <p:cNvPr id="38" name="ZoneTexte 37">
                  <a:extLst>
                    <a:ext uri="{FF2B5EF4-FFF2-40B4-BE49-F238E27FC236}">
                      <a16:creationId xmlns:a16="http://schemas.microsoft.com/office/drawing/2014/main" id="{A9640DD5-2451-475E-A718-17E394B67092}"/>
                    </a:ext>
                  </a:extLst>
                </p:cNvPr>
                <p:cNvSpPr txBox="1"/>
                <p:nvPr/>
              </p:nvSpPr>
              <p:spPr>
                <a:xfrm>
                  <a:off x="1078843" y="6075603"/>
                  <a:ext cx="3977351" cy="461665"/>
                </a:xfrm>
                <a:prstGeom prst="rect">
                  <a:avLst/>
                </a:prstGeom>
                <a:noFill/>
                <a:ln>
                  <a:solidFill>
                    <a:schemeClr val="tx2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200" b="1" i="1" dirty="0"/>
                    <a:t>Fabrication of matrix plates 8 </a:t>
                  </a:r>
                  <a:r>
                    <a:rPr lang="fr-FR" sz="1200" b="1" i="1" dirty="0" err="1"/>
                    <a:t>piezoelectrics</a:t>
                  </a:r>
                  <a:r>
                    <a:rPr lang="fr-FR" sz="1200" b="1" i="1" dirty="0"/>
                    <a:t> </a:t>
                  </a:r>
                  <a:r>
                    <a:rPr lang="fr-FR" sz="1200" b="1" i="1" dirty="0" err="1"/>
                    <a:t>elements</a:t>
                  </a:r>
                  <a:r>
                    <a:rPr lang="fr-FR" sz="1200" b="1" i="1" dirty="0"/>
                    <a:t> by screen printing </a:t>
                  </a:r>
                </a:p>
              </p:txBody>
            </p:sp>
          </p:grp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F4035376-CA3A-421C-94D1-9ED618BBDF3D}"/>
                  </a:ext>
                </a:extLst>
              </p:cNvPr>
              <p:cNvSpPr/>
              <p:nvPr/>
            </p:nvSpPr>
            <p:spPr>
              <a:xfrm>
                <a:off x="-129260" y="2482806"/>
                <a:ext cx="5436096" cy="4114547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EA6859A7-3697-4649-A642-EBD08B5A2B9A}"/>
                </a:ext>
              </a:extLst>
            </p:cNvPr>
            <p:cNvSpPr txBox="1"/>
            <p:nvPr/>
          </p:nvSpPr>
          <p:spPr>
            <a:xfrm>
              <a:off x="7333753" y="4557176"/>
              <a:ext cx="1664818" cy="461665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err="1"/>
                <a:t>Ceramic</a:t>
              </a:r>
              <a:r>
                <a:rPr lang="fr-FR" sz="1200" b="1" dirty="0"/>
                <a:t> </a:t>
              </a:r>
              <a:r>
                <a:rPr lang="fr-FR" sz="1200" b="1" dirty="0" err="1"/>
                <a:t>disk</a:t>
              </a:r>
              <a:r>
                <a:rPr lang="fr-FR" sz="1200" b="1" dirty="0"/>
                <a:t> </a:t>
              </a:r>
              <a:r>
                <a:rPr lang="fr-FR" sz="1200" b="1" dirty="0" err="1"/>
                <a:t>with</a:t>
              </a:r>
              <a:r>
                <a:rPr lang="fr-FR" sz="1200" b="1" dirty="0"/>
                <a:t> </a:t>
              </a:r>
              <a:r>
                <a:rPr lang="fr-FR" sz="1200" b="1" dirty="0" err="1"/>
                <a:t>piezoelectrics</a:t>
              </a:r>
              <a:r>
                <a:rPr lang="fr-FR" sz="1200" b="1" dirty="0"/>
                <a:t> parts</a:t>
              </a:r>
            </a:p>
          </p:txBody>
        </p:sp>
        <p:cxnSp>
          <p:nvCxnSpPr>
            <p:cNvPr id="46" name="Connecteur droit avec flèche 45">
              <a:extLst>
                <a:ext uri="{FF2B5EF4-FFF2-40B4-BE49-F238E27FC236}">
                  <a16:creationId xmlns:a16="http://schemas.microsoft.com/office/drawing/2014/main" id="{B6593F31-54F8-4E93-8D44-9D75064904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30544" y="4822314"/>
              <a:ext cx="214088" cy="11132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Image 31">
            <a:extLst>
              <a:ext uri="{FF2B5EF4-FFF2-40B4-BE49-F238E27FC236}">
                <a16:creationId xmlns:a16="http://schemas.microsoft.com/office/drawing/2014/main" id="{5DB0E112-8869-4BB2-B3D5-35BC9B60CA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80910" y="183703"/>
            <a:ext cx="1997968" cy="353395"/>
          </a:xfrm>
          <a:prstGeom prst="rect">
            <a:avLst/>
          </a:prstGeom>
        </p:spPr>
      </p:pic>
      <p:pic>
        <p:nvPicPr>
          <p:cNvPr id="33" name="Image 2">
            <a:extLst>
              <a:ext uri="{FF2B5EF4-FFF2-40B4-BE49-F238E27FC236}">
                <a16:creationId xmlns:a16="http://schemas.microsoft.com/office/drawing/2014/main" id="{98E42BE2-D6B4-4DEE-B607-1EDBDC15A8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953" y="639956"/>
            <a:ext cx="432593" cy="35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412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742"/>
    </mc:Choice>
    <mc:Fallback xmlns="">
      <p:transition spd="slow" advTm="80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B2DA3E6-0575-4E5A-866F-F5B7D3DD94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Page </a:t>
            </a:r>
            <a:fld id="{4BBBB555-E378-184F-AA22-46E080150EC7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C4B108-5B4F-41F5-AE56-FA8036727EB0}"/>
              </a:ext>
            </a:extLst>
          </p:cNvPr>
          <p:cNvSpPr/>
          <p:nvPr/>
        </p:nvSpPr>
        <p:spPr>
          <a:xfrm>
            <a:off x="3707904" y="428615"/>
            <a:ext cx="1893467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600" b="1" cap="none" spc="0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Sensor</a:t>
            </a:r>
            <a:r>
              <a:rPr lang="fr-FR" sz="2600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body</a:t>
            </a:r>
          </a:p>
        </p:txBody>
      </p:sp>
      <p:grpSp>
        <p:nvGrpSpPr>
          <p:cNvPr id="134" name="Groupe 133">
            <a:extLst>
              <a:ext uri="{FF2B5EF4-FFF2-40B4-BE49-F238E27FC236}">
                <a16:creationId xmlns:a16="http://schemas.microsoft.com/office/drawing/2014/main" id="{86568AF2-BAE1-41D0-AE59-5FB6EBE54793}"/>
              </a:ext>
            </a:extLst>
          </p:cNvPr>
          <p:cNvGrpSpPr/>
          <p:nvPr/>
        </p:nvGrpSpPr>
        <p:grpSpPr>
          <a:xfrm>
            <a:off x="56296" y="1082406"/>
            <a:ext cx="3615269" cy="2751212"/>
            <a:chOff x="445468" y="1412776"/>
            <a:chExt cx="3406452" cy="2377562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B96667BD-96A1-4DA8-B292-98C0B432F15D}"/>
                </a:ext>
              </a:extLst>
            </p:cNvPr>
            <p:cNvSpPr txBox="1"/>
            <p:nvPr/>
          </p:nvSpPr>
          <p:spPr>
            <a:xfrm>
              <a:off x="517476" y="1502940"/>
              <a:ext cx="3262435" cy="2287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400" b="1" dirty="0">
                  <a:latin typeface="+mn-lt"/>
                </a:rPr>
                <a:t>The </a:t>
              </a:r>
              <a:r>
                <a:rPr lang="fr-FR" sz="1400" b="1" dirty="0" err="1">
                  <a:latin typeface="+mn-lt"/>
                </a:rPr>
                <a:t>sensor</a:t>
              </a:r>
              <a:r>
                <a:rPr lang="fr-FR" sz="1400" b="1" dirty="0">
                  <a:latin typeface="+mn-lt"/>
                </a:rPr>
                <a:t> Body </a:t>
              </a:r>
              <a:r>
                <a:rPr lang="fr-FR" sz="1400" b="1" dirty="0" err="1">
                  <a:latin typeface="+mn-lt"/>
                </a:rPr>
                <a:t>is</a:t>
              </a:r>
              <a:r>
                <a:rPr lang="fr-FR" sz="1400" b="1" dirty="0">
                  <a:latin typeface="+mn-lt"/>
                </a:rPr>
                <a:t> made of </a:t>
              </a:r>
              <a:r>
                <a:rPr lang="fr-FR" sz="1400" b="1" dirty="0" err="1">
                  <a:latin typeface="+mn-lt"/>
                </a:rPr>
                <a:t>vitroceramic</a:t>
              </a:r>
              <a:r>
                <a:rPr lang="fr-FR" sz="1400" b="1" dirty="0">
                  <a:latin typeface="+mn-lt"/>
                </a:rPr>
                <a:t> MACOR for </a:t>
              </a:r>
              <a:r>
                <a:rPr lang="fr-FR" sz="1400" b="1" dirty="0" err="1">
                  <a:latin typeface="+mn-lt"/>
                </a:rPr>
                <a:t>two</a:t>
              </a:r>
              <a:r>
                <a:rPr lang="fr-FR" sz="1400" b="1" dirty="0">
                  <a:latin typeface="+mn-lt"/>
                </a:rPr>
                <a:t> </a:t>
              </a:r>
              <a:r>
                <a:rPr lang="fr-FR" sz="1400" b="1" dirty="0" err="1">
                  <a:latin typeface="+mn-lt"/>
                </a:rPr>
                <a:t>reasons</a:t>
              </a:r>
              <a:r>
                <a:rPr lang="fr-FR" sz="1400" b="1" dirty="0">
                  <a:latin typeface="+mn-lt"/>
                </a:rPr>
                <a:t> :</a:t>
              </a:r>
            </a:p>
            <a:p>
              <a:pPr algn="just"/>
              <a:endParaRPr lang="fr-FR" sz="1400" b="1" dirty="0">
                <a:latin typeface="+mn-lt"/>
              </a:endParaRPr>
            </a:p>
            <a:p>
              <a:pPr marL="742950" lvl="1" indent="-285750" algn="just">
                <a:buFont typeface="Arial" panose="020B0604020202020204" pitchFamily="34" charset="0"/>
                <a:buChar char="•"/>
              </a:pPr>
              <a:r>
                <a:rPr lang="fr-FR" sz="1400" b="1" dirty="0">
                  <a:latin typeface="+mn-lt"/>
                </a:rPr>
                <a:t>Low </a:t>
              </a:r>
              <a:r>
                <a:rPr lang="fr-FR" sz="1400" b="1" dirty="0" err="1">
                  <a:latin typeface="+mn-lt"/>
                </a:rPr>
                <a:t>dismatch</a:t>
              </a:r>
              <a:r>
                <a:rPr lang="fr-FR" sz="1400" b="1" dirty="0">
                  <a:latin typeface="+mn-lt"/>
                </a:rPr>
                <a:t> of TCE </a:t>
              </a:r>
              <a:r>
                <a:rPr lang="fr-FR" sz="1400" b="1" dirty="0" err="1">
                  <a:latin typeface="+mn-lt"/>
                </a:rPr>
                <a:t>between</a:t>
              </a:r>
              <a:r>
                <a:rPr lang="fr-FR" sz="1400" b="1" dirty="0">
                  <a:latin typeface="+mn-lt"/>
                </a:rPr>
                <a:t> </a:t>
              </a:r>
              <a:r>
                <a:rPr lang="fr-FR" sz="1400" b="1" dirty="0" err="1">
                  <a:latin typeface="+mn-lt"/>
                </a:rPr>
                <a:t>elements</a:t>
              </a:r>
              <a:r>
                <a:rPr lang="fr-FR" sz="1400" b="1" dirty="0">
                  <a:latin typeface="+mn-lt"/>
                </a:rPr>
                <a:t> of the </a:t>
              </a:r>
              <a:r>
                <a:rPr lang="fr-FR" sz="1400" b="1" dirty="0" err="1">
                  <a:latin typeface="+mn-lt"/>
                </a:rPr>
                <a:t>sensor</a:t>
              </a:r>
              <a:r>
                <a:rPr lang="fr-FR" sz="1400" b="1" dirty="0">
                  <a:latin typeface="+mn-lt"/>
                </a:rPr>
                <a:t> (</a:t>
              </a:r>
              <a:r>
                <a:rPr lang="el-GR" sz="1400" b="1" dirty="0">
                  <a:latin typeface="+mn-lt"/>
                </a:rPr>
                <a:t>α</a:t>
              </a:r>
              <a:r>
                <a:rPr lang="fr-FR" sz="1400" b="1" baseline="-25000" dirty="0">
                  <a:latin typeface="+mn-lt"/>
                </a:rPr>
                <a:t>Al2O3</a:t>
              </a:r>
              <a:r>
                <a:rPr lang="fr-FR" sz="1400" dirty="0">
                  <a:latin typeface="+mn-lt"/>
                </a:rPr>
                <a:t>=</a:t>
              </a:r>
              <a:r>
                <a:rPr lang="fr-FR" sz="1400" baseline="-25000" dirty="0">
                  <a:latin typeface="+mn-lt"/>
                </a:rPr>
                <a:t> </a:t>
              </a:r>
              <a:r>
                <a:rPr lang="fr-FR" sz="1400" dirty="0">
                  <a:solidFill>
                    <a:srgbClr val="E36C0A"/>
                  </a:solidFill>
                  <a:effectLst/>
                  <a:latin typeface="+mn-lt"/>
                  <a:ea typeface="Cambria" panose="02040503050406030204" pitchFamily="18" charset="0"/>
                  <a:cs typeface="Cambria" panose="02040503050406030204" pitchFamily="18" charset="0"/>
                </a:rPr>
                <a:t>8,6×10</a:t>
              </a:r>
              <a:r>
                <a:rPr lang="fr-FR" sz="1400" baseline="30000" dirty="0">
                  <a:solidFill>
                    <a:srgbClr val="E36C0A"/>
                  </a:solidFill>
                  <a:effectLst/>
                  <a:latin typeface="+mn-lt"/>
                  <a:ea typeface="Cambria" panose="02040503050406030204" pitchFamily="18" charset="0"/>
                  <a:cs typeface="Cambria" panose="02040503050406030204" pitchFamily="18" charset="0"/>
                </a:rPr>
                <a:t>-6</a:t>
              </a:r>
              <a:r>
                <a:rPr lang="fr-FR" sz="1400" dirty="0">
                  <a:solidFill>
                    <a:srgbClr val="E36C0A"/>
                  </a:solidFill>
                  <a:effectLst/>
                  <a:latin typeface="+mn-lt"/>
                  <a:ea typeface="Cambria" panose="02040503050406030204" pitchFamily="18" charset="0"/>
                  <a:cs typeface="Cambria" panose="02040503050406030204" pitchFamily="18" charset="0"/>
                </a:rPr>
                <a:t> K</a:t>
              </a:r>
              <a:r>
                <a:rPr lang="fr-FR" sz="1400" baseline="30000" dirty="0">
                  <a:solidFill>
                    <a:srgbClr val="E36C0A"/>
                  </a:solidFill>
                  <a:effectLst/>
                  <a:latin typeface="+mn-lt"/>
                  <a:ea typeface="Cambria" panose="02040503050406030204" pitchFamily="18" charset="0"/>
                  <a:cs typeface="Cambria" panose="02040503050406030204" pitchFamily="18" charset="0"/>
                </a:rPr>
                <a:t>-1</a:t>
              </a:r>
              <a:r>
                <a:rPr lang="fr-FR" sz="1400" dirty="0">
                  <a:solidFill>
                    <a:srgbClr val="E36C0A"/>
                  </a:solidFill>
                  <a:effectLst/>
                  <a:latin typeface="+mn-lt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fr-FR" sz="1400" b="1" dirty="0">
                  <a:effectLst/>
                  <a:latin typeface="+mn-lt"/>
                  <a:ea typeface="Cambria" panose="02040503050406030204" pitchFamily="18" charset="0"/>
                  <a:cs typeface="Cambria" panose="02040503050406030204" pitchFamily="18" charset="0"/>
                </a:rPr>
                <a:t>VS</a:t>
              </a:r>
              <a:r>
                <a:rPr lang="fr-FR" sz="1400" b="1" dirty="0">
                  <a:solidFill>
                    <a:srgbClr val="E36C0A"/>
                  </a:solidFill>
                  <a:effectLst/>
                  <a:latin typeface="+mn-lt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l-GR" sz="1400" b="1" dirty="0">
                  <a:latin typeface="+mn-lt"/>
                </a:rPr>
                <a:t>α</a:t>
              </a:r>
              <a:r>
                <a:rPr lang="fr-FR" sz="1400" b="1" baseline="-25000" dirty="0">
                  <a:latin typeface="+mn-lt"/>
                </a:rPr>
                <a:t>NBT </a:t>
              </a:r>
              <a:r>
                <a:rPr lang="fr-FR" sz="1400" dirty="0">
                  <a:latin typeface="+mn-lt"/>
                </a:rPr>
                <a:t>=</a:t>
              </a:r>
              <a:r>
                <a:rPr lang="fr-FR" sz="1400" baseline="-25000" dirty="0">
                  <a:latin typeface="+mn-lt"/>
                </a:rPr>
                <a:t> </a:t>
              </a:r>
              <a:r>
                <a:rPr lang="fr-FR" sz="1400" dirty="0">
                  <a:solidFill>
                    <a:srgbClr val="E36C0A"/>
                  </a:solidFill>
                  <a:latin typeface="+mn-lt"/>
                  <a:ea typeface="Cambria" panose="02040503050406030204" pitchFamily="18" charset="0"/>
                </a:rPr>
                <a:t>7</a:t>
              </a:r>
              <a:r>
                <a:rPr lang="fr-FR" sz="1400" dirty="0">
                  <a:solidFill>
                    <a:srgbClr val="E36C0A"/>
                  </a:solidFill>
                  <a:effectLst/>
                  <a:latin typeface="+mn-lt"/>
                  <a:ea typeface="Cambria" panose="02040503050406030204" pitchFamily="18" charset="0"/>
                  <a:cs typeface="Cambria" panose="02040503050406030204" pitchFamily="18" charset="0"/>
                </a:rPr>
                <a:t>×10</a:t>
              </a:r>
              <a:r>
                <a:rPr lang="fr-FR" sz="1400" baseline="30000" dirty="0">
                  <a:solidFill>
                    <a:srgbClr val="E36C0A"/>
                  </a:solidFill>
                  <a:effectLst/>
                  <a:latin typeface="+mn-lt"/>
                  <a:ea typeface="Cambria" panose="02040503050406030204" pitchFamily="18" charset="0"/>
                  <a:cs typeface="Cambria" panose="02040503050406030204" pitchFamily="18" charset="0"/>
                </a:rPr>
                <a:t>-6</a:t>
              </a:r>
              <a:r>
                <a:rPr lang="fr-FR" sz="1400" dirty="0">
                  <a:solidFill>
                    <a:srgbClr val="E36C0A"/>
                  </a:solidFill>
                  <a:effectLst/>
                  <a:latin typeface="+mn-lt"/>
                  <a:ea typeface="Cambria" panose="02040503050406030204" pitchFamily="18" charset="0"/>
                  <a:cs typeface="Cambria" panose="02040503050406030204" pitchFamily="18" charset="0"/>
                </a:rPr>
                <a:t> K</a:t>
              </a:r>
              <a:r>
                <a:rPr lang="fr-FR" sz="1400" baseline="30000" dirty="0">
                  <a:solidFill>
                    <a:srgbClr val="E36C0A"/>
                  </a:solidFill>
                  <a:effectLst/>
                  <a:latin typeface="+mn-lt"/>
                  <a:ea typeface="Cambria" panose="02040503050406030204" pitchFamily="18" charset="0"/>
                  <a:cs typeface="Cambria" panose="02040503050406030204" pitchFamily="18" charset="0"/>
                </a:rPr>
                <a:t>-1</a:t>
              </a:r>
              <a:r>
                <a:rPr lang="fr-FR" sz="1400" dirty="0">
                  <a:latin typeface="+mn-lt"/>
                </a:rPr>
                <a:t> </a:t>
              </a:r>
              <a:r>
                <a:rPr lang="fr-FR" sz="1400" b="1" dirty="0">
                  <a:latin typeface="+mn-lt"/>
                </a:rPr>
                <a:t>VS </a:t>
              </a:r>
              <a:r>
                <a:rPr lang="el-GR" sz="1400" b="1" dirty="0">
                  <a:latin typeface="+mn-lt"/>
                </a:rPr>
                <a:t>α</a:t>
              </a:r>
              <a:r>
                <a:rPr lang="fr-FR" sz="1400" b="1" baseline="-25000" dirty="0">
                  <a:latin typeface="+mn-lt"/>
                </a:rPr>
                <a:t>MACOR</a:t>
              </a:r>
              <a:r>
                <a:rPr lang="fr-FR" sz="1400" b="1" dirty="0">
                  <a:latin typeface="+mn-lt"/>
                </a:rPr>
                <a:t> </a:t>
              </a:r>
              <a:r>
                <a:rPr lang="fr-FR" sz="1400" dirty="0">
                  <a:latin typeface="+mn-lt"/>
                </a:rPr>
                <a:t>=</a:t>
              </a:r>
              <a:r>
                <a:rPr lang="fr-FR" sz="1400" baseline="-25000" dirty="0">
                  <a:latin typeface="+mn-lt"/>
                </a:rPr>
                <a:t> </a:t>
              </a:r>
              <a:r>
                <a:rPr lang="fr-FR" sz="1400" dirty="0">
                  <a:solidFill>
                    <a:srgbClr val="E36C0A"/>
                  </a:solidFill>
                  <a:effectLst/>
                  <a:latin typeface="+mn-lt"/>
                  <a:ea typeface="Cambria" panose="02040503050406030204" pitchFamily="18" charset="0"/>
                  <a:cs typeface="Cambria" panose="02040503050406030204" pitchFamily="18" charset="0"/>
                </a:rPr>
                <a:t>9×10</a:t>
              </a:r>
              <a:r>
                <a:rPr lang="fr-FR" sz="1400" baseline="30000" dirty="0">
                  <a:solidFill>
                    <a:srgbClr val="E36C0A"/>
                  </a:solidFill>
                  <a:effectLst/>
                  <a:latin typeface="+mn-lt"/>
                  <a:ea typeface="Cambria" panose="02040503050406030204" pitchFamily="18" charset="0"/>
                  <a:cs typeface="Cambria" panose="02040503050406030204" pitchFamily="18" charset="0"/>
                </a:rPr>
                <a:t>-6</a:t>
              </a:r>
              <a:r>
                <a:rPr lang="fr-FR" sz="1400" dirty="0">
                  <a:solidFill>
                    <a:srgbClr val="E36C0A"/>
                  </a:solidFill>
                  <a:effectLst/>
                  <a:latin typeface="+mn-lt"/>
                  <a:ea typeface="Cambria" panose="02040503050406030204" pitchFamily="18" charset="0"/>
                  <a:cs typeface="Cambria" panose="02040503050406030204" pitchFamily="18" charset="0"/>
                </a:rPr>
                <a:t> K</a:t>
              </a:r>
              <a:r>
                <a:rPr lang="fr-FR" sz="1400" baseline="30000" dirty="0">
                  <a:solidFill>
                    <a:srgbClr val="E36C0A"/>
                  </a:solidFill>
                  <a:effectLst/>
                  <a:latin typeface="+mn-lt"/>
                  <a:ea typeface="Cambria" panose="02040503050406030204" pitchFamily="18" charset="0"/>
                  <a:cs typeface="Cambria" panose="02040503050406030204" pitchFamily="18" charset="0"/>
                </a:rPr>
                <a:t>-1</a:t>
              </a:r>
              <a:r>
                <a:rPr lang="fr-FR" sz="1400" b="1" dirty="0">
                  <a:latin typeface="+mn-lt"/>
                </a:rPr>
                <a:t> )</a:t>
              </a:r>
            </a:p>
            <a:p>
              <a:pPr marL="742950" lvl="1" indent="-285750" algn="just">
                <a:buFont typeface="Arial" panose="020B0604020202020204" pitchFamily="34" charset="0"/>
                <a:buChar char="•"/>
              </a:pPr>
              <a:endParaRPr lang="fr-FR" sz="1400" b="1" dirty="0">
                <a:latin typeface="+mn-lt"/>
              </a:endParaRPr>
            </a:p>
            <a:p>
              <a:pPr marL="742950" lvl="1" indent="-285750" algn="just">
                <a:buFont typeface="Arial" panose="020B0604020202020204" pitchFamily="34" charset="0"/>
                <a:buChar char="•"/>
              </a:pPr>
              <a:r>
                <a:rPr lang="fr-FR" sz="1400" b="1" dirty="0" err="1">
                  <a:latin typeface="+mn-lt"/>
                </a:rPr>
                <a:t>Each</a:t>
              </a:r>
              <a:r>
                <a:rPr lang="fr-FR" sz="1400" b="1" dirty="0">
                  <a:latin typeface="+mn-lt"/>
                </a:rPr>
                <a:t> parts can </a:t>
              </a:r>
              <a:r>
                <a:rPr lang="fr-FR" sz="1400" b="1" dirty="0" err="1">
                  <a:latin typeface="+mn-lt"/>
                </a:rPr>
                <a:t>be</a:t>
              </a:r>
              <a:r>
                <a:rPr lang="fr-FR" sz="1400" b="1" dirty="0">
                  <a:latin typeface="+mn-lt"/>
                </a:rPr>
                <a:t> </a:t>
              </a:r>
              <a:r>
                <a:rPr lang="fr-FR" sz="1400" b="1" dirty="0" err="1">
                  <a:latin typeface="+mn-lt"/>
                </a:rPr>
                <a:t>bounded</a:t>
              </a:r>
              <a:r>
                <a:rPr lang="fr-FR" sz="1400" b="1" dirty="0">
                  <a:latin typeface="+mn-lt"/>
                </a:rPr>
                <a:t> by alumina </a:t>
              </a:r>
              <a:r>
                <a:rPr lang="fr-FR" sz="1400" b="1" dirty="0" err="1">
                  <a:latin typeface="+mn-lt"/>
                </a:rPr>
                <a:t>cement</a:t>
              </a:r>
              <a:r>
                <a:rPr lang="fr-FR" sz="1400" b="1" dirty="0">
                  <a:latin typeface="+mn-lt"/>
                </a:rPr>
                <a:t> (</a:t>
              </a:r>
              <a:r>
                <a:rPr lang="fr-FR" sz="1400" b="1" dirty="0" err="1">
                  <a:latin typeface="+mn-lt"/>
                </a:rPr>
                <a:t>resilient</a:t>
              </a:r>
              <a:r>
                <a:rPr lang="fr-FR" sz="1400" b="1" dirty="0">
                  <a:latin typeface="+mn-lt"/>
                </a:rPr>
                <a:t> </a:t>
              </a:r>
              <a:r>
                <a:rPr lang="fr-FR" sz="1400" b="1" dirty="0" err="1">
                  <a:latin typeface="+mn-lt"/>
                </a:rPr>
                <a:t>until</a:t>
              </a:r>
              <a:r>
                <a:rPr lang="fr-FR" sz="1400" b="1" dirty="0">
                  <a:latin typeface="+mn-lt"/>
                </a:rPr>
                <a:t> T</a:t>
              </a:r>
              <a:r>
                <a:rPr lang="fr-FR" sz="1400" b="1" baseline="-25000" dirty="0">
                  <a:latin typeface="+mn-lt"/>
                </a:rPr>
                <a:t>max</a:t>
              </a:r>
              <a:r>
                <a:rPr lang="fr-FR" sz="1400" b="1" dirty="0">
                  <a:latin typeface="+mn-lt"/>
                </a:rPr>
                <a:t>=1400°C)</a:t>
              </a:r>
            </a:p>
            <a:p>
              <a:pPr marL="742950" lvl="1" indent="-285750" algn="just">
                <a:buFont typeface="Arial" panose="020B0604020202020204" pitchFamily="34" charset="0"/>
                <a:buChar char="•"/>
              </a:pPr>
              <a:endParaRPr lang="fr-FR" sz="1200" b="1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683D2D3-094C-46B7-B2D8-72FE6ED1563B}"/>
                </a:ext>
              </a:extLst>
            </p:cNvPr>
            <p:cNvSpPr/>
            <p:nvPr/>
          </p:nvSpPr>
          <p:spPr>
            <a:xfrm>
              <a:off x="445468" y="1412776"/>
              <a:ext cx="3406452" cy="2208834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CAD57D99-AEEF-4DEF-A864-3AD6430A9C46}"/>
              </a:ext>
            </a:extLst>
          </p:cNvPr>
          <p:cNvGrpSpPr/>
          <p:nvPr/>
        </p:nvGrpSpPr>
        <p:grpSpPr>
          <a:xfrm>
            <a:off x="4380166" y="1289861"/>
            <a:ext cx="4491417" cy="4983919"/>
            <a:chOff x="4380166" y="1289861"/>
            <a:chExt cx="4491417" cy="4983919"/>
          </a:xfrm>
        </p:grpSpPr>
        <p:grpSp>
          <p:nvGrpSpPr>
            <p:cNvPr id="49" name="Groupe 48">
              <a:extLst>
                <a:ext uri="{FF2B5EF4-FFF2-40B4-BE49-F238E27FC236}">
                  <a16:creationId xmlns:a16="http://schemas.microsoft.com/office/drawing/2014/main" id="{112CF672-90D0-41CE-A744-41504010B23B}"/>
                </a:ext>
              </a:extLst>
            </p:cNvPr>
            <p:cNvGrpSpPr/>
            <p:nvPr/>
          </p:nvGrpSpPr>
          <p:grpSpPr>
            <a:xfrm>
              <a:off x="4394251" y="1594714"/>
              <a:ext cx="2439576" cy="2264166"/>
              <a:chOff x="4802169" y="1264578"/>
              <a:chExt cx="2439576" cy="2264166"/>
            </a:xfrm>
          </p:grpSpPr>
          <p:grpSp>
            <p:nvGrpSpPr>
              <p:cNvPr id="34" name="Groupe 33">
                <a:extLst>
                  <a:ext uri="{FF2B5EF4-FFF2-40B4-BE49-F238E27FC236}">
                    <a16:creationId xmlns:a16="http://schemas.microsoft.com/office/drawing/2014/main" id="{4471C6D7-6C2C-42A4-98F4-E4E5B9A6B5B9}"/>
                  </a:ext>
                </a:extLst>
              </p:cNvPr>
              <p:cNvGrpSpPr/>
              <p:nvPr/>
            </p:nvGrpSpPr>
            <p:grpSpPr>
              <a:xfrm rot="16200000">
                <a:off x="4323082" y="1767765"/>
                <a:ext cx="2092414" cy="1086039"/>
                <a:chOff x="5512850" y="3952657"/>
                <a:chExt cx="2092414" cy="1086039"/>
              </a:xfrm>
            </p:grpSpPr>
            <p:grpSp>
              <p:nvGrpSpPr>
                <p:cNvPr id="31" name="Groupe 30">
                  <a:extLst>
                    <a:ext uri="{FF2B5EF4-FFF2-40B4-BE49-F238E27FC236}">
                      <a16:creationId xmlns:a16="http://schemas.microsoft.com/office/drawing/2014/main" id="{75622024-3408-40C8-976F-04A7A8D2A4FC}"/>
                    </a:ext>
                  </a:extLst>
                </p:cNvPr>
                <p:cNvGrpSpPr/>
                <p:nvPr/>
              </p:nvGrpSpPr>
              <p:grpSpPr>
                <a:xfrm>
                  <a:off x="5627442" y="3952657"/>
                  <a:ext cx="1806068" cy="1086039"/>
                  <a:chOff x="5627442" y="3952657"/>
                  <a:chExt cx="1806068" cy="1086039"/>
                </a:xfrm>
              </p:grpSpPr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EC3BC8FA-391C-4628-870C-C19913819BA0}"/>
                      </a:ext>
                    </a:extLst>
                  </p:cNvPr>
                  <p:cNvSpPr/>
                  <p:nvPr/>
                </p:nvSpPr>
                <p:spPr>
                  <a:xfrm>
                    <a:off x="5627443" y="3952657"/>
                    <a:ext cx="1357523" cy="1440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9EDE9471-3F8D-4F8C-BDB9-29CB9C44A0C7}"/>
                      </a:ext>
                    </a:extLst>
                  </p:cNvPr>
                  <p:cNvSpPr/>
                  <p:nvPr/>
                </p:nvSpPr>
                <p:spPr>
                  <a:xfrm>
                    <a:off x="5627442" y="4894680"/>
                    <a:ext cx="1357523" cy="1440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C6872AF2-52A2-4FBB-8B7A-7B7167A98A92}"/>
                      </a:ext>
                    </a:extLst>
                  </p:cNvPr>
                  <p:cNvSpPr/>
                  <p:nvPr/>
                </p:nvSpPr>
                <p:spPr>
                  <a:xfrm>
                    <a:off x="5887825" y="4750664"/>
                    <a:ext cx="853469" cy="1440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1A0E71BD-61EB-4753-82AF-8AFF4D23BEF5}"/>
                      </a:ext>
                    </a:extLst>
                  </p:cNvPr>
                  <p:cNvSpPr/>
                  <p:nvPr/>
                </p:nvSpPr>
                <p:spPr>
                  <a:xfrm>
                    <a:off x="5888496" y="4096673"/>
                    <a:ext cx="853469" cy="1440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756DA8C0-6179-440A-B104-A918E37B46AB}"/>
                      </a:ext>
                    </a:extLst>
                  </p:cNvPr>
                  <p:cNvSpPr/>
                  <p:nvPr/>
                </p:nvSpPr>
                <p:spPr>
                  <a:xfrm>
                    <a:off x="5717666" y="4118049"/>
                    <a:ext cx="144016" cy="755254"/>
                  </a:xfrm>
                  <a:prstGeom prst="rect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0" name="Flèche : double flèche verticale 19">
                    <a:extLst>
                      <a:ext uri="{FF2B5EF4-FFF2-40B4-BE49-F238E27FC236}">
                        <a16:creationId xmlns:a16="http://schemas.microsoft.com/office/drawing/2014/main" id="{A93D6A24-AAD2-4F77-9168-09FDF05CDDA0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6879270" y="4341370"/>
                    <a:ext cx="216024" cy="288032"/>
                  </a:xfrm>
                  <a:prstGeom prst="upDownArrow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grpSp>
                <p:nvGrpSpPr>
                  <p:cNvPr id="30" name="Groupe 29">
                    <a:extLst>
                      <a:ext uri="{FF2B5EF4-FFF2-40B4-BE49-F238E27FC236}">
                        <a16:creationId xmlns:a16="http://schemas.microsoft.com/office/drawing/2014/main" id="{8F62C40D-0FC2-4F0D-868E-7FDA7DC141F2}"/>
                      </a:ext>
                    </a:extLst>
                  </p:cNvPr>
                  <p:cNvGrpSpPr/>
                  <p:nvPr/>
                </p:nvGrpSpPr>
                <p:grpSpPr>
                  <a:xfrm>
                    <a:off x="7228818" y="4112424"/>
                    <a:ext cx="204692" cy="755254"/>
                    <a:chOff x="7228818" y="4112424"/>
                    <a:chExt cx="204692" cy="755254"/>
                  </a:xfrm>
                </p:grpSpPr>
                <p:sp>
                  <p:nvSpPr>
                    <p:cNvPr id="19" name="Rectangle 18">
                      <a:extLst>
                        <a:ext uri="{FF2B5EF4-FFF2-40B4-BE49-F238E27FC236}">
                          <a16:creationId xmlns:a16="http://schemas.microsoft.com/office/drawing/2014/main" id="{68EA949A-69D3-4B18-A466-FAB8EFD006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28818" y="4112424"/>
                      <a:ext cx="144016" cy="755254"/>
                    </a:xfrm>
                    <a:prstGeom prst="rect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9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cxnSp>
                  <p:nvCxnSpPr>
                    <p:cNvPr id="23" name="Connecteur droit 22">
                      <a:extLst>
                        <a:ext uri="{FF2B5EF4-FFF2-40B4-BE49-F238E27FC236}">
                          <a16:creationId xmlns:a16="http://schemas.microsoft.com/office/drawing/2014/main" id="{2D723A9E-0281-4845-ABAD-2DB5C022366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380312" y="4412234"/>
                      <a:ext cx="0" cy="307101"/>
                    </a:xfrm>
                    <a:prstGeom prst="line">
                      <a:avLst/>
                    </a:prstGeom>
                    <a:ln w="12700"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5" name="Rectangle 24">
                      <a:extLst>
                        <a:ext uri="{FF2B5EF4-FFF2-40B4-BE49-F238E27FC236}">
                          <a16:creationId xmlns:a16="http://schemas.microsoft.com/office/drawing/2014/main" id="{54BCBBC6-335E-4899-A855-E846BDB198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87791" y="4412234"/>
                      <a:ext cx="45719" cy="168894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cxnSp>
                  <p:nvCxnSpPr>
                    <p:cNvPr id="26" name="Connecteur droit 25">
                      <a:extLst>
                        <a:ext uri="{FF2B5EF4-FFF2-40B4-BE49-F238E27FC236}">
                          <a16:creationId xmlns:a16="http://schemas.microsoft.com/office/drawing/2014/main" id="{6F1B69ED-4C35-4281-8CB4-FAB43C67D38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433510" y="4377373"/>
                      <a:ext cx="0" cy="203755"/>
                    </a:xfrm>
                    <a:prstGeom prst="line">
                      <a:avLst/>
                    </a:prstGeom>
                    <a:ln w="12700"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8" name="Rectangle 27">
                      <a:extLst>
                        <a:ext uri="{FF2B5EF4-FFF2-40B4-BE49-F238E27FC236}">
                          <a16:creationId xmlns:a16="http://schemas.microsoft.com/office/drawing/2014/main" id="{EBBA5FAA-4DDB-4AEA-8C08-5BB3EDFA5E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83429" y="4360673"/>
                      <a:ext cx="45719" cy="45719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cxnSp>
                  <p:nvCxnSpPr>
                    <p:cNvPr id="29" name="Connecteur droit 28">
                      <a:extLst>
                        <a:ext uri="{FF2B5EF4-FFF2-40B4-BE49-F238E27FC236}">
                          <a16:creationId xmlns:a16="http://schemas.microsoft.com/office/drawing/2014/main" id="{50FF105D-3E57-4C5D-B87F-F10CCD2916A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379225" y="4202637"/>
                      <a:ext cx="0" cy="203755"/>
                    </a:xfrm>
                    <a:prstGeom prst="line">
                      <a:avLst/>
                    </a:prstGeom>
                    <a:ln w="12700"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33" name="Connecteur droit 32">
                  <a:extLst>
                    <a:ext uri="{FF2B5EF4-FFF2-40B4-BE49-F238E27FC236}">
                      <a16:creationId xmlns:a16="http://schemas.microsoft.com/office/drawing/2014/main" id="{A7492348-C36C-47DA-9FB7-9FA6E8EBCC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553768" y="3433892"/>
                  <a:ext cx="10577" cy="2092414"/>
                </a:xfrm>
                <a:prstGeom prst="line">
                  <a:avLst/>
                </a:prstGeom>
                <a:ln w="9525"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29A51972-E482-4F54-90F3-10D07A0134C7}"/>
                  </a:ext>
                </a:extLst>
              </p:cNvPr>
              <p:cNvSpPr txBox="1"/>
              <p:nvPr/>
            </p:nvSpPr>
            <p:spPr>
              <a:xfrm>
                <a:off x="4802169" y="3267134"/>
                <a:ext cx="114807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100" b="1" dirty="0">
                    <a:solidFill>
                      <a:schemeClr val="accent1"/>
                    </a:solidFill>
                  </a:rPr>
                  <a:t>Alumina </a:t>
                </a:r>
                <a:r>
                  <a:rPr lang="fr-FR" sz="1100" b="1" dirty="0" err="1">
                    <a:solidFill>
                      <a:schemeClr val="accent1"/>
                    </a:solidFill>
                  </a:rPr>
                  <a:t>cement</a:t>
                </a:r>
                <a:endParaRPr lang="fr-FR" sz="1100" b="1" dirty="0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41" name="Groupe 40">
                <a:extLst>
                  <a:ext uri="{FF2B5EF4-FFF2-40B4-BE49-F238E27FC236}">
                    <a16:creationId xmlns:a16="http://schemas.microsoft.com/office/drawing/2014/main" id="{3068151A-0889-499E-A6B3-BEEBF98CF4DA}"/>
                  </a:ext>
                </a:extLst>
              </p:cNvPr>
              <p:cNvGrpSpPr/>
              <p:nvPr/>
            </p:nvGrpSpPr>
            <p:grpSpPr>
              <a:xfrm>
                <a:off x="5876373" y="1412776"/>
                <a:ext cx="1365372" cy="261610"/>
                <a:chOff x="5735441" y="1264578"/>
                <a:chExt cx="1365372" cy="261610"/>
              </a:xfrm>
            </p:grpSpPr>
            <p:sp>
              <p:nvSpPr>
                <p:cNvPr id="36" name="ZoneTexte 35">
                  <a:extLst>
                    <a:ext uri="{FF2B5EF4-FFF2-40B4-BE49-F238E27FC236}">
                      <a16:creationId xmlns:a16="http://schemas.microsoft.com/office/drawing/2014/main" id="{271C0609-BF91-429E-9580-FFDC7C322191}"/>
                    </a:ext>
                  </a:extLst>
                </p:cNvPr>
                <p:cNvSpPr txBox="1"/>
                <p:nvPr/>
              </p:nvSpPr>
              <p:spPr>
                <a:xfrm>
                  <a:off x="5907858" y="1264578"/>
                  <a:ext cx="1192955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100" b="1" dirty="0" err="1"/>
                    <a:t>Piezoelectric</a:t>
                  </a:r>
                  <a:r>
                    <a:rPr lang="fr-FR" sz="1100" b="1" dirty="0"/>
                    <a:t> </a:t>
                  </a:r>
                  <a:r>
                    <a:rPr lang="fr-FR" sz="1100" b="1" dirty="0" err="1"/>
                    <a:t>disk</a:t>
                  </a:r>
                  <a:endParaRPr lang="fr-FR" sz="1100" b="1" dirty="0"/>
                </a:p>
              </p:txBody>
            </p:sp>
            <p:cxnSp>
              <p:nvCxnSpPr>
                <p:cNvPr id="38" name="Connecteur droit avec flèche 37">
                  <a:extLst>
                    <a:ext uri="{FF2B5EF4-FFF2-40B4-BE49-F238E27FC236}">
                      <a16:creationId xmlns:a16="http://schemas.microsoft.com/office/drawing/2014/main" id="{036A9E6F-7B58-4D25-A438-1E43E9B3DED8}"/>
                    </a:ext>
                  </a:extLst>
                </p:cNvPr>
                <p:cNvCxnSpPr/>
                <p:nvPr/>
              </p:nvCxnSpPr>
              <p:spPr>
                <a:xfrm flipH="1">
                  <a:off x="5735441" y="1412776"/>
                  <a:ext cx="184764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2" name="Flèche : courbe vers le haut 41">
                <a:extLst>
                  <a:ext uri="{FF2B5EF4-FFF2-40B4-BE49-F238E27FC236}">
                    <a16:creationId xmlns:a16="http://schemas.microsoft.com/office/drawing/2014/main" id="{777F81F3-2634-4A82-8AD5-AB1B127EDD83}"/>
                  </a:ext>
                </a:extLst>
              </p:cNvPr>
              <p:cNvSpPr/>
              <p:nvPr/>
            </p:nvSpPr>
            <p:spPr>
              <a:xfrm>
                <a:off x="5178128" y="2127876"/>
                <a:ext cx="82862" cy="853470"/>
              </a:xfrm>
              <a:prstGeom prst="curvedUp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Flèche : courbe vers le haut 42">
                <a:extLst>
                  <a:ext uri="{FF2B5EF4-FFF2-40B4-BE49-F238E27FC236}">
                    <a16:creationId xmlns:a16="http://schemas.microsoft.com/office/drawing/2014/main" id="{84A72065-6B56-4050-93AE-678B5F82AFBD}"/>
                  </a:ext>
                </a:extLst>
              </p:cNvPr>
              <p:cNvSpPr/>
              <p:nvPr/>
            </p:nvSpPr>
            <p:spPr>
              <a:xfrm>
                <a:off x="5436743" y="2127876"/>
                <a:ext cx="82862" cy="853470"/>
              </a:xfrm>
              <a:prstGeom prst="curvedUp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DA92E65-C132-4E7F-B7A8-34D38438E754}"/>
                  </a:ext>
                </a:extLst>
              </p:cNvPr>
              <p:cNvSpPr/>
              <p:nvPr/>
            </p:nvSpPr>
            <p:spPr>
              <a:xfrm>
                <a:off x="5617751" y="2517366"/>
                <a:ext cx="320721" cy="457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47" name="Groupe 46">
                <a:extLst>
                  <a:ext uri="{FF2B5EF4-FFF2-40B4-BE49-F238E27FC236}">
                    <a16:creationId xmlns:a16="http://schemas.microsoft.com/office/drawing/2014/main" id="{B9532ED8-EDB1-44B7-8140-F5434E73491F}"/>
                  </a:ext>
                </a:extLst>
              </p:cNvPr>
              <p:cNvGrpSpPr/>
              <p:nvPr/>
            </p:nvGrpSpPr>
            <p:grpSpPr>
              <a:xfrm>
                <a:off x="5968755" y="2408294"/>
                <a:ext cx="913873" cy="261610"/>
                <a:chOff x="5968755" y="2408294"/>
                <a:chExt cx="913873" cy="261610"/>
              </a:xfrm>
            </p:grpSpPr>
            <p:cxnSp>
              <p:nvCxnSpPr>
                <p:cNvPr id="45" name="Connecteur droit avec flèche 44">
                  <a:extLst>
                    <a:ext uri="{FF2B5EF4-FFF2-40B4-BE49-F238E27FC236}">
                      <a16:creationId xmlns:a16="http://schemas.microsoft.com/office/drawing/2014/main" id="{7EE50B1E-010E-4B28-95B4-92F5183906DD}"/>
                    </a:ext>
                  </a:extLst>
                </p:cNvPr>
                <p:cNvCxnSpPr/>
                <p:nvPr/>
              </p:nvCxnSpPr>
              <p:spPr>
                <a:xfrm flipH="1">
                  <a:off x="5968755" y="2539099"/>
                  <a:ext cx="184764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ZoneTexte 45">
                  <a:extLst>
                    <a:ext uri="{FF2B5EF4-FFF2-40B4-BE49-F238E27FC236}">
                      <a16:creationId xmlns:a16="http://schemas.microsoft.com/office/drawing/2014/main" id="{07924630-25FC-4616-9219-F17520F893D7}"/>
                    </a:ext>
                  </a:extLst>
                </p:cNvPr>
                <p:cNvSpPr txBox="1"/>
                <p:nvPr/>
              </p:nvSpPr>
              <p:spPr>
                <a:xfrm>
                  <a:off x="6143323" y="2408294"/>
                  <a:ext cx="739305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100" b="1" dirty="0" err="1"/>
                    <a:t>Leak</a:t>
                  </a:r>
                  <a:r>
                    <a:rPr lang="fr-FR" sz="1100" b="1" dirty="0"/>
                    <a:t> </a:t>
                  </a:r>
                  <a:r>
                    <a:rPr lang="fr-FR" sz="1100" b="1" dirty="0" err="1"/>
                    <a:t>hole</a:t>
                  </a:r>
                  <a:endParaRPr lang="fr-FR" sz="1100" b="1" dirty="0"/>
                </a:p>
              </p:txBody>
            </p:sp>
          </p:grpSp>
          <p:sp>
            <p:nvSpPr>
              <p:cNvPr id="48" name="Rectangle : coins arrondis 47">
                <a:extLst>
                  <a:ext uri="{FF2B5EF4-FFF2-40B4-BE49-F238E27FC236}">
                    <a16:creationId xmlns:a16="http://schemas.microsoft.com/office/drawing/2014/main" id="{9FF13577-6DD5-4EFC-919B-FFC52A7E158A}"/>
                  </a:ext>
                </a:extLst>
              </p:cNvPr>
              <p:cNvSpPr/>
              <p:nvPr/>
            </p:nvSpPr>
            <p:spPr>
              <a:xfrm>
                <a:off x="4991662" y="3152175"/>
                <a:ext cx="749629" cy="100681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51" name="Accolade fermante 50">
              <a:extLst>
                <a:ext uri="{FF2B5EF4-FFF2-40B4-BE49-F238E27FC236}">
                  <a16:creationId xmlns:a16="http://schemas.microsoft.com/office/drawing/2014/main" id="{BD5FD8AF-8503-4459-9331-240903814C44}"/>
                </a:ext>
              </a:extLst>
            </p:cNvPr>
            <p:cNvSpPr/>
            <p:nvPr/>
          </p:nvSpPr>
          <p:spPr>
            <a:xfrm rot="5400000">
              <a:off x="6495940" y="2037888"/>
              <a:ext cx="292845" cy="4458441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" name="ZoneTexte 114">
              <a:extLst>
                <a:ext uri="{FF2B5EF4-FFF2-40B4-BE49-F238E27FC236}">
                  <a16:creationId xmlns:a16="http://schemas.microsoft.com/office/drawing/2014/main" id="{3AC13694-7E36-4257-84FF-16626919C917}"/>
                </a:ext>
              </a:extLst>
            </p:cNvPr>
            <p:cNvSpPr txBox="1"/>
            <p:nvPr/>
          </p:nvSpPr>
          <p:spPr>
            <a:xfrm>
              <a:off x="4490702" y="1326607"/>
              <a:ext cx="89960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i="1" dirty="0"/>
                <a:t>Design n°1</a:t>
              </a:r>
            </a:p>
          </p:txBody>
        </p:sp>
        <p:cxnSp>
          <p:nvCxnSpPr>
            <p:cNvPr id="117" name="Connecteur droit avec flèche 116">
              <a:extLst>
                <a:ext uri="{FF2B5EF4-FFF2-40B4-BE49-F238E27FC236}">
                  <a16:creationId xmlns:a16="http://schemas.microsoft.com/office/drawing/2014/main" id="{1F8B06E1-BC71-4DD0-A1C2-940924D02722}"/>
                </a:ext>
              </a:extLst>
            </p:cNvPr>
            <p:cNvCxnSpPr/>
            <p:nvPr/>
          </p:nvCxnSpPr>
          <p:spPr>
            <a:xfrm flipH="1">
              <a:off x="5558665" y="3415289"/>
              <a:ext cx="18476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ZoneTexte 117">
              <a:extLst>
                <a:ext uri="{FF2B5EF4-FFF2-40B4-BE49-F238E27FC236}">
                  <a16:creationId xmlns:a16="http://schemas.microsoft.com/office/drawing/2014/main" id="{5EA7C0C8-04A6-46CE-9ED5-3FD816A33459}"/>
                </a:ext>
              </a:extLst>
            </p:cNvPr>
            <p:cNvSpPr txBox="1"/>
            <p:nvPr/>
          </p:nvSpPr>
          <p:spPr>
            <a:xfrm>
              <a:off x="5749656" y="3279739"/>
              <a:ext cx="7200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b="1" dirty="0" err="1"/>
                <a:t>Reflector</a:t>
              </a:r>
              <a:endParaRPr lang="fr-FR" sz="1100" b="1" dirty="0"/>
            </a:p>
          </p:txBody>
        </p:sp>
        <p:grpSp>
          <p:nvGrpSpPr>
            <p:cNvPr id="120" name="Groupe 119">
              <a:extLst>
                <a:ext uri="{FF2B5EF4-FFF2-40B4-BE49-F238E27FC236}">
                  <a16:creationId xmlns:a16="http://schemas.microsoft.com/office/drawing/2014/main" id="{3093D42E-8038-4090-BC1A-3CFF74C17CC9}"/>
                </a:ext>
              </a:extLst>
            </p:cNvPr>
            <p:cNvGrpSpPr/>
            <p:nvPr/>
          </p:nvGrpSpPr>
          <p:grpSpPr>
            <a:xfrm>
              <a:off x="4380166" y="4559851"/>
              <a:ext cx="4250530" cy="1713929"/>
              <a:chOff x="4419954" y="4305490"/>
              <a:chExt cx="4250530" cy="1713929"/>
            </a:xfrm>
          </p:grpSpPr>
          <p:pic>
            <p:nvPicPr>
              <p:cNvPr id="52" name="Image 51">
                <a:extLst>
                  <a:ext uri="{FF2B5EF4-FFF2-40B4-BE49-F238E27FC236}">
                    <a16:creationId xmlns:a16="http://schemas.microsoft.com/office/drawing/2014/main" id="{96645DAB-147B-4770-ABCF-E7F12CF7E7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19954" y="4305490"/>
                <a:ext cx="4250530" cy="1365537"/>
              </a:xfrm>
              <a:prstGeom prst="rect">
                <a:avLst/>
              </a:prstGeom>
            </p:spPr>
          </p:pic>
          <p:sp>
            <p:nvSpPr>
              <p:cNvPr id="119" name="ZoneTexte 118">
                <a:extLst>
                  <a:ext uri="{FF2B5EF4-FFF2-40B4-BE49-F238E27FC236}">
                    <a16:creationId xmlns:a16="http://schemas.microsoft.com/office/drawing/2014/main" id="{629D09B2-59E7-49EA-9637-9C98CCD800F2}"/>
                  </a:ext>
                </a:extLst>
              </p:cNvPr>
              <p:cNvSpPr txBox="1"/>
              <p:nvPr/>
            </p:nvSpPr>
            <p:spPr>
              <a:xfrm>
                <a:off x="4699089" y="5742420"/>
                <a:ext cx="385567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b="1" i="1" dirty="0" err="1"/>
                  <a:t>Integration</a:t>
                </a:r>
                <a:r>
                  <a:rPr lang="fr-FR" sz="1200" b="1" i="1" dirty="0"/>
                  <a:t> of the </a:t>
                </a:r>
                <a:r>
                  <a:rPr lang="fr-FR" sz="1200" b="1" i="1" dirty="0" err="1"/>
                  <a:t>sensor</a:t>
                </a:r>
                <a:r>
                  <a:rPr lang="fr-FR" sz="1200" b="1" i="1" dirty="0"/>
                  <a:t> </a:t>
                </a:r>
                <a:r>
                  <a:rPr lang="fr-FR" sz="1200" b="1" i="1" dirty="0" err="1"/>
                  <a:t>directly</a:t>
                </a:r>
                <a:r>
                  <a:rPr lang="fr-FR" sz="1200" b="1" i="1" dirty="0"/>
                  <a:t> in the </a:t>
                </a:r>
                <a:r>
                  <a:rPr lang="fr-FR" sz="1200" b="1" i="1" dirty="0" err="1"/>
                  <a:t>pressurized</a:t>
                </a:r>
                <a:r>
                  <a:rPr lang="fr-FR" sz="1200" b="1" i="1" dirty="0"/>
                  <a:t> </a:t>
                </a:r>
                <a:r>
                  <a:rPr lang="fr-FR" sz="1200" b="1" i="1" dirty="0" err="1"/>
                  <a:t>cavity</a:t>
                </a:r>
                <a:endParaRPr lang="fr-FR" sz="1200" b="1" i="1" dirty="0"/>
              </a:p>
            </p:txBody>
          </p:sp>
        </p:grpSp>
        <p:cxnSp>
          <p:nvCxnSpPr>
            <p:cNvPr id="54" name="Connecteur droit avec flèche 53">
              <a:extLst>
                <a:ext uri="{FF2B5EF4-FFF2-40B4-BE49-F238E27FC236}">
                  <a16:creationId xmlns:a16="http://schemas.microsoft.com/office/drawing/2014/main" id="{9C752110-9E6E-4701-9BD0-45E5CD6C4EE6}"/>
                </a:ext>
              </a:extLst>
            </p:cNvPr>
            <p:cNvCxnSpPr>
              <a:cxnSpLocks/>
              <a:stCxn id="51" idx="1"/>
            </p:cNvCxnSpPr>
            <p:nvPr/>
          </p:nvCxnSpPr>
          <p:spPr>
            <a:xfrm flipH="1">
              <a:off x="6524323" y="4413531"/>
              <a:ext cx="118039" cy="83005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7" name="Groupe 126">
              <a:extLst>
                <a:ext uri="{FF2B5EF4-FFF2-40B4-BE49-F238E27FC236}">
                  <a16:creationId xmlns:a16="http://schemas.microsoft.com/office/drawing/2014/main" id="{F9253008-C05F-47A4-8ACF-C5F922E8E3BF}"/>
                </a:ext>
              </a:extLst>
            </p:cNvPr>
            <p:cNvGrpSpPr/>
            <p:nvPr/>
          </p:nvGrpSpPr>
          <p:grpSpPr>
            <a:xfrm>
              <a:off x="7261788" y="1289861"/>
              <a:ext cx="1230024" cy="2822830"/>
              <a:chOff x="7301576" y="1035500"/>
              <a:chExt cx="1230024" cy="2822830"/>
            </a:xfrm>
          </p:grpSpPr>
          <p:sp>
            <p:nvSpPr>
              <p:cNvPr id="116" name="ZoneTexte 115">
                <a:extLst>
                  <a:ext uri="{FF2B5EF4-FFF2-40B4-BE49-F238E27FC236}">
                    <a16:creationId xmlns:a16="http://schemas.microsoft.com/office/drawing/2014/main" id="{EA144CE8-9E96-40F7-8B28-B6AB295AE893}"/>
                  </a:ext>
                </a:extLst>
              </p:cNvPr>
              <p:cNvSpPr txBox="1"/>
              <p:nvPr/>
            </p:nvSpPr>
            <p:spPr>
              <a:xfrm>
                <a:off x="7575272" y="1035500"/>
                <a:ext cx="89960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100" b="1" i="1" dirty="0"/>
                  <a:t>Design n°2</a:t>
                </a:r>
              </a:p>
            </p:txBody>
          </p:sp>
          <p:grpSp>
            <p:nvGrpSpPr>
              <p:cNvPr id="126" name="Groupe 125">
                <a:extLst>
                  <a:ext uri="{FF2B5EF4-FFF2-40B4-BE49-F238E27FC236}">
                    <a16:creationId xmlns:a16="http://schemas.microsoft.com/office/drawing/2014/main" id="{0C7A3445-B491-4C46-9034-CBD8B3BC2CF4}"/>
                  </a:ext>
                </a:extLst>
              </p:cNvPr>
              <p:cNvGrpSpPr/>
              <p:nvPr/>
            </p:nvGrpSpPr>
            <p:grpSpPr>
              <a:xfrm>
                <a:off x="7301576" y="1310349"/>
                <a:ext cx="1230024" cy="2547981"/>
                <a:chOff x="7301576" y="1310349"/>
                <a:chExt cx="1230024" cy="2547981"/>
              </a:xfrm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03774B29-DE6F-4F3D-8B5C-B2F21B5A5482}"/>
                    </a:ext>
                  </a:extLst>
                </p:cNvPr>
                <p:cNvSpPr/>
                <p:nvPr/>
              </p:nvSpPr>
              <p:spPr>
                <a:xfrm rot="16200000">
                  <a:off x="7817674" y="2667357"/>
                  <a:ext cx="853469" cy="144016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1F67CADB-36D1-4C8B-839B-CE98972150E4}"/>
                    </a:ext>
                  </a:extLst>
                </p:cNvPr>
                <p:cNvSpPr/>
                <p:nvPr/>
              </p:nvSpPr>
              <p:spPr>
                <a:xfrm rot="16200000">
                  <a:off x="7163683" y="2666686"/>
                  <a:ext cx="853469" cy="144016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8" name="Flèche : double flèche verticale 57">
                  <a:extLst>
                    <a:ext uri="{FF2B5EF4-FFF2-40B4-BE49-F238E27FC236}">
                      <a16:creationId xmlns:a16="http://schemas.microsoft.com/office/drawing/2014/main" id="{E818C444-B2DB-4C95-9E61-5537A1B1BC9D}"/>
                    </a:ext>
                  </a:extLst>
                </p:cNvPr>
                <p:cNvSpPr/>
                <p:nvPr/>
              </p:nvSpPr>
              <p:spPr>
                <a:xfrm rot="10800000">
                  <a:off x="7804312" y="2020248"/>
                  <a:ext cx="216024" cy="288032"/>
                </a:xfrm>
                <a:prstGeom prst="upDownArrow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grpSp>
              <p:nvGrpSpPr>
                <p:cNvPr id="97" name="Groupe 96">
                  <a:extLst>
                    <a:ext uri="{FF2B5EF4-FFF2-40B4-BE49-F238E27FC236}">
                      <a16:creationId xmlns:a16="http://schemas.microsoft.com/office/drawing/2014/main" id="{AC3CBB71-150E-4031-9136-2E442014152F}"/>
                    </a:ext>
                  </a:extLst>
                </p:cNvPr>
                <p:cNvGrpSpPr/>
                <p:nvPr/>
              </p:nvGrpSpPr>
              <p:grpSpPr>
                <a:xfrm>
                  <a:off x="7534697" y="2031460"/>
                  <a:ext cx="755254" cy="204693"/>
                  <a:chOff x="7539362" y="1718035"/>
                  <a:chExt cx="755254" cy="204693"/>
                </a:xfrm>
              </p:grpSpPr>
              <p:sp>
                <p:nvSpPr>
                  <p:cNvPr id="59" name="Rectangle 58">
                    <a:extLst>
                      <a:ext uri="{FF2B5EF4-FFF2-40B4-BE49-F238E27FC236}">
                        <a16:creationId xmlns:a16="http://schemas.microsoft.com/office/drawing/2014/main" id="{92BEDF72-AC1D-4D34-8A7E-8724732FFEE6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7844981" y="1473093"/>
                    <a:ext cx="144016" cy="755254"/>
                  </a:xfrm>
                  <a:prstGeom prst="rect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cxnSp>
                <p:nvCxnSpPr>
                  <p:cNvPr id="60" name="Connecteur droit 59">
                    <a:extLst>
                      <a:ext uri="{FF2B5EF4-FFF2-40B4-BE49-F238E27FC236}">
                        <a16:creationId xmlns:a16="http://schemas.microsoft.com/office/drawing/2014/main" id="{2389EE9B-F69D-42BE-9584-6BBB6DAE6CC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7992723" y="1617683"/>
                    <a:ext cx="0" cy="307101"/>
                  </a:xfrm>
                  <a:prstGeom prst="line">
                    <a:avLst/>
                  </a:prstGeom>
                  <a:ln w="1270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3B2F9A4E-E11C-45A0-9820-D598C508CEE1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7900760" y="1656448"/>
                    <a:ext cx="45719" cy="168894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cxnSp>
                <p:nvCxnSpPr>
                  <p:cNvPr id="62" name="Connecteur droit 61">
                    <a:extLst>
                      <a:ext uri="{FF2B5EF4-FFF2-40B4-BE49-F238E27FC236}">
                        <a16:creationId xmlns:a16="http://schemas.microsoft.com/office/drawing/2014/main" id="{3D767B5B-64E2-4046-84B2-E6DFAE3FF03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7906189" y="1616158"/>
                    <a:ext cx="0" cy="203755"/>
                  </a:xfrm>
                  <a:prstGeom prst="line">
                    <a:avLst/>
                  </a:prstGeom>
                  <a:ln w="1270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FD8E6E0C-2BFB-4DFB-B327-BE6D552C37E5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7787611" y="1722398"/>
                    <a:ext cx="45719" cy="45719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cxnSp>
                <p:nvCxnSpPr>
                  <p:cNvPr id="64" name="Connecteur droit 63">
                    <a:extLst>
                      <a:ext uri="{FF2B5EF4-FFF2-40B4-BE49-F238E27FC236}">
                        <a16:creationId xmlns:a16="http://schemas.microsoft.com/office/drawing/2014/main" id="{B97FFB14-AB64-4F46-9ED2-EFAD5AEFEC8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7731453" y="1670443"/>
                    <a:ext cx="0" cy="203755"/>
                  </a:xfrm>
                  <a:prstGeom prst="line">
                    <a:avLst/>
                  </a:prstGeom>
                  <a:ln w="1270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6" name="Triangle isocèle 65">
                  <a:extLst>
                    <a:ext uri="{FF2B5EF4-FFF2-40B4-BE49-F238E27FC236}">
                      <a16:creationId xmlns:a16="http://schemas.microsoft.com/office/drawing/2014/main" id="{2253A1AC-4449-4341-9098-A01BEB5A2DA0}"/>
                    </a:ext>
                  </a:extLst>
                </p:cNvPr>
                <p:cNvSpPr/>
                <p:nvPr/>
              </p:nvSpPr>
              <p:spPr>
                <a:xfrm rot="5400000">
                  <a:off x="8327311" y="2318542"/>
                  <a:ext cx="66238" cy="4571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75" name="Triangle isocèle 74">
                  <a:extLst>
                    <a:ext uri="{FF2B5EF4-FFF2-40B4-BE49-F238E27FC236}">
                      <a16:creationId xmlns:a16="http://schemas.microsoft.com/office/drawing/2014/main" id="{46CAE839-F2B2-43FB-8BF6-8098DF7B0EC5}"/>
                    </a:ext>
                  </a:extLst>
                </p:cNvPr>
                <p:cNvSpPr/>
                <p:nvPr/>
              </p:nvSpPr>
              <p:spPr>
                <a:xfrm rot="5400000">
                  <a:off x="8327311" y="2470943"/>
                  <a:ext cx="66237" cy="4571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76" name="Triangle isocèle 75">
                  <a:extLst>
                    <a:ext uri="{FF2B5EF4-FFF2-40B4-BE49-F238E27FC236}">
                      <a16:creationId xmlns:a16="http://schemas.microsoft.com/office/drawing/2014/main" id="{9DD05252-B43C-4B10-BB2B-E2C77C58D9F8}"/>
                    </a:ext>
                  </a:extLst>
                </p:cNvPr>
                <p:cNvSpPr/>
                <p:nvPr/>
              </p:nvSpPr>
              <p:spPr>
                <a:xfrm rot="5400000">
                  <a:off x="8323824" y="2628895"/>
                  <a:ext cx="66237" cy="4571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77" name="Triangle isocèle 76">
                  <a:extLst>
                    <a:ext uri="{FF2B5EF4-FFF2-40B4-BE49-F238E27FC236}">
                      <a16:creationId xmlns:a16="http://schemas.microsoft.com/office/drawing/2014/main" id="{A9101548-1442-45CE-8EEB-C2B92FB07AF0}"/>
                    </a:ext>
                  </a:extLst>
                </p:cNvPr>
                <p:cNvSpPr/>
                <p:nvPr/>
              </p:nvSpPr>
              <p:spPr>
                <a:xfrm rot="5400000">
                  <a:off x="8313159" y="2774526"/>
                  <a:ext cx="66237" cy="4571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78" name="Triangle isocèle 77">
                  <a:extLst>
                    <a:ext uri="{FF2B5EF4-FFF2-40B4-BE49-F238E27FC236}">
                      <a16:creationId xmlns:a16="http://schemas.microsoft.com/office/drawing/2014/main" id="{D527A47A-A6D9-44DB-A6F8-8B31AEF5F37A}"/>
                    </a:ext>
                  </a:extLst>
                </p:cNvPr>
                <p:cNvSpPr/>
                <p:nvPr/>
              </p:nvSpPr>
              <p:spPr>
                <a:xfrm rot="5400000">
                  <a:off x="8323823" y="2916383"/>
                  <a:ext cx="66237" cy="4571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79" name="Triangle isocèle 78">
                  <a:extLst>
                    <a:ext uri="{FF2B5EF4-FFF2-40B4-BE49-F238E27FC236}">
                      <a16:creationId xmlns:a16="http://schemas.microsoft.com/office/drawing/2014/main" id="{88B00E87-C817-4CF1-8972-4274F2EF5F5E}"/>
                    </a:ext>
                  </a:extLst>
                </p:cNvPr>
                <p:cNvSpPr/>
                <p:nvPr/>
              </p:nvSpPr>
              <p:spPr>
                <a:xfrm rot="5400000">
                  <a:off x="8323823" y="3068784"/>
                  <a:ext cx="66237" cy="4571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80" name="Triangle isocèle 79">
                  <a:extLst>
                    <a:ext uri="{FF2B5EF4-FFF2-40B4-BE49-F238E27FC236}">
                      <a16:creationId xmlns:a16="http://schemas.microsoft.com/office/drawing/2014/main" id="{970831EE-958F-46B5-8FDB-DA95070D3FF1}"/>
                    </a:ext>
                  </a:extLst>
                </p:cNvPr>
                <p:cNvSpPr/>
                <p:nvPr/>
              </p:nvSpPr>
              <p:spPr>
                <a:xfrm rot="16200000">
                  <a:off x="7441277" y="3115636"/>
                  <a:ext cx="66239" cy="4571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81" name="Triangle isocèle 80">
                  <a:extLst>
                    <a:ext uri="{FF2B5EF4-FFF2-40B4-BE49-F238E27FC236}">
                      <a16:creationId xmlns:a16="http://schemas.microsoft.com/office/drawing/2014/main" id="{02123B1E-27F5-426A-B691-D103CEA3D51E}"/>
                    </a:ext>
                  </a:extLst>
                </p:cNvPr>
                <p:cNvSpPr/>
                <p:nvPr/>
              </p:nvSpPr>
              <p:spPr>
                <a:xfrm rot="16200000">
                  <a:off x="7441277" y="2985158"/>
                  <a:ext cx="66239" cy="4571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82" name="Triangle isocèle 81">
                  <a:extLst>
                    <a:ext uri="{FF2B5EF4-FFF2-40B4-BE49-F238E27FC236}">
                      <a16:creationId xmlns:a16="http://schemas.microsoft.com/office/drawing/2014/main" id="{24EF4E87-10E5-4B09-A6E8-3CC49D74E18C}"/>
                    </a:ext>
                  </a:extLst>
                </p:cNvPr>
                <p:cNvSpPr/>
                <p:nvPr/>
              </p:nvSpPr>
              <p:spPr>
                <a:xfrm rot="16200000">
                  <a:off x="7441277" y="2850145"/>
                  <a:ext cx="66239" cy="4571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83" name="Triangle isocèle 82">
                  <a:extLst>
                    <a:ext uri="{FF2B5EF4-FFF2-40B4-BE49-F238E27FC236}">
                      <a16:creationId xmlns:a16="http://schemas.microsoft.com/office/drawing/2014/main" id="{17FD4380-CA31-4992-A3CA-39360ED6544A}"/>
                    </a:ext>
                  </a:extLst>
                </p:cNvPr>
                <p:cNvSpPr/>
                <p:nvPr/>
              </p:nvSpPr>
              <p:spPr>
                <a:xfrm rot="16200000">
                  <a:off x="7447137" y="2710000"/>
                  <a:ext cx="66239" cy="4571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84" name="Triangle isocèle 83">
                  <a:extLst>
                    <a:ext uri="{FF2B5EF4-FFF2-40B4-BE49-F238E27FC236}">
                      <a16:creationId xmlns:a16="http://schemas.microsoft.com/office/drawing/2014/main" id="{7FFA3711-FBE1-454A-833B-E437CD82A4F8}"/>
                    </a:ext>
                  </a:extLst>
                </p:cNvPr>
                <p:cNvSpPr/>
                <p:nvPr/>
              </p:nvSpPr>
              <p:spPr>
                <a:xfrm rot="16200000">
                  <a:off x="7447137" y="2570281"/>
                  <a:ext cx="66239" cy="4571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85" name="Triangle isocèle 84">
                  <a:extLst>
                    <a:ext uri="{FF2B5EF4-FFF2-40B4-BE49-F238E27FC236}">
                      <a16:creationId xmlns:a16="http://schemas.microsoft.com/office/drawing/2014/main" id="{13B61DB9-C5E8-4894-B2A3-366EF71322B0}"/>
                    </a:ext>
                  </a:extLst>
                </p:cNvPr>
                <p:cNvSpPr/>
                <p:nvPr/>
              </p:nvSpPr>
              <p:spPr>
                <a:xfrm rot="16200000">
                  <a:off x="7447137" y="2436708"/>
                  <a:ext cx="66239" cy="4571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grpSp>
              <p:nvGrpSpPr>
                <p:cNvPr id="96" name="Groupe 95">
                  <a:extLst>
                    <a:ext uri="{FF2B5EF4-FFF2-40B4-BE49-F238E27FC236}">
                      <a16:creationId xmlns:a16="http://schemas.microsoft.com/office/drawing/2014/main" id="{8B2431A6-536C-40DC-AA24-7949B962AED6}"/>
                    </a:ext>
                  </a:extLst>
                </p:cNvPr>
                <p:cNvGrpSpPr/>
                <p:nvPr/>
              </p:nvGrpSpPr>
              <p:grpSpPr>
                <a:xfrm>
                  <a:off x="7329456" y="1564032"/>
                  <a:ext cx="1202144" cy="393949"/>
                  <a:chOff x="7301317" y="1196752"/>
                  <a:chExt cx="1202144" cy="393949"/>
                </a:xfrm>
              </p:grpSpPr>
              <p:grpSp>
                <p:nvGrpSpPr>
                  <p:cNvPr id="90" name="Groupe 89">
                    <a:extLst>
                      <a:ext uri="{FF2B5EF4-FFF2-40B4-BE49-F238E27FC236}">
                        <a16:creationId xmlns:a16="http://schemas.microsoft.com/office/drawing/2014/main" id="{85A7065E-FBB3-4B96-8AA3-7518BF29D0E1}"/>
                      </a:ext>
                    </a:extLst>
                  </p:cNvPr>
                  <p:cNvGrpSpPr/>
                  <p:nvPr/>
                </p:nvGrpSpPr>
                <p:grpSpPr>
                  <a:xfrm>
                    <a:off x="7301317" y="1196752"/>
                    <a:ext cx="1202144" cy="393949"/>
                    <a:chOff x="7301317" y="1196752"/>
                    <a:chExt cx="1202144" cy="393949"/>
                  </a:xfrm>
                </p:grpSpPr>
                <p:sp>
                  <p:nvSpPr>
                    <p:cNvPr id="87" name="Rectangle : avec coins rognés en haut 86">
                      <a:extLst>
                        <a:ext uri="{FF2B5EF4-FFF2-40B4-BE49-F238E27FC236}">
                          <a16:creationId xmlns:a16="http://schemas.microsoft.com/office/drawing/2014/main" id="{2C78DB94-DDFC-44CE-8843-966BD35321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01317" y="1196752"/>
                      <a:ext cx="1202144" cy="393949"/>
                    </a:xfrm>
                    <a:prstGeom prst="snip2Same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dirty="0"/>
                    </a:p>
                  </p:txBody>
                </p:sp>
                <p:sp>
                  <p:nvSpPr>
                    <p:cNvPr id="88" name="Rectangle 87">
                      <a:extLst>
                        <a:ext uri="{FF2B5EF4-FFF2-40B4-BE49-F238E27FC236}">
                          <a16:creationId xmlns:a16="http://schemas.microsoft.com/office/drawing/2014/main" id="{AA35D0C8-E9AB-42EC-8AFC-83E46DC6C0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46447" y="1339189"/>
                      <a:ext cx="931753" cy="25034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dirty="0"/>
                    </a:p>
                  </p:txBody>
                </p:sp>
                <p:sp>
                  <p:nvSpPr>
                    <p:cNvPr id="89" name="Rectangle 88">
                      <a:extLst>
                        <a:ext uri="{FF2B5EF4-FFF2-40B4-BE49-F238E27FC236}">
                          <a16:creationId xmlns:a16="http://schemas.microsoft.com/office/drawing/2014/main" id="{753F2807-0F21-4910-AF7C-5349247A63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44288" y="1199550"/>
                      <a:ext cx="336074" cy="1312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dirty="0"/>
                    </a:p>
                  </p:txBody>
                </p:sp>
              </p:grpSp>
              <p:sp>
                <p:nvSpPr>
                  <p:cNvPr id="91" name="Triangle isocèle 90">
                    <a:extLst>
                      <a:ext uri="{FF2B5EF4-FFF2-40B4-BE49-F238E27FC236}">
                        <a16:creationId xmlns:a16="http://schemas.microsoft.com/office/drawing/2014/main" id="{612C28C2-E5F0-4AE3-A19C-36B549C9FFF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436187" y="1398680"/>
                    <a:ext cx="66238" cy="45719"/>
                  </a:xfrm>
                  <a:prstGeom prst="triangl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92" name="Triangle isocèle 91">
                    <a:extLst>
                      <a:ext uri="{FF2B5EF4-FFF2-40B4-BE49-F238E27FC236}">
                        <a16:creationId xmlns:a16="http://schemas.microsoft.com/office/drawing/2014/main" id="{D3B9126F-A524-4E11-8CA1-D31A926B70F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432742" y="1480081"/>
                    <a:ext cx="66238" cy="45719"/>
                  </a:xfrm>
                  <a:prstGeom prst="triangl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93" name="Triangle isocèle 92">
                    <a:extLst>
                      <a:ext uri="{FF2B5EF4-FFF2-40B4-BE49-F238E27FC236}">
                        <a16:creationId xmlns:a16="http://schemas.microsoft.com/office/drawing/2014/main" id="{4D98E03E-FB9F-4159-B100-6B147C428234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8321857" y="1455713"/>
                    <a:ext cx="66238" cy="45719"/>
                  </a:xfrm>
                  <a:prstGeom prst="triangl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94" name="Triangle isocèle 93">
                    <a:extLst>
                      <a:ext uri="{FF2B5EF4-FFF2-40B4-BE49-F238E27FC236}">
                        <a16:creationId xmlns:a16="http://schemas.microsoft.com/office/drawing/2014/main" id="{C2120E16-9A01-471F-8BA9-E9425F5792F1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8321858" y="1380169"/>
                    <a:ext cx="66238" cy="45719"/>
                  </a:xfrm>
                  <a:prstGeom prst="triangl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95" name="Triangle isocèle 94">
                    <a:extLst>
                      <a:ext uri="{FF2B5EF4-FFF2-40B4-BE49-F238E27FC236}">
                        <a16:creationId xmlns:a16="http://schemas.microsoft.com/office/drawing/2014/main" id="{46A67EFD-6001-4997-9D77-0BEC3F2C84FA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8328312" y="1526727"/>
                    <a:ext cx="66238" cy="45719"/>
                  </a:xfrm>
                  <a:prstGeom prst="triangl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</p:grpSp>
            <p:grpSp>
              <p:nvGrpSpPr>
                <p:cNvPr id="101" name="Groupe 100">
                  <a:extLst>
                    <a:ext uri="{FF2B5EF4-FFF2-40B4-BE49-F238E27FC236}">
                      <a16:creationId xmlns:a16="http://schemas.microsoft.com/office/drawing/2014/main" id="{18357AD3-143F-4E52-AA96-BBA1506DD35D}"/>
                    </a:ext>
                  </a:extLst>
                </p:cNvPr>
                <p:cNvGrpSpPr/>
                <p:nvPr/>
              </p:nvGrpSpPr>
              <p:grpSpPr>
                <a:xfrm rot="10800000">
                  <a:off x="7324935" y="3266919"/>
                  <a:ext cx="1202144" cy="393949"/>
                  <a:chOff x="7301317" y="1196752"/>
                  <a:chExt cx="1202144" cy="393949"/>
                </a:xfrm>
              </p:grpSpPr>
              <p:grpSp>
                <p:nvGrpSpPr>
                  <p:cNvPr id="102" name="Groupe 101">
                    <a:extLst>
                      <a:ext uri="{FF2B5EF4-FFF2-40B4-BE49-F238E27FC236}">
                        <a16:creationId xmlns:a16="http://schemas.microsoft.com/office/drawing/2014/main" id="{100EE2EB-911A-4132-A113-C9E863BE8B4D}"/>
                      </a:ext>
                    </a:extLst>
                  </p:cNvPr>
                  <p:cNvGrpSpPr/>
                  <p:nvPr/>
                </p:nvGrpSpPr>
                <p:grpSpPr>
                  <a:xfrm>
                    <a:off x="7301317" y="1196752"/>
                    <a:ext cx="1202144" cy="393949"/>
                    <a:chOff x="7301317" y="1196752"/>
                    <a:chExt cx="1202144" cy="393949"/>
                  </a:xfrm>
                </p:grpSpPr>
                <p:sp>
                  <p:nvSpPr>
                    <p:cNvPr id="108" name="Rectangle : avec coins rognés en haut 107">
                      <a:extLst>
                        <a:ext uri="{FF2B5EF4-FFF2-40B4-BE49-F238E27FC236}">
                          <a16:creationId xmlns:a16="http://schemas.microsoft.com/office/drawing/2014/main" id="{90B0CAC8-4517-49D0-9934-FF39D1A541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01317" y="1196752"/>
                      <a:ext cx="1202144" cy="393949"/>
                    </a:xfrm>
                    <a:prstGeom prst="snip2Same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dirty="0"/>
                    </a:p>
                  </p:txBody>
                </p:sp>
                <p:sp>
                  <p:nvSpPr>
                    <p:cNvPr id="109" name="Rectangle 108">
                      <a:extLst>
                        <a:ext uri="{FF2B5EF4-FFF2-40B4-BE49-F238E27FC236}">
                          <a16:creationId xmlns:a16="http://schemas.microsoft.com/office/drawing/2014/main" id="{A0845AD4-C652-4585-B7B7-8C25FF580A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46447" y="1339189"/>
                      <a:ext cx="931753" cy="25034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dirty="0"/>
                    </a:p>
                  </p:txBody>
                </p:sp>
                <p:sp>
                  <p:nvSpPr>
                    <p:cNvPr id="110" name="Rectangle 109">
                      <a:extLst>
                        <a:ext uri="{FF2B5EF4-FFF2-40B4-BE49-F238E27FC236}">
                          <a16:creationId xmlns:a16="http://schemas.microsoft.com/office/drawing/2014/main" id="{372A0E9A-81B0-4A4A-B960-91EFACB3AB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44288" y="1199550"/>
                      <a:ext cx="336074" cy="1312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dirty="0"/>
                    </a:p>
                  </p:txBody>
                </p:sp>
              </p:grpSp>
              <p:sp>
                <p:nvSpPr>
                  <p:cNvPr id="103" name="Triangle isocèle 102">
                    <a:extLst>
                      <a:ext uri="{FF2B5EF4-FFF2-40B4-BE49-F238E27FC236}">
                        <a16:creationId xmlns:a16="http://schemas.microsoft.com/office/drawing/2014/main" id="{4622C790-6B8D-49D2-A867-36AB5BC79DB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436187" y="1398680"/>
                    <a:ext cx="66238" cy="45719"/>
                  </a:xfrm>
                  <a:prstGeom prst="triangl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104" name="Triangle isocèle 103">
                    <a:extLst>
                      <a:ext uri="{FF2B5EF4-FFF2-40B4-BE49-F238E27FC236}">
                        <a16:creationId xmlns:a16="http://schemas.microsoft.com/office/drawing/2014/main" id="{9DBADFF7-4362-4052-B3DA-769474D6C65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432742" y="1480081"/>
                    <a:ext cx="66238" cy="45719"/>
                  </a:xfrm>
                  <a:prstGeom prst="triangl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105" name="Triangle isocèle 104">
                    <a:extLst>
                      <a:ext uri="{FF2B5EF4-FFF2-40B4-BE49-F238E27FC236}">
                        <a16:creationId xmlns:a16="http://schemas.microsoft.com/office/drawing/2014/main" id="{C35695C1-0402-4BEF-B0F5-914FC5CE1E38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8321857" y="1455713"/>
                    <a:ext cx="66238" cy="45719"/>
                  </a:xfrm>
                  <a:prstGeom prst="triangl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106" name="Triangle isocèle 105">
                    <a:extLst>
                      <a:ext uri="{FF2B5EF4-FFF2-40B4-BE49-F238E27FC236}">
                        <a16:creationId xmlns:a16="http://schemas.microsoft.com/office/drawing/2014/main" id="{A9E968CD-CBB3-4AA9-B8E0-6AC06318090E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8321858" y="1380169"/>
                    <a:ext cx="66238" cy="45719"/>
                  </a:xfrm>
                  <a:prstGeom prst="triangl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107" name="Triangle isocèle 106">
                    <a:extLst>
                      <a:ext uri="{FF2B5EF4-FFF2-40B4-BE49-F238E27FC236}">
                        <a16:creationId xmlns:a16="http://schemas.microsoft.com/office/drawing/2014/main" id="{3CCF9427-0EA2-412D-9601-EF125675D3E0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8328312" y="1526727"/>
                    <a:ext cx="66238" cy="45719"/>
                  </a:xfrm>
                  <a:prstGeom prst="triangl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</p:grpSp>
            <p:cxnSp>
              <p:nvCxnSpPr>
                <p:cNvPr id="65" name="Connecteur droit 64">
                  <a:extLst>
                    <a:ext uri="{FF2B5EF4-FFF2-40B4-BE49-F238E27FC236}">
                      <a16:creationId xmlns:a16="http://schemas.microsoft.com/office/drawing/2014/main" id="{CBFA4188-E119-4CD7-9A5F-4A3C2B9492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900077" y="1438301"/>
                  <a:ext cx="8205" cy="2359780"/>
                </a:xfrm>
                <a:prstGeom prst="line">
                  <a:avLst/>
                </a:prstGeom>
                <a:ln w="9525"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2" name="Flèche : courbe vers la gauche 111">
                  <a:extLst>
                    <a:ext uri="{FF2B5EF4-FFF2-40B4-BE49-F238E27FC236}">
                      <a16:creationId xmlns:a16="http://schemas.microsoft.com/office/drawing/2014/main" id="{91A2A446-CEFF-4AD3-B7AD-90A3B86CFF93}"/>
                    </a:ext>
                  </a:extLst>
                </p:cNvPr>
                <p:cNvSpPr/>
                <p:nvPr/>
              </p:nvSpPr>
              <p:spPr>
                <a:xfrm>
                  <a:off x="8035932" y="1316309"/>
                  <a:ext cx="376498" cy="188779"/>
                </a:xfrm>
                <a:prstGeom prst="curvedLeftArrow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3" name="Flèche : courbe vers la gauche 112">
                  <a:extLst>
                    <a:ext uri="{FF2B5EF4-FFF2-40B4-BE49-F238E27FC236}">
                      <a16:creationId xmlns:a16="http://schemas.microsoft.com/office/drawing/2014/main" id="{6CEA7CE6-5F25-4076-97D6-F843535B813A}"/>
                    </a:ext>
                  </a:extLst>
                </p:cNvPr>
                <p:cNvSpPr/>
                <p:nvPr/>
              </p:nvSpPr>
              <p:spPr>
                <a:xfrm rot="10800000">
                  <a:off x="7361003" y="1310349"/>
                  <a:ext cx="376498" cy="188779"/>
                </a:xfrm>
                <a:prstGeom prst="curvedLeftArrow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F1828630-1F39-47A4-885A-DA5E464ACFBF}"/>
                    </a:ext>
                  </a:extLst>
                </p:cNvPr>
                <p:cNvSpPr/>
                <p:nvPr/>
              </p:nvSpPr>
              <p:spPr>
                <a:xfrm rot="16200000">
                  <a:off x="7888488" y="3055800"/>
                  <a:ext cx="60932" cy="755254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1" name="Flèche : courbe vers le haut 120">
                  <a:extLst>
                    <a:ext uri="{FF2B5EF4-FFF2-40B4-BE49-F238E27FC236}">
                      <a16:creationId xmlns:a16="http://schemas.microsoft.com/office/drawing/2014/main" id="{0FDE88FD-9DDC-4B1A-9129-146C75B8D2D6}"/>
                    </a:ext>
                  </a:extLst>
                </p:cNvPr>
                <p:cNvSpPr/>
                <p:nvPr/>
              </p:nvSpPr>
              <p:spPr>
                <a:xfrm>
                  <a:off x="7753655" y="2489439"/>
                  <a:ext cx="82862" cy="853470"/>
                </a:xfrm>
                <a:prstGeom prst="curvedUpArrow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2" name="Flèche : courbe vers le haut 121">
                  <a:extLst>
                    <a:ext uri="{FF2B5EF4-FFF2-40B4-BE49-F238E27FC236}">
                      <a16:creationId xmlns:a16="http://schemas.microsoft.com/office/drawing/2014/main" id="{60E248E6-56A2-450F-8D0B-A9DE95780328}"/>
                    </a:ext>
                  </a:extLst>
                </p:cNvPr>
                <p:cNvSpPr/>
                <p:nvPr/>
              </p:nvSpPr>
              <p:spPr>
                <a:xfrm>
                  <a:off x="8012270" y="2489439"/>
                  <a:ext cx="82862" cy="853470"/>
                </a:xfrm>
                <a:prstGeom prst="curvedUpArrow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3" name="Flèche : courbe vers la gauche 122">
                  <a:extLst>
                    <a:ext uri="{FF2B5EF4-FFF2-40B4-BE49-F238E27FC236}">
                      <a16:creationId xmlns:a16="http://schemas.microsoft.com/office/drawing/2014/main" id="{1E2ADBF9-DD3C-4789-A26D-44E2ADE2EB77}"/>
                    </a:ext>
                  </a:extLst>
                </p:cNvPr>
                <p:cNvSpPr/>
                <p:nvPr/>
              </p:nvSpPr>
              <p:spPr>
                <a:xfrm rot="10800000" flipV="1">
                  <a:off x="7301576" y="3705357"/>
                  <a:ext cx="376498" cy="140977"/>
                </a:xfrm>
                <a:prstGeom prst="curvedLeftArrow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5" name="Flèche : courbe vers la gauche 124">
                  <a:extLst>
                    <a:ext uri="{FF2B5EF4-FFF2-40B4-BE49-F238E27FC236}">
                      <a16:creationId xmlns:a16="http://schemas.microsoft.com/office/drawing/2014/main" id="{54ABB491-3F7D-4958-BF23-83A2D75C7A84}"/>
                    </a:ext>
                  </a:extLst>
                </p:cNvPr>
                <p:cNvSpPr/>
                <p:nvPr/>
              </p:nvSpPr>
              <p:spPr>
                <a:xfrm flipV="1">
                  <a:off x="8081871" y="3693363"/>
                  <a:ext cx="376498" cy="164967"/>
                </a:xfrm>
                <a:prstGeom prst="curvedLeftArrow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grpSp>
        <p:nvGrpSpPr>
          <p:cNvPr id="133" name="Groupe 132">
            <a:extLst>
              <a:ext uri="{FF2B5EF4-FFF2-40B4-BE49-F238E27FC236}">
                <a16:creationId xmlns:a16="http://schemas.microsoft.com/office/drawing/2014/main" id="{D8510D86-6E48-47BD-B0E7-1922F21A1B18}"/>
              </a:ext>
            </a:extLst>
          </p:cNvPr>
          <p:cNvGrpSpPr/>
          <p:nvPr/>
        </p:nvGrpSpPr>
        <p:grpSpPr>
          <a:xfrm>
            <a:off x="77612" y="3687673"/>
            <a:ext cx="3590326" cy="2729922"/>
            <a:chOff x="261486" y="3687673"/>
            <a:chExt cx="3406452" cy="2729922"/>
          </a:xfrm>
        </p:grpSpPr>
        <p:grpSp>
          <p:nvGrpSpPr>
            <p:cNvPr id="131" name="Groupe 130">
              <a:extLst>
                <a:ext uri="{FF2B5EF4-FFF2-40B4-BE49-F238E27FC236}">
                  <a16:creationId xmlns:a16="http://schemas.microsoft.com/office/drawing/2014/main" id="{6F343D05-3E68-42A3-8FD4-810D46E6F442}"/>
                </a:ext>
              </a:extLst>
            </p:cNvPr>
            <p:cNvGrpSpPr/>
            <p:nvPr/>
          </p:nvGrpSpPr>
          <p:grpSpPr>
            <a:xfrm>
              <a:off x="261486" y="3687673"/>
              <a:ext cx="3406452" cy="2703599"/>
              <a:chOff x="129241" y="3749737"/>
              <a:chExt cx="3406452" cy="2703599"/>
            </a:xfrm>
          </p:grpSpPr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F758CA01-51B6-4CFD-9380-38AEFA04A0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1766" y="3901772"/>
                <a:ext cx="1701402" cy="936104"/>
              </a:xfrm>
              <a:prstGeom prst="rect">
                <a:avLst/>
              </a:prstGeom>
            </p:spPr>
          </p:pic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59723834-2063-44FC-9BCC-BA080F44A0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5660" y="5202975"/>
                <a:ext cx="1011299" cy="936104"/>
              </a:xfrm>
              <a:prstGeom prst="rect">
                <a:avLst/>
              </a:prstGeom>
            </p:spPr>
          </p:pic>
          <p:pic>
            <p:nvPicPr>
              <p:cNvPr id="129" name="Image 128">
                <a:extLst>
                  <a:ext uri="{FF2B5EF4-FFF2-40B4-BE49-F238E27FC236}">
                    <a16:creationId xmlns:a16="http://schemas.microsoft.com/office/drawing/2014/main" id="{99061D95-9BC4-40B2-A05A-AB2A780973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54030" y="5084811"/>
                <a:ext cx="1945531" cy="1095565"/>
              </a:xfrm>
              <a:prstGeom prst="rect">
                <a:avLst/>
              </a:prstGeom>
            </p:spPr>
          </p:pic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C0BCC5DE-24FC-401D-A166-1A0C5180E3B1}"/>
                  </a:ext>
                </a:extLst>
              </p:cNvPr>
              <p:cNvSpPr/>
              <p:nvPr/>
            </p:nvSpPr>
            <p:spPr>
              <a:xfrm>
                <a:off x="129241" y="3749737"/>
                <a:ext cx="3406452" cy="2703599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32" name="ZoneTexte 131">
              <a:extLst>
                <a:ext uri="{FF2B5EF4-FFF2-40B4-BE49-F238E27FC236}">
                  <a16:creationId xmlns:a16="http://schemas.microsoft.com/office/drawing/2014/main" id="{DCE9DB9C-DAE9-4B26-AE52-323D007BD300}"/>
                </a:ext>
              </a:extLst>
            </p:cNvPr>
            <p:cNvSpPr txBox="1"/>
            <p:nvPr/>
          </p:nvSpPr>
          <p:spPr>
            <a:xfrm>
              <a:off x="884928" y="6155985"/>
              <a:ext cx="215956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b="1" dirty="0"/>
                <a:t>Designs 1 &amp; 2 of </a:t>
              </a:r>
              <a:r>
                <a:rPr lang="fr-FR" sz="1100" b="1" dirty="0" err="1"/>
                <a:t>acoustics</a:t>
              </a:r>
              <a:r>
                <a:rPr lang="fr-FR" sz="1100" b="1" dirty="0"/>
                <a:t> </a:t>
              </a:r>
              <a:r>
                <a:rPr lang="fr-FR" sz="1100" b="1" dirty="0" err="1"/>
                <a:t>devices</a:t>
              </a:r>
              <a:endParaRPr lang="fr-FR" sz="1100" b="1" dirty="0"/>
            </a:p>
          </p:txBody>
        </p:sp>
      </p:grpSp>
      <p:pic>
        <p:nvPicPr>
          <p:cNvPr id="111" name="Image 110">
            <a:extLst>
              <a:ext uri="{FF2B5EF4-FFF2-40B4-BE49-F238E27FC236}">
                <a16:creationId xmlns:a16="http://schemas.microsoft.com/office/drawing/2014/main" id="{F0CADE43-448E-4487-BF58-E30EEC2FF2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0910" y="183703"/>
            <a:ext cx="1997968" cy="353395"/>
          </a:xfrm>
          <a:prstGeom prst="rect">
            <a:avLst/>
          </a:prstGeom>
        </p:spPr>
      </p:pic>
      <p:pic>
        <p:nvPicPr>
          <p:cNvPr id="124" name="Image 2">
            <a:extLst>
              <a:ext uri="{FF2B5EF4-FFF2-40B4-BE49-F238E27FC236}">
                <a16:creationId xmlns:a16="http://schemas.microsoft.com/office/drawing/2014/main" id="{74113EDA-8BFA-4060-9B6A-290BE707E2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953" y="639956"/>
            <a:ext cx="432593" cy="35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865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667"/>
    </mc:Choice>
    <mc:Fallback xmlns="">
      <p:transition spd="slow" advTm="86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64C9C18-0E09-44BC-9C77-771E8CD1C1B6}"/>
              </a:ext>
            </a:extLst>
          </p:cNvPr>
          <p:cNvSpPr txBox="1"/>
          <p:nvPr/>
        </p:nvSpPr>
        <p:spPr>
          <a:xfrm>
            <a:off x="1737922" y="1997839"/>
            <a:ext cx="566815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Presentation of the group of partners and the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Chronology of the work on the gas composition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Operating principle of the device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Device design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Device characterization and results</a:t>
            </a:r>
            <a:endParaRPr lang="fr-F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5FD50E5-EA8B-4F8B-B38D-06D000F84D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Page </a:t>
            </a:r>
            <a:fld id="{4BBBB555-E378-184F-AA22-46E080150EC7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307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0"/>
    </mc:Choice>
    <mc:Fallback xmlns="">
      <p:transition spd="slow" advTm="325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AA03FCD-73CB-40CF-A7C2-363F64A8D1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Page </a:t>
            </a:r>
            <a:fld id="{4BBBB555-E378-184F-AA22-46E080150EC7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782D45-8861-4C86-9A52-36B4E9B52DB3}"/>
              </a:ext>
            </a:extLst>
          </p:cNvPr>
          <p:cNvSpPr/>
          <p:nvPr/>
        </p:nvSpPr>
        <p:spPr>
          <a:xfrm>
            <a:off x="2521121" y="207382"/>
            <a:ext cx="3966596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600" b="1" cap="none" spc="0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Impedance</a:t>
            </a:r>
            <a:r>
              <a:rPr lang="fr-FR" sz="2600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fr-FR" sz="2600" b="1" cap="none" spc="0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characterization</a:t>
            </a:r>
            <a:endParaRPr lang="fr-FR" sz="2600" b="1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11DD95F6-F7E3-4FFA-8205-BF7AA38258E6}"/>
              </a:ext>
            </a:extLst>
          </p:cNvPr>
          <p:cNvGrpSpPr/>
          <p:nvPr/>
        </p:nvGrpSpPr>
        <p:grpSpPr>
          <a:xfrm>
            <a:off x="5200688" y="1186367"/>
            <a:ext cx="3726356" cy="5118243"/>
            <a:chOff x="5684403" y="1186367"/>
            <a:chExt cx="3242640" cy="5118243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6E24CA3-CEF4-4493-BFE6-D959CBDF0FA0}"/>
                </a:ext>
              </a:extLst>
            </p:cNvPr>
            <p:cNvGrpSpPr/>
            <p:nvPr/>
          </p:nvGrpSpPr>
          <p:grpSpPr>
            <a:xfrm>
              <a:off x="5727583" y="1186367"/>
              <a:ext cx="3199460" cy="2504243"/>
              <a:chOff x="5727583" y="1186367"/>
              <a:chExt cx="3199460" cy="2504243"/>
            </a:xfrm>
          </p:grpSpPr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58458773-F3A5-417B-871D-FFD08F5052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71853" y="1186367"/>
                <a:ext cx="3069381" cy="2256898"/>
              </a:xfrm>
              <a:prstGeom prst="rect">
                <a:avLst/>
              </a:prstGeom>
            </p:spPr>
          </p:pic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2FF2D4C9-DDFC-45D5-A094-6C1880736DDC}"/>
                  </a:ext>
                </a:extLst>
              </p:cNvPr>
              <p:cNvSpPr txBox="1"/>
              <p:nvPr/>
            </p:nvSpPr>
            <p:spPr>
              <a:xfrm>
                <a:off x="5727583" y="3429000"/>
                <a:ext cx="319946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100" b="1" i="1" dirty="0"/>
                  <a:t>Example of NBT </a:t>
                </a:r>
                <a:r>
                  <a:rPr lang="fr-FR" sz="1100" b="1" i="1" dirty="0" err="1"/>
                  <a:t>sample</a:t>
                </a:r>
                <a:r>
                  <a:rPr lang="fr-FR" sz="1100" b="1" i="1" dirty="0"/>
                  <a:t> </a:t>
                </a:r>
                <a:r>
                  <a:rPr lang="fr-FR" sz="1100" b="1" i="1" dirty="0" err="1"/>
                  <a:t>impedance</a:t>
                </a:r>
                <a:r>
                  <a:rPr lang="fr-FR" sz="1100" b="1" i="1" dirty="0"/>
                  <a:t> for 50 </a:t>
                </a:r>
                <a:r>
                  <a:rPr lang="fr-FR" sz="11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µm </a:t>
                </a:r>
                <a:r>
                  <a:rPr lang="fr-FR" sz="1100" b="1" i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thickness</a:t>
                </a:r>
                <a:endParaRPr lang="fr-FR" sz="1100" b="1" i="1" dirty="0"/>
              </a:p>
            </p:txBody>
          </p:sp>
        </p:grp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F3ACC032-32A5-470A-825B-C1AA17871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87348" y="3877726"/>
              <a:ext cx="3018105" cy="2224794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F7226659-3B5F-4749-94A3-6834CFEB2995}"/>
                </a:ext>
              </a:extLst>
            </p:cNvPr>
            <p:cNvSpPr txBox="1"/>
            <p:nvPr/>
          </p:nvSpPr>
          <p:spPr>
            <a:xfrm>
              <a:off x="5684403" y="6043000"/>
              <a:ext cx="319946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i="1" dirty="0"/>
                <a:t>Example of NBT </a:t>
              </a:r>
              <a:r>
                <a:rPr lang="fr-FR" sz="1100" b="1" i="1" dirty="0" err="1"/>
                <a:t>sample</a:t>
              </a:r>
              <a:r>
                <a:rPr lang="fr-FR" sz="1100" b="1" i="1" dirty="0"/>
                <a:t> </a:t>
              </a:r>
              <a:r>
                <a:rPr lang="fr-FR" sz="1100" b="1" i="1" dirty="0" err="1"/>
                <a:t>impedance</a:t>
              </a:r>
              <a:r>
                <a:rPr lang="fr-FR" sz="1100" b="1" i="1" dirty="0"/>
                <a:t> for 90 </a:t>
              </a:r>
              <a:r>
                <a:rPr lang="fr-FR" sz="11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µm </a:t>
              </a:r>
              <a:r>
                <a:rPr lang="fr-FR" sz="1100" b="1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thickness</a:t>
              </a:r>
              <a:endParaRPr lang="fr-FR" sz="1100" b="1" i="1" dirty="0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446E6679-BF08-4178-86A2-BCEACD0D9EB3}"/>
                </a:ext>
              </a:extLst>
            </p:cNvPr>
            <p:cNvSpPr/>
            <p:nvPr/>
          </p:nvSpPr>
          <p:spPr>
            <a:xfrm>
              <a:off x="6660232" y="4781228"/>
              <a:ext cx="288032" cy="936104"/>
            </a:xfrm>
            <a:prstGeom prst="ellipse">
              <a:avLst/>
            </a:prstGeom>
            <a:noFill/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961C7C8D-2C1A-44AF-BF37-60E5ABD2AF80}"/>
                </a:ext>
              </a:extLst>
            </p:cNvPr>
            <p:cNvSpPr/>
            <p:nvPr/>
          </p:nvSpPr>
          <p:spPr>
            <a:xfrm>
              <a:off x="6530539" y="2100771"/>
              <a:ext cx="288032" cy="936104"/>
            </a:xfrm>
            <a:prstGeom prst="ellipse">
              <a:avLst/>
            </a:prstGeom>
            <a:noFill/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82333155-3B38-4AE9-B4ED-429E63E1A9DB}"/>
                </a:ext>
              </a:extLst>
            </p:cNvPr>
            <p:cNvSpPr txBox="1"/>
            <p:nvPr/>
          </p:nvSpPr>
          <p:spPr>
            <a:xfrm>
              <a:off x="6025066" y="1771172"/>
              <a:ext cx="122920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50" b="1" dirty="0"/>
                <a:t>Fundamental 7,5 MHz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C88A3CFA-A0EC-4465-AE4B-7ECADFD0BD8A}"/>
                </a:ext>
              </a:extLst>
            </p:cNvPr>
            <p:cNvSpPr txBox="1"/>
            <p:nvPr/>
          </p:nvSpPr>
          <p:spPr>
            <a:xfrm>
              <a:off x="6261507" y="4467154"/>
              <a:ext cx="113853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50" b="1" dirty="0"/>
                <a:t>Fundamental 5 MHz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8CD9E0-4BDD-47DA-B6C9-B7DB49BA9C87}"/>
              </a:ext>
            </a:extLst>
          </p:cNvPr>
          <p:cNvGrpSpPr/>
          <p:nvPr/>
        </p:nvGrpSpPr>
        <p:grpSpPr>
          <a:xfrm>
            <a:off x="86868" y="1211142"/>
            <a:ext cx="5230584" cy="5229895"/>
            <a:chOff x="70878" y="1211142"/>
            <a:chExt cx="5230584" cy="5229895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CFA11B21-D7AC-4FBD-866F-2DBC093FD254}"/>
                </a:ext>
              </a:extLst>
            </p:cNvPr>
            <p:cNvSpPr txBox="1"/>
            <p:nvPr/>
          </p:nvSpPr>
          <p:spPr>
            <a:xfrm>
              <a:off x="149661" y="1211142"/>
              <a:ext cx="5151801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b="1" dirty="0"/>
                <a:t>First of all, for characterization in a viscoelastic medium like gas, the resonance must be around 5 MHz :</a:t>
              </a:r>
            </a:p>
            <a:p>
              <a:pPr algn="just"/>
              <a:endParaRPr lang="en-US" sz="1600" b="1" dirty="0"/>
            </a:p>
            <a:p>
              <a:pPr marL="742950" lvl="1" indent="-285750" algn="just">
                <a:buFont typeface="Arial" panose="020B0604020202020204" pitchFamily="34" charset="0"/>
                <a:buChar char="•"/>
              </a:pPr>
              <a:r>
                <a:rPr lang="fr-FR" sz="1600" dirty="0" err="1"/>
                <a:t>With</a:t>
              </a:r>
              <a:r>
                <a:rPr lang="fr-FR" sz="1600" dirty="0"/>
                <a:t> a </a:t>
              </a:r>
              <a:r>
                <a:rPr lang="fr-FR" sz="1600" dirty="0" err="1"/>
                <a:t>numeric</a:t>
              </a:r>
              <a:r>
                <a:rPr lang="fr-FR" sz="1600" dirty="0"/>
                <a:t> model (KLM), </a:t>
              </a:r>
              <a:r>
                <a:rPr lang="fr-FR" sz="1600" dirty="0" err="1"/>
                <a:t>we</a:t>
              </a:r>
              <a:r>
                <a:rPr lang="fr-FR" sz="1600" dirty="0"/>
                <a:t> have </a:t>
              </a:r>
              <a:r>
                <a:rPr lang="fr-FR" sz="1600" dirty="0" err="1"/>
                <a:t>estimated</a:t>
              </a:r>
              <a:r>
                <a:rPr lang="fr-FR" sz="1600" dirty="0"/>
                <a:t> </a:t>
              </a:r>
              <a:r>
                <a:rPr lang="fr-FR" sz="1600" dirty="0" err="1"/>
                <a:t>optimals</a:t>
              </a:r>
              <a:r>
                <a:rPr lang="fr-FR" sz="1600" dirty="0"/>
                <a:t> dimensions and </a:t>
              </a:r>
              <a:r>
                <a:rPr lang="fr-FR" sz="1600" dirty="0" err="1"/>
                <a:t>thickness</a:t>
              </a:r>
              <a:r>
                <a:rPr lang="fr-FR" sz="1600" dirty="0"/>
                <a:t> for the </a:t>
              </a:r>
              <a:r>
                <a:rPr lang="fr-FR" sz="1600" dirty="0" err="1"/>
                <a:t>sensor</a:t>
              </a:r>
              <a:r>
                <a:rPr lang="fr-FR" sz="1600" dirty="0"/>
                <a:t> </a:t>
              </a:r>
            </a:p>
            <a:p>
              <a:pPr marL="742950" lvl="1" indent="-285750" algn="just">
                <a:buFont typeface="Arial" panose="020B0604020202020204" pitchFamily="34" charset="0"/>
                <a:buChar char="•"/>
              </a:pPr>
              <a:endParaRPr lang="fr-FR" sz="1600" dirty="0"/>
            </a:p>
            <a:p>
              <a:pPr lvl="1" algn="just"/>
              <a:endParaRPr lang="fr-FR" sz="1600" dirty="0"/>
            </a:p>
            <a:p>
              <a:pPr marL="742950" lvl="1" indent="-285750" algn="just">
                <a:buFont typeface="Arial" panose="020B0604020202020204" pitchFamily="34" charset="0"/>
                <a:buChar char="•"/>
              </a:pPr>
              <a:r>
                <a:rPr lang="fr-FR" sz="1600" dirty="0"/>
                <a:t>For a 700 </a:t>
              </a:r>
              <a:r>
                <a:rPr lang="fr-F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µm </a:t>
              </a:r>
              <a:r>
                <a:rPr lang="fr-FR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thickness</a:t>
              </a:r>
              <a:r>
                <a:rPr lang="fr-F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alumina </a:t>
              </a:r>
              <a:r>
                <a:rPr lang="fr-FR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substrate</a:t>
              </a:r>
              <a:r>
                <a:rPr lang="fr-F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and 90 µm NBT </a:t>
              </a:r>
              <a:r>
                <a:rPr lang="fr-FR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element</a:t>
              </a:r>
              <a:r>
                <a:rPr lang="fr-F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the </a:t>
              </a:r>
              <a:r>
                <a:rPr lang="fr-FR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fundamental</a:t>
              </a:r>
              <a:r>
                <a:rPr lang="fr-F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should</a:t>
              </a:r>
              <a:r>
                <a:rPr lang="fr-F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be</a:t>
              </a:r>
              <a:r>
                <a:rPr lang="fr-F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around</a:t>
              </a:r>
              <a:r>
                <a:rPr lang="fr-F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5 MHz</a:t>
              </a:r>
            </a:p>
            <a:p>
              <a:pPr lvl="1" algn="just"/>
              <a:endParaRPr lang="fr-FR" sz="1600" b="1" dirty="0"/>
            </a:p>
          </p:txBody>
        </p:sp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85D81B41-7802-4B17-8225-F0E35A60ADA5}"/>
                </a:ext>
              </a:extLst>
            </p:cNvPr>
            <p:cNvGrpSpPr/>
            <p:nvPr/>
          </p:nvGrpSpPr>
          <p:grpSpPr>
            <a:xfrm>
              <a:off x="70878" y="4451933"/>
              <a:ext cx="5200217" cy="1989104"/>
              <a:chOff x="-167358" y="4487177"/>
              <a:chExt cx="5200217" cy="1989104"/>
            </a:xfrm>
          </p:grpSpPr>
          <p:grpSp>
            <p:nvGrpSpPr>
              <p:cNvPr id="30" name="Groupe 29">
                <a:extLst>
                  <a:ext uri="{FF2B5EF4-FFF2-40B4-BE49-F238E27FC236}">
                    <a16:creationId xmlns:a16="http://schemas.microsoft.com/office/drawing/2014/main" id="{D07DCF34-F20D-4B60-885B-37F3694444D8}"/>
                  </a:ext>
                </a:extLst>
              </p:cNvPr>
              <p:cNvGrpSpPr/>
              <p:nvPr/>
            </p:nvGrpSpPr>
            <p:grpSpPr>
              <a:xfrm>
                <a:off x="-167358" y="4542578"/>
                <a:ext cx="3231423" cy="1933703"/>
                <a:chOff x="-841194" y="4420502"/>
                <a:chExt cx="3231423" cy="1933703"/>
              </a:xfrm>
            </p:grpSpPr>
            <p:pic>
              <p:nvPicPr>
                <p:cNvPr id="28" name="Image 27">
                  <a:extLst>
                    <a:ext uri="{FF2B5EF4-FFF2-40B4-BE49-F238E27FC236}">
                      <a16:creationId xmlns:a16="http://schemas.microsoft.com/office/drawing/2014/main" id="{4CFA3A4D-D75D-4143-A6B0-F1C9BB521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-159379" y="4420502"/>
                  <a:ext cx="1867792" cy="1400843"/>
                </a:xfrm>
                <a:prstGeom prst="rect">
                  <a:avLst/>
                </a:prstGeom>
              </p:spPr>
            </p:pic>
            <p:sp>
              <p:nvSpPr>
                <p:cNvPr id="29" name="ZoneTexte 28">
                  <a:extLst>
                    <a:ext uri="{FF2B5EF4-FFF2-40B4-BE49-F238E27FC236}">
                      <a16:creationId xmlns:a16="http://schemas.microsoft.com/office/drawing/2014/main" id="{6FC4875D-DB6B-423C-ADBC-C561FB90079F}"/>
                    </a:ext>
                  </a:extLst>
                </p:cNvPr>
                <p:cNvSpPr txBox="1"/>
                <p:nvPr/>
              </p:nvSpPr>
              <p:spPr>
                <a:xfrm>
                  <a:off x="-841194" y="5830985"/>
                  <a:ext cx="323142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400" b="1" i="1" dirty="0"/>
                    <a:t>NBT </a:t>
                  </a:r>
                  <a:r>
                    <a:rPr lang="fr-FR" sz="1400" b="1" i="1" dirty="0" err="1"/>
                    <a:t>devices</a:t>
                  </a:r>
                  <a:r>
                    <a:rPr lang="fr-FR" sz="1400" b="1" i="1" dirty="0"/>
                    <a:t> </a:t>
                  </a:r>
                  <a:r>
                    <a:rPr lang="fr-FR" sz="1400" b="1" i="1" dirty="0" err="1"/>
                    <a:t>with</a:t>
                  </a:r>
                  <a:r>
                    <a:rPr lang="fr-FR" sz="1400" b="1" i="1" dirty="0"/>
                    <a:t> Au </a:t>
                  </a:r>
                  <a:r>
                    <a:rPr lang="fr-FR" sz="1400" b="1" i="1" dirty="0" err="1"/>
                    <a:t>electrodes</a:t>
                  </a:r>
                  <a:r>
                    <a:rPr lang="fr-FR" sz="1400" b="1" i="1" dirty="0"/>
                    <a:t> and </a:t>
                  </a:r>
                  <a:r>
                    <a:rPr lang="fr-FR" sz="1400" b="1" i="1" dirty="0" err="1"/>
                    <a:t>Bounded</a:t>
                  </a:r>
                  <a:r>
                    <a:rPr lang="fr-FR" sz="1400" b="1" i="1" dirty="0"/>
                    <a:t> Au </a:t>
                  </a:r>
                  <a:r>
                    <a:rPr lang="fr-FR" sz="1400" b="1" i="1" dirty="0" err="1"/>
                    <a:t>wires</a:t>
                  </a:r>
                  <a:endParaRPr lang="fr-FR" sz="1400" b="1" i="1" dirty="0"/>
                </a:p>
              </p:txBody>
            </p:sp>
          </p:grpSp>
          <p:pic>
            <p:nvPicPr>
              <p:cNvPr id="31" name="Image 30">
                <a:extLst>
                  <a:ext uri="{FF2B5EF4-FFF2-40B4-BE49-F238E27FC236}">
                    <a16:creationId xmlns:a16="http://schemas.microsoft.com/office/drawing/2014/main" id="{23DD3308-3EDF-480A-977B-3B6FAFF2EF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11437" y="4487177"/>
                <a:ext cx="1921422" cy="1400843"/>
              </a:xfrm>
              <a:prstGeom prst="rect">
                <a:avLst/>
              </a:prstGeom>
            </p:spPr>
          </p:pic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D9AEE982-1B14-40DB-9ABD-1EE6729547E4}"/>
                  </a:ext>
                </a:extLst>
              </p:cNvPr>
              <p:cNvSpPr txBox="1"/>
              <p:nvPr/>
            </p:nvSpPr>
            <p:spPr>
              <a:xfrm>
                <a:off x="3423948" y="5999228"/>
                <a:ext cx="127844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/>
                  <a:t>Keysight 4990A</a:t>
                </a:r>
              </a:p>
            </p:txBody>
          </p:sp>
        </p:grpSp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C19C54A4-DCD9-4436-AADF-A99A67264B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0910" y="183703"/>
            <a:ext cx="1997968" cy="353395"/>
          </a:xfrm>
          <a:prstGeom prst="rect">
            <a:avLst/>
          </a:prstGeom>
        </p:spPr>
      </p:pic>
      <p:pic>
        <p:nvPicPr>
          <p:cNvPr id="24" name="Image 2">
            <a:extLst>
              <a:ext uri="{FF2B5EF4-FFF2-40B4-BE49-F238E27FC236}">
                <a16:creationId xmlns:a16="http://schemas.microsoft.com/office/drawing/2014/main" id="{ED8813E3-475F-4914-9014-2DAED49619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953" y="639956"/>
            <a:ext cx="432593" cy="35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520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859"/>
    </mc:Choice>
    <mc:Fallback xmlns="">
      <p:transition spd="slow" advTm="84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F083906-5F54-4B9B-B197-058AA1C923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Page </a:t>
            </a:r>
            <a:fld id="{4BBBB555-E378-184F-AA22-46E080150EC7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645BA7-9BA6-4E5A-BF98-C5FAEE4196CF}"/>
              </a:ext>
            </a:extLst>
          </p:cNvPr>
          <p:cNvSpPr/>
          <p:nvPr/>
        </p:nvSpPr>
        <p:spPr>
          <a:xfrm>
            <a:off x="2552844" y="207382"/>
            <a:ext cx="3966596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600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Tests </a:t>
            </a:r>
            <a:r>
              <a:rPr lang="fr-FR" sz="2600" b="1" cap="none" spc="0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with</a:t>
            </a:r>
            <a:r>
              <a:rPr lang="fr-FR" sz="2600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fr-FR" sz="2600" b="1" cap="none" spc="0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ethanol</a:t>
            </a:r>
            <a:r>
              <a:rPr lang="fr-FR" sz="2600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as </a:t>
            </a:r>
            <a:r>
              <a:rPr lang="fr-FR" sz="2600" b="1" cap="none" spc="0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acoustic</a:t>
            </a:r>
            <a:r>
              <a:rPr lang="fr-FR" sz="2600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medium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CA7860C-3083-4C35-999F-48C1CAF3E9C1}"/>
              </a:ext>
            </a:extLst>
          </p:cNvPr>
          <p:cNvGrpSpPr/>
          <p:nvPr/>
        </p:nvGrpSpPr>
        <p:grpSpPr>
          <a:xfrm>
            <a:off x="275214" y="1115252"/>
            <a:ext cx="8964860" cy="4746897"/>
            <a:chOff x="275214" y="1115252"/>
            <a:chExt cx="8964860" cy="4746897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D0551653-3625-41E4-BE86-F2D117A16148}"/>
                </a:ext>
              </a:extLst>
            </p:cNvPr>
            <p:cNvSpPr txBox="1"/>
            <p:nvPr/>
          </p:nvSpPr>
          <p:spPr>
            <a:xfrm>
              <a:off x="275214" y="1115252"/>
              <a:ext cx="520582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b="1" dirty="0"/>
                <a:t>The preliminary tests consist in filling the device with ethanol in order to use it as propagation medium :</a:t>
              </a:r>
            </a:p>
            <a:p>
              <a:pPr algn="just"/>
              <a:endParaRPr lang="en-US" sz="1600" b="1" dirty="0"/>
            </a:p>
            <a:p>
              <a:pPr marL="742950" lvl="1" indent="-285750" algn="just">
                <a:buFont typeface="Arial" panose="020B0604020202020204" pitchFamily="34" charset="0"/>
                <a:buChar char="•"/>
              </a:pPr>
              <a:r>
                <a:rPr lang="en-US" sz="1600" b="1" dirty="0"/>
                <a:t>Decrease of echoes </a:t>
              </a:r>
              <a:r>
                <a:rPr lang="en-US" sz="1600" b="1" dirty="0">
                  <a:sym typeface="Wingdings" panose="05000000000000000000" pitchFamily="2" charset="2"/>
                </a:rPr>
                <a:t> Good parallelism</a:t>
              </a:r>
            </a:p>
            <a:p>
              <a:pPr marL="742950" lvl="1" indent="-285750" algn="just">
                <a:buFont typeface="Arial" panose="020B0604020202020204" pitchFamily="34" charset="0"/>
                <a:buChar char="•"/>
              </a:pPr>
              <a:endParaRPr lang="en-US" sz="1600" b="1" dirty="0">
                <a:sym typeface="Wingdings" panose="05000000000000000000" pitchFamily="2" charset="2"/>
              </a:endParaRPr>
            </a:p>
            <a:p>
              <a:pPr marL="742950" lvl="1" indent="-285750" algn="just">
                <a:buFont typeface="Arial" panose="020B0604020202020204" pitchFamily="34" charset="0"/>
                <a:buChar char="•"/>
              </a:pPr>
              <a:r>
                <a:rPr lang="en-US" sz="1600" b="1" dirty="0">
                  <a:sym typeface="Wingdings" panose="05000000000000000000" pitchFamily="2" charset="2"/>
                </a:rPr>
                <a:t>Good S/N ratio for liquid medium</a:t>
              </a:r>
            </a:p>
            <a:p>
              <a:pPr marL="742950" lvl="1" indent="-285750" algn="just">
                <a:buFont typeface="Arial" panose="020B0604020202020204" pitchFamily="34" charset="0"/>
                <a:buChar char="•"/>
              </a:pPr>
              <a:endParaRPr lang="en-US" sz="1600" b="1" dirty="0"/>
            </a:p>
            <a:p>
              <a:pPr algn="just"/>
              <a:endParaRPr lang="en-US" sz="1600" b="1" dirty="0"/>
            </a:p>
            <a:p>
              <a:pPr marL="742950" lvl="1" indent="-285750" algn="just">
                <a:buFont typeface="Arial" panose="020B0604020202020204" pitchFamily="34" charset="0"/>
                <a:buChar char="•"/>
              </a:pPr>
              <a:endParaRPr lang="fr-FR" sz="1600" b="1" dirty="0"/>
            </a:p>
          </p:txBody>
        </p: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3D53AE98-F810-4845-8DD9-89F51D948B24}"/>
                </a:ext>
              </a:extLst>
            </p:cNvPr>
            <p:cNvGrpSpPr/>
            <p:nvPr/>
          </p:nvGrpSpPr>
          <p:grpSpPr>
            <a:xfrm>
              <a:off x="5704446" y="1543384"/>
              <a:ext cx="3535628" cy="4318765"/>
              <a:chOff x="5704446" y="1543384"/>
              <a:chExt cx="3535628" cy="4318765"/>
            </a:xfrm>
          </p:grpSpPr>
          <p:grpSp>
            <p:nvGrpSpPr>
              <p:cNvPr id="3" name="Groupe 2">
                <a:extLst>
                  <a:ext uri="{FF2B5EF4-FFF2-40B4-BE49-F238E27FC236}">
                    <a16:creationId xmlns:a16="http://schemas.microsoft.com/office/drawing/2014/main" id="{4B85B844-60A1-4576-93AA-15C1FCD31868}"/>
                  </a:ext>
                </a:extLst>
              </p:cNvPr>
              <p:cNvGrpSpPr/>
              <p:nvPr/>
            </p:nvGrpSpPr>
            <p:grpSpPr>
              <a:xfrm>
                <a:off x="6252672" y="1543384"/>
                <a:ext cx="2987402" cy="2075663"/>
                <a:chOff x="6252672" y="1543384"/>
                <a:chExt cx="2987402" cy="2075663"/>
              </a:xfrm>
            </p:grpSpPr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C2CA3C97-A1A8-40C3-ADF9-85F9B6E476A5}"/>
                    </a:ext>
                  </a:extLst>
                </p:cNvPr>
                <p:cNvSpPr/>
                <p:nvPr/>
              </p:nvSpPr>
              <p:spPr>
                <a:xfrm rot="16200000">
                  <a:off x="5586585" y="2440933"/>
                  <a:ext cx="1544995" cy="15945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578A00CB-CADE-46CE-BCDD-3D5EE76DEA9C}"/>
                    </a:ext>
                  </a:extLst>
                </p:cNvPr>
                <p:cNvSpPr/>
                <p:nvPr/>
              </p:nvSpPr>
              <p:spPr>
                <a:xfrm rot="16200000">
                  <a:off x="6629589" y="2440934"/>
                  <a:ext cx="1544995" cy="15945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BF8768C5-224D-4D5B-8162-89363D3DFB85}"/>
                    </a:ext>
                  </a:extLst>
                </p:cNvPr>
                <p:cNvSpPr/>
                <p:nvPr/>
              </p:nvSpPr>
              <p:spPr>
                <a:xfrm rot="16200000">
                  <a:off x="6756966" y="2431424"/>
                  <a:ext cx="971332" cy="15945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C251702B-6EF4-4554-8DD0-85B2FEE3AB58}"/>
                    </a:ext>
                  </a:extLst>
                </p:cNvPr>
                <p:cNvSpPr/>
                <p:nvPr/>
              </p:nvSpPr>
              <p:spPr>
                <a:xfrm rot="16200000">
                  <a:off x="6032871" y="2430661"/>
                  <a:ext cx="971332" cy="15945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C2E92728-E89C-4840-8AF4-13F2A4B33B66}"/>
                    </a:ext>
                  </a:extLst>
                </p:cNvPr>
                <p:cNvSpPr/>
                <p:nvPr/>
              </p:nvSpPr>
              <p:spPr>
                <a:xfrm rot="16200000">
                  <a:off x="6798632" y="2690415"/>
                  <a:ext cx="163904" cy="836214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grpSp>
              <p:nvGrpSpPr>
                <p:cNvPr id="122" name="Groupe 121">
                  <a:extLst>
                    <a:ext uri="{FF2B5EF4-FFF2-40B4-BE49-F238E27FC236}">
                      <a16:creationId xmlns:a16="http://schemas.microsoft.com/office/drawing/2014/main" id="{6BE9E544-B8F6-4A09-BDE6-74C4F3836E8F}"/>
                    </a:ext>
                  </a:extLst>
                </p:cNvPr>
                <p:cNvGrpSpPr/>
                <p:nvPr/>
              </p:nvGrpSpPr>
              <p:grpSpPr>
                <a:xfrm rot="16200000">
                  <a:off x="6757877" y="1424718"/>
                  <a:ext cx="232960" cy="836214"/>
                  <a:chOff x="7228818" y="4112424"/>
                  <a:chExt cx="204692" cy="755254"/>
                </a:xfrm>
              </p:grpSpPr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74742078-7F2A-4F9C-95C3-03278C1E03F7}"/>
                      </a:ext>
                    </a:extLst>
                  </p:cNvPr>
                  <p:cNvSpPr/>
                  <p:nvPr/>
                </p:nvSpPr>
                <p:spPr>
                  <a:xfrm>
                    <a:off x="7228818" y="4112424"/>
                    <a:ext cx="144016" cy="755254"/>
                  </a:xfrm>
                  <a:prstGeom prst="rect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cxnSp>
                <p:nvCxnSpPr>
                  <p:cNvPr id="124" name="Connecteur droit 123">
                    <a:extLst>
                      <a:ext uri="{FF2B5EF4-FFF2-40B4-BE49-F238E27FC236}">
                        <a16:creationId xmlns:a16="http://schemas.microsoft.com/office/drawing/2014/main" id="{1C420C2D-FA64-448C-8D15-F4CEDDBC66F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380312" y="4412234"/>
                    <a:ext cx="0" cy="307101"/>
                  </a:xfrm>
                  <a:prstGeom prst="line">
                    <a:avLst/>
                  </a:prstGeom>
                  <a:ln w="1270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12ECF28B-1E97-43B0-A323-178AE2C4BDCE}"/>
                      </a:ext>
                    </a:extLst>
                  </p:cNvPr>
                  <p:cNvSpPr/>
                  <p:nvPr/>
                </p:nvSpPr>
                <p:spPr>
                  <a:xfrm>
                    <a:off x="7387791" y="4412234"/>
                    <a:ext cx="45719" cy="168894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cxnSp>
                <p:nvCxnSpPr>
                  <p:cNvPr id="126" name="Connecteur droit 125">
                    <a:extLst>
                      <a:ext uri="{FF2B5EF4-FFF2-40B4-BE49-F238E27FC236}">
                        <a16:creationId xmlns:a16="http://schemas.microsoft.com/office/drawing/2014/main" id="{49FA7880-F423-4DF1-8C7B-63E973F1A56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433510" y="4377373"/>
                    <a:ext cx="0" cy="203755"/>
                  </a:xfrm>
                  <a:prstGeom prst="line">
                    <a:avLst/>
                  </a:prstGeom>
                  <a:ln w="1270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ACB298CD-EF94-4D58-8EDE-989E0C8C4C75}"/>
                      </a:ext>
                    </a:extLst>
                  </p:cNvPr>
                  <p:cNvSpPr/>
                  <p:nvPr/>
                </p:nvSpPr>
                <p:spPr>
                  <a:xfrm>
                    <a:off x="7383429" y="4360673"/>
                    <a:ext cx="45719" cy="45719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cxnSp>
                <p:nvCxnSpPr>
                  <p:cNvPr id="128" name="Connecteur droit 127">
                    <a:extLst>
                      <a:ext uri="{FF2B5EF4-FFF2-40B4-BE49-F238E27FC236}">
                        <a16:creationId xmlns:a16="http://schemas.microsoft.com/office/drawing/2014/main" id="{79AC3B9E-9853-4391-A147-F07D82B4FEF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379225" y="4202637"/>
                    <a:ext cx="0" cy="203755"/>
                  </a:xfrm>
                  <a:prstGeom prst="line">
                    <a:avLst/>
                  </a:prstGeom>
                  <a:ln w="1270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15" name="Connecteur droit 114">
                  <a:extLst>
                    <a:ext uri="{FF2B5EF4-FFF2-40B4-BE49-F238E27FC236}">
                      <a16:creationId xmlns:a16="http://schemas.microsoft.com/office/drawing/2014/main" id="{75320F55-E5A9-4080-BA13-87F50ACFF2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857482" y="1543384"/>
                  <a:ext cx="11711" cy="1880192"/>
                </a:xfrm>
                <a:prstGeom prst="line">
                  <a:avLst/>
                </a:prstGeom>
                <a:ln w="9525"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3" name="ZoneTexte 102">
                  <a:extLst>
                    <a:ext uri="{FF2B5EF4-FFF2-40B4-BE49-F238E27FC236}">
                      <a16:creationId xmlns:a16="http://schemas.microsoft.com/office/drawing/2014/main" id="{C02E0889-C2D7-42DF-94A9-1F8D1143A9CE}"/>
                    </a:ext>
                  </a:extLst>
                </p:cNvPr>
                <p:cNvSpPr txBox="1"/>
                <p:nvPr/>
              </p:nvSpPr>
              <p:spPr>
                <a:xfrm>
                  <a:off x="6252672" y="3321309"/>
                  <a:ext cx="1271139" cy="2977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100" b="1" dirty="0">
                      <a:solidFill>
                        <a:schemeClr val="accent1"/>
                      </a:solidFill>
                    </a:rPr>
                    <a:t>Alumina </a:t>
                  </a:r>
                  <a:r>
                    <a:rPr lang="fr-FR" sz="1100" b="1" dirty="0" err="1">
                      <a:solidFill>
                        <a:schemeClr val="accent1"/>
                      </a:solidFill>
                    </a:rPr>
                    <a:t>cement</a:t>
                  </a:r>
                  <a:endParaRPr lang="fr-FR" sz="1100" b="1" dirty="0">
                    <a:solidFill>
                      <a:schemeClr val="accent1"/>
                    </a:solidFill>
                  </a:endParaRPr>
                </a:p>
              </p:txBody>
            </p:sp>
            <p:grpSp>
              <p:nvGrpSpPr>
                <p:cNvPr id="104" name="Groupe 103">
                  <a:extLst>
                    <a:ext uri="{FF2B5EF4-FFF2-40B4-BE49-F238E27FC236}">
                      <a16:creationId xmlns:a16="http://schemas.microsoft.com/office/drawing/2014/main" id="{866531C5-0706-4DFB-ABDB-6F995C173442}"/>
                    </a:ext>
                  </a:extLst>
                </p:cNvPr>
                <p:cNvGrpSpPr/>
                <p:nvPr/>
              </p:nvGrpSpPr>
              <p:grpSpPr>
                <a:xfrm>
                  <a:off x="7606312" y="1661566"/>
                  <a:ext cx="1511733" cy="297738"/>
                  <a:chOff x="5735441" y="1264578"/>
                  <a:chExt cx="1365372" cy="261610"/>
                </a:xfrm>
              </p:grpSpPr>
              <p:sp>
                <p:nvSpPr>
                  <p:cNvPr id="112" name="ZoneTexte 111">
                    <a:extLst>
                      <a:ext uri="{FF2B5EF4-FFF2-40B4-BE49-F238E27FC236}">
                        <a16:creationId xmlns:a16="http://schemas.microsoft.com/office/drawing/2014/main" id="{033CDF60-266B-487B-AE4F-18C04A18FF69}"/>
                      </a:ext>
                    </a:extLst>
                  </p:cNvPr>
                  <p:cNvSpPr txBox="1"/>
                  <p:nvPr/>
                </p:nvSpPr>
                <p:spPr>
                  <a:xfrm>
                    <a:off x="5907858" y="1264578"/>
                    <a:ext cx="1192955" cy="2616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fr-FR" sz="1100" b="1" dirty="0" err="1"/>
                      <a:t>Piezoelectric</a:t>
                    </a:r>
                    <a:r>
                      <a:rPr lang="fr-FR" sz="1100" b="1" dirty="0"/>
                      <a:t> </a:t>
                    </a:r>
                    <a:r>
                      <a:rPr lang="fr-FR" sz="1100" b="1" dirty="0" err="1"/>
                      <a:t>disk</a:t>
                    </a:r>
                    <a:endParaRPr lang="fr-FR" sz="1100" b="1" dirty="0"/>
                  </a:p>
                </p:txBody>
              </p:sp>
              <p:cxnSp>
                <p:nvCxnSpPr>
                  <p:cNvPr id="113" name="Connecteur droit avec flèche 112">
                    <a:extLst>
                      <a:ext uri="{FF2B5EF4-FFF2-40B4-BE49-F238E27FC236}">
                        <a16:creationId xmlns:a16="http://schemas.microsoft.com/office/drawing/2014/main" id="{D3B06E2B-2C03-4BBE-9CEE-A2760EA605F4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5735441" y="1412776"/>
                    <a:ext cx="184764" cy="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05" name="Flèche : courbe vers le haut 104">
                  <a:extLst>
                    <a:ext uri="{FF2B5EF4-FFF2-40B4-BE49-F238E27FC236}">
                      <a16:creationId xmlns:a16="http://schemas.microsoft.com/office/drawing/2014/main" id="{2C3FFAB9-BE3C-4F9E-A5DC-E35F6113EF5A}"/>
                    </a:ext>
                  </a:extLst>
                </p:cNvPr>
                <p:cNvSpPr/>
                <p:nvPr/>
              </p:nvSpPr>
              <p:spPr>
                <a:xfrm>
                  <a:off x="6668932" y="2024721"/>
                  <a:ext cx="91744" cy="971333"/>
                </a:xfrm>
                <a:prstGeom prst="curvedUpArrow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6" name="Flèche : courbe vers le haut 105">
                  <a:extLst>
                    <a:ext uri="{FF2B5EF4-FFF2-40B4-BE49-F238E27FC236}">
                      <a16:creationId xmlns:a16="http://schemas.microsoft.com/office/drawing/2014/main" id="{F84A8576-F976-4480-BB6C-07BF46EFEA76}"/>
                    </a:ext>
                  </a:extLst>
                </p:cNvPr>
                <p:cNvSpPr/>
                <p:nvPr/>
              </p:nvSpPr>
              <p:spPr>
                <a:xfrm>
                  <a:off x="6955269" y="2024721"/>
                  <a:ext cx="91744" cy="971333"/>
                </a:xfrm>
                <a:prstGeom prst="curvedUpArrow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12DE7EC5-15CE-48B7-A34E-AB61AF583FE1}"/>
                    </a:ext>
                  </a:extLst>
                </p:cNvPr>
                <p:cNvSpPr/>
                <p:nvPr/>
              </p:nvSpPr>
              <p:spPr>
                <a:xfrm>
                  <a:off x="7155680" y="2467999"/>
                  <a:ext cx="355101" cy="5203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110" name="Connecteur droit avec flèche 109">
                  <a:extLst>
                    <a:ext uri="{FF2B5EF4-FFF2-40B4-BE49-F238E27FC236}">
                      <a16:creationId xmlns:a16="http://schemas.microsoft.com/office/drawing/2014/main" id="{B131454F-F2D3-4E73-8B3A-7D94D72FB7A6}"/>
                    </a:ext>
                  </a:extLst>
                </p:cNvPr>
                <p:cNvCxnSpPr/>
                <p:nvPr/>
              </p:nvCxnSpPr>
              <p:spPr>
                <a:xfrm flipH="1">
                  <a:off x="7606312" y="2492108"/>
                  <a:ext cx="204570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1" name="ZoneTexte 110">
                  <a:extLst>
                    <a:ext uri="{FF2B5EF4-FFF2-40B4-BE49-F238E27FC236}">
                      <a16:creationId xmlns:a16="http://schemas.microsoft.com/office/drawing/2014/main" id="{3676E9FE-87A4-4E85-9E3F-B27152CFD174}"/>
                    </a:ext>
                  </a:extLst>
                </p:cNvPr>
                <p:cNvSpPr txBox="1"/>
                <p:nvPr/>
              </p:nvSpPr>
              <p:spPr>
                <a:xfrm>
                  <a:off x="7786126" y="2361519"/>
                  <a:ext cx="1453948" cy="2977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100" b="1" dirty="0" err="1"/>
                    <a:t>Filling</a:t>
                  </a:r>
                  <a:r>
                    <a:rPr lang="fr-FR" sz="1100" b="1" dirty="0"/>
                    <a:t> </a:t>
                  </a:r>
                  <a:r>
                    <a:rPr lang="fr-FR" sz="1100" b="1" dirty="0" err="1"/>
                    <a:t>with</a:t>
                  </a:r>
                  <a:r>
                    <a:rPr lang="fr-FR" sz="1100" b="1" dirty="0"/>
                    <a:t> </a:t>
                  </a:r>
                  <a:r>
                    <a:rPr lang="fr-FR" sz="1100" b="1" dirty="0" err="1"/>
                    <a:t>ethanol</a:t>
                  </a:r>
                  <a:endParaRPr lang="fr-FR" sz="1100" b="1" dirty="0"/>
                </a:p>
              </p:txBody>
            </p:sp>
            <p:sp>
              <p:nvSpPr>
                <p:cNvPr id="109" name="Rectangle : coins arrondis 108">
                  <a:extLst>
                    <a:ext uri="{FF2B5EF4-FFF2-40B4-BE49-F238E27FC236}">
                      <a16:creationId xmlns:a16="http://schemas.microsoft.com/office/drawing/2014/main" id="{1DDF7DD0-7631-48DC-A152-F1F1186DA279}"/>
                    </a:ext>
                  </a:extLst>
                </p:cNvPr>
                <p:cNvSpPr/>
                <p:nvPr/>
              </p:nvSpPr>
              <p:spPr>
                <a:xfrm>
                  <a:off x="6462478" y="3190474"/>
                  <a:ext cx="829986" cy="114585"/>
                </a:xfrm>
                <a:prstGeom prst="round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grpSp>
            <p:nvGrpSpPr>
              <p:cNvPr id="135" name="Groupe 134">
                <a:extLst>
                  <a:ext uri="{FF2B5EF4-FFF2-40B4-BE49-F238E27FC236}">
                    <a16:creationId xmlns:a16="http://schemas.microsoft.com/office/drawing/2014/main" id="{F3B02344-F6A6-401B-ACFC-34A7AC7CDE7A}"/>
                  </a:ext>
                </a:extLst>
              </p:cNvPr>
              <p:cNvGrpSpPr/>
              <p:nvPr/>
            </p:nvGrpSpPr>
            <p:grpSpPr>
              <a:xfrm>
                <a:off x="5760752" y="4260867"/>
                <a:ext cx="2193460" cy="1601282"/>
                <a:chOff x="6300143" y="3190516"/>
                <a:chExt cx="2193460" cy="1601282"/>
              </a:xfrm>
            </p:grpSpPr>
            <p:pic>
              <p:nvPicPr>
                <p:cNvPr id="133" name="Image 132">
                  <a:extLst>
                    <a:ext uri="{FF2B5EF4-FFF2-40B4-BE49-F238E27FC236}">
                      <a16:creationId xmlns:a16="http://schemas.microsoft.com/office/drawing/2014/main" id="{D2CA10DE-69FC-4DD7-9DB9-1951948517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6300143" y="3190516"/>
                  <a:ext cx="2193460" cy="1357524"/>
                </a:xfrm>
                <a:prstGeom prst="rect">
                  <a:avLst/>
                </a:prstGeom>
              </p:spPr>
            </p:pic>
            <p:sp>
              <p:nvSpPr>
                <p:cNvPr id="134" name="ZoneTexte 133">
                  <a:extLst>
                    <a:ext uri="{FF2B5EF4-FFF2-40B4-BE49-F238E27FC236}">
                      <a16:creationId xmlns:a16="http://schemas.microsoft.com/office/drawing/2014/main" id="{3DAAA373-9A9F-45DC-99AA-DCA08082F53D}"/>
                    </a:ext>
                  </a:extLst>
                </p:cNvPr>
                <p:cNvSpPr txBox="1"/>
                <p:nvPr/>
              </p:nvSpPr>
              <p:spPr>
                <a:xfrm>
                  <a:off x="6639942" y="4514799"/>
                  <a:ext cx="160011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200" b="1" i="1" dirty="0"/>
                    <a:t>Design n°1 and n°2</a:t>
                  </a:r>
                </a:p>
              </p:txBody>
            </p:sp>
          </p:grpSp>
          <p:sp>
            <p:nvSpPr>
              <p:cNvPr id="138" name="ZoneTexte 137">
                <a:extLst>
                  <a:ext uri="{FF2B5EF4-FFF2-40B4-BE49-F238E27FC236}">
                    <a16:creationId xmlns:a16="http://schemas.microsoft.com/office/drawing/2014/main" id="{EDF203E3-C7C8-4F84-A8A1-1C69B50C2D98}"/>
                  </a:ext>
                </a:extLst>
              </p:cNvPr>
              <p:cNvSpPr txBox="1"/>
              <p:nvPr/>
            </p:nvSpPr>
            <p:spPr>
              <a:xfrm>
                <a:off x="5704446" y="3627179"/>
                <a:ext cx="268513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100" b="1" i="1" dirty="0" err="1"/>
                  <a:t>Filling</a:t>
                </a:r>
                <a:r>
                  <a:rPr lang="fr-FR" sz="1100" b="1" i="1" dirty="0"/>
                  <a:t> the </a:t>
                </a:r>
                <a:r>
                  <a:rPr lang="fr-FR" sz="1100" b="1" i="1" dirty="0" err="1"/>
                  <a:t>resonant</a:t>
                </a:r>
                <a:r>
                  <a:rPr lang="fr-FR" sz="1100" b="1" i="1" dirty="0"/>
                  <a:t> </a:t>
                </a:r>
                <a:r>
                  <a:rPr lang="fr-FR" sz="1100" b="1" i="1" dirty="0" err="1"/>
                  <a:t>cavity</a:t>
                </a:r>
                <a:r>
                  <a:rPr lang="fr-FR" sz="1100" b="1" i="1" dirty="0"/>
                  <a:t> </a:t>
                </a:r>
                <a:r>
                  <a:rPr lang="fr-FR" sz="1100" b="1" i="1" dirty="0" err="1"/>
                  <a:t>with</a:t>
                </a:r>
                <a:r>
                  <a:rPr lang="fr-FR" sz="1100" b="1" i="1" dirty="0"/>
                  <a:t> </a:t>
                </a:r>
                <a:r>
                  <a:rPr lang="fr-FR" sz="1100" b="1" i="1" dirty="0" err="1"/>
                  <a:t>ethanol</a:t>
                </a:r>
                <a:endParaRPr lang="fr-FR" sz="1100" b="1" i="1" dirty="0"/>
              </a:p>
            </p:txBody>
          </p:sp>
        </p:grp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320C4C8A-20E5-4D28-8F04-2815DCC85A2D}"/>
              </a:ext>
            </a:extLst>
          </p:cNvPr>
          <p:cNvGrpSpPr/>
          <p:nvPr/>
        </p:nvGrpSpPr>
        <p:grpSpPr>
          <a:xfrm>
            <a:off x="406341" y="2603543"/>
            <a:ext cx="8331320" cy="3762031"/>
            <a:chOff x="406341" y="2603543"/>
            <a:chExt cx="8331320" cy="3762031"/>
          </a:xfrm>
        </p:grpSpPr>
        <p:pic>
          <p:nvPicPr>
            <p:cNvPr id="137" name="Image 136">
              <a:extLst>
                <a:ext uri="{FF2B5EF4-FFF2-40B4-BE49-F238E27FC236}">
                  <a16:creationId xmlns:a16="http://schemas.microsoft.com/office/drawing/2014/main" id="{CFE75F6B-F726-4F8F-86B2-C174E24FE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5703" y="2603543"/>
              <a:ext cx="4610632" cy="3348717"/>
            </a:xfrm>
            <a:prstGeom prst="rect">
              <a:avLst/>
            </a:prstGeom>
          </p:spPr>
        </p:pic>
        <p:sp>
          <p:nvSpPr>
            <p:cNvPr id="139" name="ZoneTexte 138">
              <a:extLst>
                <a:ext uri="{FF2B5EF4-FFF2-40B4-BE49-F238E27FC236}">
                  <a16:creationId xmlns:a16="http://schemas.microsoft.com/office/drawing/2014/main" id="{6C5C9A9D-1FDC-499C-8E3B-6FB0BCE3AB0A}"/>
                </a:ext>
              </a:extLst>
            </p:cNvPr>
            <p:cNvSpPr txBox="1"/>
            <p:nvPr/>
          </p:nvSpPr>
          <p:spPr>
            <a:xfrm>
              <a:off x="406341" y="5996242"/>
              <a:ext cx="8331320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i="1" dirty="0"/>
                <a:t>7 </a:t>
              </a:r>
              <a:r>
                <a:rPr lang="fr-FR" b="1" i="1" dirty="0" err="1"/>
                <a:t>acoustic</a:t>
              </a:r>
              <a:r>
                <a:rPr lang="fr-FR" b="1" i="1" dirty="0"/>
                <a:t> </a:t>
              </a:r>
              <a:r>
                <a:rPr lang="fr-FR" b="1" i="1" dirty="0" err="1"/>
                <a:t>reflexions</a:t>
              </a:r>
              <a:r>
                <a:rPr lang="fr-FR" b="1" i="1" dirty="0"/>
                <a:t> in </a:t>
              </a:r>
              <a:r>
                <a:rPr lang="fr-FR" b="1" i="1" dirty="0" err="1"/>
                <a:t>ethanol</a:t>
              </a:r>
              <a:r>
                <a:rPr lang="fr-FR" b="1" i="1" dirty="0"/>
                <a:t> medium and the </a:t>
              </a:r>
              <a:r>
                <a:rPr lang="fr-FR" b="1" i="1" dirty="0" err="1"/>
                <a:t>next</a:t>
              </a:r>
              <a:r>
                <a:rPr lang="fr-FR" b="1" i="1" dirty="0"/>
                <a:t> </a:t>
              </a:r>
              <a:r>
                <a:rPr lang="fr-FR" b="1" i="1" dirty="0" err="1"/>
                <a:t>measurements</a:t>
              </a:r>
              <a:r>
                <a:rPr lang="fr-FR" b="1" i="1" dirty="0"/>
                <a:t> in </a:t>
              </a:r>
              <a:r>
                <a:rPr lang="fr-FR" b="1" i="1" dirty="0" err="1"/>
                <a:t>pressurized</a:t>
              </a:r>
              <a:r>
                <a:rPr lang="fr-FR" b="1" i="1" dirty="0"/>
                <a:t> He</a:t>
              </a:r>
            </a:p>
          </p:txBody>
        </p:sp>
      </p:grpSp>
      <p:pic>
        <p:nvPicPr>
          <p:cNvPr id="39" name="Image 38">
            <a:extLst>
              <a:ext uri="{FF2B5EF4-FFF2-40B4-BE49-F238E27FC236}">
                <a16:creationId xmlns:a16="http://schemas.microsoft.com/office/drawing/2014/main" id="{D7DAD4EA-F156-47A9-98A3-D1BB6A01D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0910" y="183703"/>
            <a:ext cx="1997968" cy="353395"/>
          </a:xfrm>
          <a:prstGeom prst="rect">
            <a:avLst/>
          </a:prstGeom>
        </p:spPr>
      </p:pic>
      <p:pic>
        <p:nvPicPr>
          <p:cNvPr id="40" name="Image 2">
            <a:extLst>
              <a:ext uri="{FF2B5EF4-FFF2-40B4-BE49-F238E27FC236}">
                <a16:creationId xmlns:a16="http://schemas.microsoft.com/office/drawing/2014/main" id="{BC7B8A7F-BE8D-4BA3-BB55-7ED47DA2AE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953" y="639956"/>
            <a:ext cx="432593" cy="35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275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93"/>
    </mc:Choice>
    <mc:Fallback xmlns="">
      <p:transition spd="slow" advTm="52293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76AA58A-8FDB-40E0-8BAB-C5F8667CBC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Page </a:t>
            </a:r>
            <a:fld id="{4BBBB555-E378-184F-AA22-46E080150EC7}" type="slidenum">
              <a:rPr lang="fr-FR" smtClean="0"/>
              <a:pPr>
                <a:defRPr/>
              </a:pPr>
              <a:t>19</a:t>
            </a:fld>
            <a:endParaRPr lang="fr-FR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141BBB6-2BEE-406B-B0E2-ADC795647671}"/>
              </a:ext>
            </a:extLst>
          </p:cNvPr>
          <p:cNvGrpSpPr/>
          <p:nvPr/>
        </p:nvGrpSpPr>
        <p:grpSpPr>
          <a:xfrm>
            <a:off x="543923" y="1067467"/>
            <a:ext cx="8404659" cy="4564451"/>
            <a:chOff x="543923" y="1067467"/>
            <a:chExt cx="8404659" cy="4564451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D6F24845-9A2F-4571-80CA-2F579EF082CB}"/>
                </a:ext>
              </a:extLst>
            </p:cNvPr>
            <p:cNvSpPr txBox="1"/>
            <p:nvPr/>
          </p:nvSpPr>
          <p:spPr>
            <a:xfrm>
              <a:off x="543923" y="1067467"/>
              <a:ext cx="8297311" cy="2831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400" b="1" dirty="0"/>
                <a:t>The </a:t>
              </a:r>
              <a:r>
                <a:rPr lang="fr-FR" sz="1400" b="1" dirty="0" err="1"/>
                <a:t>acoustic</a:t>
              </a:r>
              <a:r>
                <a:rPr lang="fr-FR" sz="1400" b="1" dirty="0"/>
                <a:t> team of </a:t>
              </a:r>
              <a:r>
                <a:rPr lang="fr-FR" sz="1400" b="1" i="1" dirty="0"/>
                <a:t>IES</a:t>
              </a:r>
              <a:r>
                <a:rPr lang="fr-FR" sz="1400" b="1" dirty="0"/>
                <a:t> and </a:t>
              </a:r>
              <a:r>
                <a:rPr lang="fr-FR" sz="1400" b="1" i="1" dirty="0"/>
                <a:t>TMI Orion </a:t>
              </a:r>
              <a:r>
                <a:rPr lang="fr-FR" sz="1400" b="1" dirty="0"/>
                <a:t>have </a:t>
              </a:r>
              <a:r>
                <a:rPr lang="fr-FR" sz="1400" b="1" dirty="0" err="1"/>
                <a:t>developped</a:t>
              </a:r>
              <a:r>
                <a:rPr lang="fr-FR" sz="1400" b="1" dirty="0"/>
                <a:t> a </a:t>
              </a:r>
              <a:r>
                <a:rPr lang="fr-FR" sz="1400" b="1" dirty="0" err="1"/>
                <a:t>specific</a:t>
              </a:r>
              <a:r>
                <a:rPr lang="fr-FR" sz="1400" b="1" dirty="0"/>
                <a:t> </a:t>
              </a:r>
              <a:r>
                <a:rPr lang="fr-FR" sz="1400" b="1" dirty="0" err="1"/>
                <a:t>pressurized</a:t>
              </a:r>
              <a:r>
                <a:rPr lang="fr-FR" sz="1400" b="1" dirty="0"/>
                <a:t> test </a:t>
              </a:r>
              <a:r>
                <a:rPr lang="fr-FR" sz="1400" b="1" dirty="0" err="1"/>
                <a:t>bench</a:t>
              </a:r>
              <a:r>
                <a:rPr lang="fr-FR" sz="1400" b="1" dirty="0"/>
                <a:t> for </a:t>
              </a:r>
              <a:r>
                <a:rPr lang="fr-FR" sz="1400" b="1" dirty="0" err="1"/>
                <a:t>our</a:t>
              </a:r>
              <a:r>
                <a:rPr lang="fr-FR" sz="1400" b="1" dirty="0"/>
                <a:t> </a:t>
              </a:r>
              <a:r>
                <a:rPr lang="fr-FR" sz="1400" b="1" dirty="0" err="1"/>
                <a:t>laboratory</a:t>
              </a:r>
              <a:r>
                <a:rPr lang="fr-FR" sz="1400" b="1" dirty="0"/>
                <a:t> :</a:t>
              </a:r>
            </a:p>
            <a:p>
              <a:pPr algn="just"/>
              <a:endParaRPr lang="fr-FR" sz="1400" dirty="0"/>
            </a:p>
            <a:p>
              <a:pPr marL="742950" lvl="1" indent="-285750" algn="just">
                <a:buFont typeface="Arial" panose="020B0604020202020204" pitchFamily="34" charset="0"/>
                <a:buChar char="•"/>
              </a:pPr>
              <a:r>
                <a:rPr lang="fr-FR" sz="1400" b="1" dirty="0" err="1"/>
                <a:t>Possibility</a:t>
              </a:r>
              <a:r>
                <a:rPr lang="fr-FR" sz="1400" b="1" dirty="0"/>
                <a:t> to </a:t>
              </a:r>
              <a:r>
                <a:rPr lang="fr-FR" sz="1400" b="1" dirty="0" err="1"/>
                <a:t>be</a:t>
              </a:r>
              <a:r>
                <a:rPr lang="fr-FR" sz="1400" b="1" dirty="0"/>
                <a:t> use up to </a:t>
              </a:r>
              <a:r>
                <a:rPr lang="fr-FR" sz="1400" b="1" dirty="0">
                  <a:solidFill>
                    <a:srgbClr val="FF0000"/>
                  </a:solidFill>
                </a:rPr>
                <a:t>200 Bar for T=200 °C</a:t>
              </a:r>
            </a:p>
            <a:p>
              <a:pPr marL="742950" lvl="1" indent="-285750" algn="just">
                <a:buFont typeface="Arial" panose="020B0604020202020204" pitchFamily="34" charset="0"/>
                <a:buChar char="•"/>
              </a:pPr>
              <a:endParaRPr lang="fr-FR" sz="1400" b="1" dirty="0">
                <a:solidFill>
                  <a:srgbClr val="FF0000"/>
                </a:solidFill>
              </a:endParaRPr>
            </a:p>
            <a:p>
              <a:pPr marL="742950" lvl="1" indent="-285750" algn="just">
                <a:buFont typeface="Arial" panose="020B0604020202020204" pitchFamily="34" charset="0"/>
                <a:buChar char="•"/>
              </a:pPr>
              <a:r>
                <a:rPr lang="fr-FR" sz="1400" b="1" dirty="0"/>
                <a:t>4 </a:t>
              </a:r>
              <a:r>
                <a:rPr lang="fr-FR" sz="1400" b="1" dirty="0" err="1"/>
                <a:t>sealed</a:t>
              </a:r>
              <a:r>
                <a:rPr lang="fr-FR" sz="1400" b="1" dirty="0"/>
                <a:t> contacts </a:t>
              </a:r>
              <a:r>
                <a:rPr lang="fr-FR" sz="1400" b="1" dirty="0" err="1"/>
                <a:t>permitted</a:t>
              </a:r>
              <a:r>
                <a:rPr lang="fr-FR" sz="1400" b="1" dirty="0"/>
                <a:t> to </a:t>
              </a:r>
              <a:r>
                <a:rPr lang="fr-FR" sz="1400" b="1" dirty="0" err="1"/>
                <a:t>connect</a:t>
              </a:r>
              <a:r>
                <a:rPr lang="fr-FR" sz="1400" b="1" dirty="0"/>
                <a:t> 1 thermocouple and 1 </a:t>
              </a:r>
              <a:r>
                <a:rPr lang="fr-FR" sz="1400" b="1" dirty="0" err="1"/>
                <a:t>acoustic</a:t>
              </a:r>
              <a:r>
                <a:rPr lang="fr-FR" sz="1400" b="1" dirty="0"/>
                <a:t> </a:t>
              </a:r>
              <a:r>
                <a:rPr lang="fr-FR" sz="1400" b="1" dirty="0" err="1"/>
                <a:t>sensor</a:t>
              </a:r>
              <a:endParaRPr lang="fr-FR" sz="1400" b="1" dirty="0"/>
            </a:p>
            <a:p>
              <a:pPr lvl="1" algn="just"/>
              <a:endParaRPr lang="fr-FR" sz="1200" b="1" dirty="0"/>
            </a:p>
            <a:p>
              <a:pPr marL="742950" lvl="1" indent="-285750" algn="just">
                <a:buFont typeface="Arial" panose="020B0604020202020204" pitchFamily="34" charset="0"/>
                <a:buChar char="•"/>
              </a:pPr>
              <a:endParaRPr lang="fr-FR" sz="1200" b="1" dirty="0">
                <a:solidFill>
                  <a:srgbClr val="FF0000"/>
                </a:solidFill>
              </a:endParaRPr>
            </a:p>
            <a:p>
              <a:pPr lvl="1" algn="just"/>
              <a:endParaRPr lang="fr-FR" sz="1200" dirty="0"/>
            </a:p>
            <a:p>
              <a:pPr algn="just"/>
              <a:endParaRPr lang="fr-FR" sz="1200" dirty="0"/>
            </a:p>
            <a:p>
              <a:pPr algn="just"/>
              <a:endParaRPr lang="fr-FR" sz="1200" dirty="0"/>
            </a:p>
            <a:p>
              <a:pPr algn="just"/>
              <a:endParaRPr lang="fr-FR" sz="1600" dirty="0"/>
            </a:p>
            <a:p>
              <a:pPr marL="742950" lvl="1" indent="-285750" algn="just">
                <a:buFont typeface="Arial" panose="020B0604020202020204" pitchFamily="34" charset="0"/>
                <a:buChar char="•"/>
              </a:pPr>
              <a:endParaRPr lang="fr-FR" sz="1600" dirty="0"/>
            </a:p>
            <a:p>
              <a:pPr algn="just"/>
              <a:endParaRPr lang="fr-FR" sz="1600" dirty="0"/>
            </a:p>
          </p:txBody>
        </p:sp>
        <p:grpSp>
          <p:nvGrpSpPr>
            <p:cNvPr id="50" name="Groupe 49">
              <a:extLst>
                <a:ext uri="{FF2B5EF4-FFF2-40B4-BE49-F238E27FC236}">
                  <a16:creationId xmlns:a16="http://schemas.microsoft.com/office/drawing/2014/main" id="{38CDF86A-2617-401B-B6C3-063B22B9B1F9}"/>
                </a:ext>
              </a:extLst>
            </p:cNvPr>
            <p:cNvGrpSpPr/>
            <p:nvPr/>
          </p:nvGrpSpPr>
          <p:grpSpPr>
            <a:xfrm>
              <a:off x="593342" y="2286726"/>
              <a:ext cx="8355240" cy="3345192"/>
              <a:chOff x="583073" y="3217578"/>
              <a:chExt cx="8355240" cy="3345192"/>
            </a:xfrm>
          </p:grpSpPr>
          <p:grpSp>
            <p:nvGrpSpPr>
              <p:cNvPr id="36" name="Groupe 35">
                <a:extLst>
                  <a:ext uri="{FF2B5EF4-FFF2-40B4-BE49-F238E27FC236}">
                    <a16:creationId xmlns:a16="http://schemas.microsoft.com/office/drawing/2014/main" id="{C23C0FD7-7E23-4E92-A72D-A0B4A45291D5}"/>
                  </a:ext>
                </a:extLst>
              </p:cNvPr>
              <p:cNvGrpSpPr/>
              <p:nvPr/>
            </p:nvGrpSpPr>
            <p:grpSpPr>
              <a:xfrm>
                <a:off x="583073" y="3217578"/>
                <a:ext cx="3000393" cy="3045157"/>
                <a:chOff x="5941669" y="1239813"/>
                <a:chExt cx="3000393" cy="3045157"/>
              </a:xfrm>
            </p:grpSpPr>
            <p:grpSp>
              <p:nvGrpSpPr>
                <p:cNvPr id="29" name="Groupe 28">
                  <a:extLst>
                    <a:ext uri="{FF2B5EF4-FFF2-40B4-BE49-F238E27FC236}">
                      <a16:creationId xmlns:a16="http://schemas.microsoft.com/office/drawing/2014/main" id="{B671186C-159F-4B35-9B37-D9F4E8C35259}"/>
                    </a:ext>
                  </a:extLst>
                </p:cNvPr>
                <p:cNvGrpSpPr/>
                <p:nvPr/>
              </p:nvGrpSpPr>
              <p:grpSpPr>
                <a:xfrm>
                  <a:off x="5941669" y="1239813"/>
                  <a:ext cx="2973058" cy="3045157"/>
                  <a:chOff x="5941669" y="1239813"/>
                  <a:chExt cx="2973058" cy="3045157"/>
                </a:xfrm>
              </p:grpSpPr>
              <p:grpSp>
                <p:nvGrpSpPr>
                  <p:cNvPr id="27" name="Groupe 26">
                    <a:extLst>
                      <a:ext uri="{FF2B5EF4-FFF2-40B4-BE49-F238E27FC236}">
                        <a16:creationId xmlns:a16="http://schemas.microsoft.com/office/drawing/2014/main" id="{F49034C2-1C28-43D1-A5D2-63470B2F6808}"/>
                      </a:ext>
                    </a:extLst>
                  </p:cNvPr>
                  <p:cNvGrpSpPr/>
                  <p:nvPr/>
                </p:nvGrpSpPr>
                <p:grpSpPr>
                  <a:xfrm>
                    <a:off x="5941669" y="1239813"/>
                    <a:ext cx="2973058" cy="3045157"/>
                    <a:chOff x="5941669" y="1239813"/>
                    <a:chExt cx="2973058" cy="3045157"/>
                  </a:xfrm>
                </p:grpSpPr>
                <p:sp>
                  <p:nvSpPr>
                    <p:cNvPr id="7" name="ZoneTexte 6">
                      <a:extLst>
                        <a:ext uri="{FF2B5EF4-FFF2-40B4-BE49-F238E27FC236}">
                          <a16:creationId xmlns:a16="http://schemas.microsoft.com/office/drawing/2014/main" id="{E45FF3BD-F9D8-4A50-BF4A-A37ECE56A08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941669" y="3977193"/>
                      <a:ext cx="2973058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fr-FR" sz="1400" b="1" i="1" dirty="0"/>
                        <a:t>Pressure </a:t>
                      </a:r>
                      <a:r>
                        <a:rPr lang="fr-FR" sz="1400" b="1" i="1" dirty="0" err="1"/>
                        <a:t>chamber</a:t>
                      </a:r>
                      <a:r>
                        <a:rPr lang="fr-FR" sz="1400" b="1" i="1" dirty="0"/>
                        <a:t> made of INOX 316L</a:t>
                      </a:r>
                    </a:p>
                  </p:txBody>
                </p:sp>
                <p:grpSp>
                  <p:nvGrpSpPr>
                    <p:cNvPr id="26" name="Groupe 25">
                      <a:extLst>
                        <a:ext uri="{FF2B5EF4-FFF2-40B4-BE49-F238E27FC236}">
                          <a16:creationId xmlns:a16="http://schemas.microsoft.com/office/drawing/2014/main" id="{8C4A567B-EAA0-43A8-ADF6-B21E1911ECD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99831" y="1239813"/>
                      <a:ext cx="2741403" cy="2696535"/>
                      <a:chOff x="6099831" y="1239813"/>
                      <a:chExt cx="2741403" cy="2696535"/>
                    </a:xfrm>
                  </p:grpSpPr>
                  <p:pic>
                    <p:nvPicPr>
                      <p:cNvPr id="5" name="Image 4">
                        <a:extLst>
                          <a:ext uri="{FF2B5EF4-FFF2-40B4-BE49-F238E27FC236}">
                            <a16:creationId xmlns:a16="http://schemas.microsoft.com/office/drawing/2014/main" id="{08ADA08F-E1FC-43BA-8A46-01549B251DB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099831" y="1239813"/>
                        <a:ext cx="2007753" cy="2696535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24" name="Groupe 23">
                        <a:extLst>
                          <a:ext uri="{FF2B5EF4-FFF2-40B4-BE49-F238E27FC236}">
                            <a16:creationId xmlns:a16="http://schemas.microsoft.com/office/drawing/2014/main" id="{98B274E5-156B-47A4-94CC-0D5C535EE18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332392" y="1442382"/>
                        <a:ext cx="508842" cy="645206"/>
                        <a:chOff x="6279356" y="1726345"/>
                        <a:chExt cx="1231425" cy="1578714"/>
                      </a:xfrm>
                    </p:grpSpPr>
                    <p:sp>
                      <p:nvSpPr>
                        <p:cNvPr id="8" name="Rectangle 7">
                          <a:extLst>
                            <a:ext uri="{FF2B5EF4-FFF2-40B4-BE49-F238E27FC236}">
                              <a16:creationId xmlns:a16="http://schemas.microsoft.com/office/drawing/2014/main" id="{E00EC157-C179-4B49-91AB-AF09CAF0353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6200000">
                          <a:off x="5586585" y="2440933"/>
                          <a:ext cx="1544995" cy="159454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75000"/>
                          </a:schemeClr>
                        </a:solidFill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</p:spPr>
                      <p:style>
                        <a:lnRef idx="2">
                          <a:schemeClr val="dk1">
                            <a:shade val="50000"/>
                          </a:schemeClr>
                        </a:lnRef>
                        <a:fillRef idx="1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/>
                        </a:p>
                      </p:txBody>
                    </p:sp>
                    <p:sp>
                      <p:nvSpPr>
                        <p:cNvPr id="9" name="Rectangle 8">
                          <a:extLst>
                            <a:ext uri="{FF2B5EF4-FFF2-40B4-BE49-F238E27FC236}">
                              <a16:creationId xmlns:a16="http://schemas.microsoft.com/office/drawing/2014/main" id="{A2AA60E6-0775-47AE-B4F7-1BBB5B43D52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6200000">
                          <a:off x="6629589" y="2440934"/>
                          <a:ext cx="1544995" cy="159454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75000"/>
                          </a:schemeClr>
                        </a:solidFill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</p:spPr>
                      <p:style>
                        <a:lnRef idx="2">
                          <a:schemeClr val="dk1">
                            <a:shade val="50000"/>
                          </a:schemeClr>
                        </a:lnRef>
                        <a:fillRef idx="1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/>
                        </a:p>
                      </p:txBody>
                    </p:sp>
                    <p:sp>
                      <p:nvSpPr>
                        <p:cNvPr id="10" name="Rectangle 9">
                          <a:extLst>
                            <a:ext uri="{FF2B5EF4-FFF2-40B4-BE49-F238E27FC236}">
                              <a16:creationId xmlns:a16="http://schemas.microsoft.com/office/drawing/2014/main" id="{1C600B4A-E10F-4490-88E7-17978A65048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6200000">
                          <a:off x="6756966" y="2431424"/>
                          <a:ext cx="971332" cy="159454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75000"/>
                          </a:schemeClr>
                        </a:solidFill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</p:spPr>
                      <p:style>
                        <a:lnRef idx="2">
                          <a:schemeClr val="dk1">
                            <a:shade val="50000"/>
                          </a:schemeClr>
                        </a:lnRef>
                        <a:fillRef idx="1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/>
                        </a:p>
                      </p:txBody>
                    </p:sp>
                    <p:sp>
                      <p:nvSpPr>
                        <p:cNvPr id="11" name="Rectangle 10">
                          <a:extLst>
                            <a:ext uri="{FF2B5EF4-FFF2-40B4-BE49-F238E27FC236}">
                              <a16:creationId xmlns:a16="http://schemas.microsoft.com/office/drawing/2014/main" id="{8B896BE9-86DE-49BF-9F47-AA0D481AF88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6200000">
                          <a:off x="6032871" y="2430661"/>
                          <a:ext cx="971332" cy="159454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75000"/>
                          </a:schemeClr>
                        </a:solidFill>
                        <a:ln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</p:spPr>
                      <p:style>
                        <a:lnRef idx="2">
                          <a:schemeClr val="dk1">
                            <a:shade val="50000"/>
                          </a:schemeClr>
                        </a:lnRef>
                        <a:fillRef idx="1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/>
                        </a:p>
                      </p:txBody>
                    </p:sp>
                    <p:sp>
                      <p:nvSpPr>
                        <p:cNvPr id="12" name="Rectangle 11">
                          <a:extLst>
                            <a:ext uri="{FF2B5EF4-FFF2-40B4-BE49-F238E27FC236}">
                              <a16:creationId xmlns:a16="http://schemas.microsoft.com/office/drawing/2014/main" id="{DD156C06-989E-4553-9002-6848AC13F53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6200000">
                          <a:off x="6798632" y="2690415"/>
                          <a:ext cx="163904" cy="836214"/>
                        </a:xfrm>
                        <a:prstGeom prst="rect">
                          <a:avLst/>
                        </a:prstGeom>
                        <a:solidFill>
                          <a:schemeClr val="bg2">
                            <a:lumMod val="90000"/>
                          </a:schemeClr>
                        </a:solidFill>
                        <a:ln>
                          <a:solidFill>
                            <a:schemeClr val="bg2">
                              <a:lumMod val="90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/>
                        </a:p>
                      </p:txBody>
                    </p:sp>
                    <p:grpSp>
                      <p:nvGrpSpPr>
                        <p:cNvPr id="13" name="Groupe 12">
                          <a:extLst>
                            <a:ext uri="{FF2B5EF4-FFF2-40B4-BE49-F238E27FC236}">
                              <a16:creationId xmlns:a16="http://schemas.microsoft.com/office/drawing/2014/main" id="{D1EC42D5-5E4E-4AB9-8CDB-00831F44915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 rot="16200000">
                          <a:off x="6757877" y="1424718"/>
                          <a:ext cx="232960" cy="836214"/>
                          <a:chOff x="7228818" y="4112424"/>
                          <a:chExt cx="204692" cy="755254"/>
                        </a:xfrm>
                      </p:grpSpPr>
                      <p:sp>
                        <p:nvSpPr>
                          <p:cNvPr id="14" name="Rectangle 13">
                            <a:extLst>
                              <a:ext uri="{FF2B5EF4-FFF2-40B4-BE49-F238E27FC236}">
                                <a16:creationId xmlns:a16="http://schemas.microsoft.com/office/drawing/2014/main" id="{01B76BBF-E476-42C4-9998-94B2973963D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228818" y="4112424"/>
                            <a:ext cx="144016" cy="755254"/>
                          </a:xfrm>
                          <a:prstGeom prst="rect">
                            <a:avLst/>
                          </a:prstGeom>
                          <a:solidFill>
                            <a:schemeClr val="bg2">
                              <a:lumMod val="90000"/>
                            </a:schemeClr>
                          </a:solidFill>
                          <a:ln>
                            <a:solidFill>
                              <a:schemeClr val="bg2">
                                <a:lumMod val="90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fr-FR"/>
                          </a:p>
                        </p:txBody>
                      </p:sp>
                      <p:cxnSp>
                        <p:nvCxnSpPr>
                          <p:cNvPr id="15" name="Connecteur droit 14">
                            <a:extLst>
                              <a:ext uri="{FF2B5EF4-FFF2-40B4-BE49-F238E27FC236}">
                                <a16:creationId xmlns:a16="http://schemas.microsoft.com/office/drawing/2014/main" id="{6C2DBF8C-881D-4C1F-A526-77A4DF3C022B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7380312" y="4412234"/>
                            <a:ext cx="0" cy="307101"/>
                          </a:xfrm>
                          <a:prstGeom prst="line">
                            <a:avLst/>
                          </a:prstGeom>
                          <a:ln w="12700">
                            <a:solidFill>
                              <a:srgbClr val="FFC000"/>
                            </a:solidFill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sp>
                        <p:nvSpPr>
                          <p:cNvPr id="16" name="Rectangle 15">
                            <a:extLst>
                              <a:ext uri="{FF2B5EF4-FFF2-40B4-BE49-F238E27FC236}">
                                <a16:creationId xmlns:a16="http://schemas.microsoft.com/office/drawing/2014/main" id="{51153A4F-BECD-4A48-B6D8-8C5CB96ED46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387791" y="4412234"/>
                            <a:ext cx="45719" cy="168894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50000"/>
                            </a:schemeClr>
                          </a:solidFill>
                          <a:ln>
                            <a:solidFill>
                              <a:schemeClr val="bg1">
                                <a:lumMod val="50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fr-FR"/>
                          </a:p>
                        </p:txBody>
                      </p:sp>
                      <p:cxnSp>
                        <p:nvCxnSpPr>
                          <p:cNvPr id="17" name="Connecteur droit 16">
                            <a:extLst>
                              <a:ext uri="{FF2B5EF4-FFF2-40B4-BE49-F238E27FC236}">
                                <a16:creationId xmlns:a16="http://schemas.microsoft.com/office/drawing/2014/main" id="{C5401119-1B98-4AE1-8A98-6C397C398F83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7433510" y="4377373"/>
                            <a:ext cx="0" cy="203755"/>
                          </a:xfrm>
                          <a:prstGeom prst="line">
                            <a:avLst/>
                          </a:prstGeom>
                          <a:ln w="12700">
                            <a:solidFill>
                              <a:srgbClr val="FFC000"/>
                            </a:solidFill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sp>
                        <p:nvSpPr>
                          <p:cNvPr id="18" name="Rectangle 17">
                            <a:extLst>
                              <a:ext uri="{FF2B5EF4-FFF2-40B4-BE49-F238E27FC236}">
                                <a16:creationId xmlns:a16="http://schemas.microsoft.com/office/drawing/2014/main" id="{0F2F8107-DC67-413E-8783-0CB5E931AE2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383429" y="4360673"/>
                            <a:ext cx="45719" cy="45719"/>
                          </a:xfrm>
                          <a:prstGeom prst="rect">
                            <a:avLst/>
                          </a:prstGeom>
                          <a:solidFill>
                            <a:srgbClr val="FFC000"/>
                          </a:solidFill>
                          <a:ln>
                            <a:solidFill>
                              <a:srgbClr val="FFC000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fr-FR"/>
                          </a:p>
                        </p:txBody>
                      </p:sp>
                      <p:cxnSp>
                        <p:nvCxnSpPr>
                          <p:cNvPr id="19" name="Connecteur droit 18">
                            <a:extLst>
                              <a:ext uri="{FF2B5EF4-FFF2-40B4-BE49-F238E27FC236}">
                                <a16:creationId xmlns:a16="http://schemas.microsoft.com/office/drawing/2014/main" id="{F38B15E5-B8B7-4F7B-A991-D79EB22F50D9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7379225" y="4202637"/>
                            <a:ext cx="0" cy="203755"/>
                          </a:xfrm>
                          <a:prstGeom prst="line">
                            <a:avLst/>
                          </a:prstGeom>
                          <a:ln w="12700">
                            <a:solidFill>
                              <a:srgbClr val="FFC000"/>
                            </a:solidFill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sp>
                      <p:nvSpPr>
                        <p:cNvPr id="20" name="Flèche : courbe vers le haut 19">
                          <a:extLst>
                            <a:ext uri="{FF2B5EF4-FFF2-40B4-BE49-F238E27FC236}">
                              <a16:creationId xmlns:a16="http://schemas.microsoft.com/office/drawing/2014/main" id="{1D656976-5A9C-4ADE-B1D1-BDFE5E88AEF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668932" y="2024721"/>
                          <a:ext cx="91744" cy="971333"/>
                        </a:xfrm>
                        <a:prstGeom prst="curvedUpArrow">
                          <a:avLst/>
                        </a:prstGeom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1" name="Flèche : courbe vers le haut 20">
                          <a:extLst>
                            <a:ext uri="{FF2B5EF4-FFF2-40B4-BE49-F238E27FC236}">
                              <a16:creationId xmlns:a16="http://schemas.microsoft.com/office/drawing/2014/main" id="{AC47A9E1-4412-4CC6-9572-39857B152BD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955269" y="2024721"/>
                          <a:ext cx="91744" cy="971333"/>
                        </a:xfrm>
                        <a:prstGeom prst="curvedUpArrow">
                          <a:avLst/>
                        </a:prstGeom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2" name="Rectangle 21">
                          <a:extLst>
                            <a:ext uri="{FF2B5EF4-FFF2-40B4-BE49-F238E27FC236}">
                              <a16:creationId xmlns:a16="http://schemas.microsoft.com/office/drawing/2014/main" id="{08CDE376-F3AF-4C31-B3C9-6F2CE07440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55680" y="2467999"/>
                          <a:ext cx="355101" cy="5203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dk1">
                            <a:shade val="50000"/>
                          </a:schemeClr>
                        </a:lnRef>
                        <a:fillRef idx="1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/>
                        </a:p>
                      </p:txBody>
                    </p:sp>
                    <p:sp>
                      <p:nvSpPr>
                        <p:cNvPr id="23" name="Rectangle : coins arrondis 22">
                          <a:extLst>
                            <a:ext uri="{FF2B5EF4-FFF2-40B4-BE49-F238E27FC236}">
                              <a16:creationId xmlns:a16="http://schemas.microsoft.com/office/drawing/2014/main" id="{A71708B0-FCA7-40B4-8EB5-CD66CAAC94A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62478" y="3190474"/>
                          <a:ext cx="829986" cy="114585"/>
                        </a:xfrm>
                        <a:prstGeom prst="roundRect">
                          <a:avLst/>
                        </a:prstGeom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 dirty="0"/>
                        </a:p>
                      </p:txBody>
                    </p:sp>
                  </p:grpSp>
                </p:grpSp>
              </p:grpSp>
              <p:sp>
                <p:nvSpPr>
                  <p:cNvPr id="28" name="Flèche : droite rayée 27">
                    <a:extLst>
                      <a:ext uri="{FF2B5EF4-FFF2-40B4-BE49-F238E27FC236}">
                        <a16:creationId xmlns:a16="http://schemas.microsoft.com/office/drawing/2014/main" id="{777D22DC-2903-4F38-8565-305553E69B81}"/>
                      </a:ext>
                    </a:extLst>
                  </p:cNvPr>
                  <p:cNvSpPr/>
                  <p:nvPr/>
                </p:nvSpPr>
                <p:spPr>
                  <a:xfrm rot="7689799">
                    <a:off x="7310270" y="2114556"/>
                    <a:ext cx="1103218" cy="315130"/>
                  </a:xfrm>
                  <a:prstGeom prst="stripedRightArrow">
                    <a:avLst/>
                  </a:prstGeom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30" name="ZoneTexte 29">
                  <a:extLst>
                    <a:ext uri="{FF2B5EF4-FFF2-40B4-BE49-F238E27FC236}">
                      <a16:creationId xmlns:a16="http://schemas.microsoft.com/office/drawing/2014/main" id="{48E4B727-B553-4576-A901-98DA67A70DC6}"/>
                    </a:ext>
                  </a:extLst>
                </p:cNvPr>
                <p:cNvSpPr txBox="1"/>
                <p:nvPr/>
              </p:nvSpPr>
              <p:spPr>
                <a:xfrm>
                  <a:off x="8265376" y="2120482"/>
                  <a:ext cx="61587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200" b="1" i="1" dirty="0" err="1"/>
                    <a:t>Sensor</a:t>
                  </a:r>
                  <a:endParaRPr lang="fr-FR" sz="1200" b="1" i="1" dirty="0"/>
                </a:p>
              </p:txBody>
            </p:sp>
            <p:grpSp>
              <p:nvGrpSpPr>
                <p:cNvPr id="33" name="Groupe 32">
                  <a:extLst>
                    <a:ext uri="{FF2B5EF4-FFF2-40B4-BE49-F238E27FC236}">
                      <a16:creationId xmlns:a16="http://schemas.microsoft.com/office/drawing/2014/main" id="{2C45D074-1FFC-4C24-B00A-4ABAC2BA8E8D}"/>
                    </a:ext>
                  </a:extLst>
                </p:cNvPr>
                <p:cNvGrpSpPr/>
                <p:nvPr/>
              </p:nvGrpSpPr>
              <p:grpSpPr>
                <a:xfrm>
                  <a:off x="7495643" y="2514679"/>
                  <a:ext cx="1446419" cy="1125482"/>
                  <a:chOff x="7495643" y="2514679"/>
                  <a:chExt cx="1446419" cy="1125482"/>
                </a:xfrm>
              </p:grpSpPr>
              <p:sp>
                <p:nvSpPr>
                  <p:cNvPr id="31" name="Flèche : droite rayée 30">
                    <a:extLst>
                      <a:ext uri="{FF2B5EF4-FFF2-40B4-BE49-F238E27FC236}">
                        <a16:creationId xmlns:a16="http://schemas.microsoft.com/office/drawing/2014/main" id="{A1288160-D3CB-41CF-B20A-0EFAEA0C99CF}"/>
                      </a:ext>
                    </a:extLst>
                  </p:cNvPr>
                  <p:cNvSpPr/>
                  <p:nvPr/>
                </p:nvSpPr>
                <p:spPr>
                  <a:xfrm flipH="1">
                    <a:off x="7913295" y="2514679"/>
                    <a:ext cx="559225" cy="524456"/>
                  </a:xfrm>
                  <a:prstGeom prst="stripedRightArrow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2" name="ZoneTexte 31">
                    <a:extLst>
                      <a:ext uri="{FF2B5EF4-FFF2-40B4-BE49-F238E27FC236}">
                        <a16:creationId xmlns:a16="http://schemas.microsoft.com/office/drawing/2014/main" id="{C7FA2C36-02E6-42CB-A4B7-E5643F228E40}"/>
                      </a:ext>
                    </a:extLst>
                  </p:cNvPr>
                  <p:cNvSpPr txBox="1"/>
                  <p:nvPr/>
                </p:nvSpPr>
                <p:spPr>
                  <a:xfrm>
                    <a:off x="7495643" y="3116941"/>
                    <a:ext cx="1446419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400" b="1" i="1" dirty="0"/>
                      <a:t>He </a:t>
                    </a:r>
                    <a:r>
                      <a:rPr lang="fr-FR" sz="1400" b="1" i="1" dirty="0" err="1"/>
                      <a:t>gas</a:t>
                    </a:r>
                    <a:r>
                      <a:rPr lang="fr-FR" sz="1400" b="1" i="1" dirty="0"/>
                      <a:t> </a:t>
                    </a:r>
                    <a:r>
                      <a:rPr lang="fr-FR" sz="1400" b="1" i="1" dirty="0" err="1"/>
                      <a:t>from</a:t>
                    </a:r>
                    <a:r>
                      <a:rPr lang="fr-FR" sz="1400" b="1" i="1" dirty="0"/>
                      <a:t> pressure </a:t>
                    </a:r>
                    <a:r>
                      <a:rPr lang="fr-FR" sz="1400" b="1" i="1" dirty="0" err="1"/>
                      <a:t>rig</a:t>
                    </a:r>
                    <a:r>
                      <a:rPr lang="fr-FR" sz="1400" b="1" i="1" dirty="0"/>
                      <a:t>  </a:t>
                    </a:r>
                  </a:p>
                </p:txBody>
              </p:sp>
            </p:grpSp>
          </p:grpSp>
          <p:grpSp>
            <p:nvGrpSpPr>
              <p:cNvPr id="49" name="Groupe 48">
                <a:extLst>
                  <a:ext uri="{FF2B5EF4-FFF2-40B4-BE49-F238E27FC236}">
                    <a16:creationId xmlns:a16="http://schemas.microsoft.com/office/drawing/2014/main" id="{7D859535-FCD7-40CC-AD8D-E3B40151BC0E}"/>
                  </a:ext>
                </a:extLst>
              </p:cNvPr>
              <p:cNvGrpSpPr/>
              <p:nvPr/>
            </p:nvGrpSpPr>
            <p:grpSpPr>
              <a:xfrm>
                <a:off x="4291930" y="3264314"/>
                <a:ext cx="4646383" cy="3298456"/>
                <a:chOff x="1432667" y="3838921"/>
                <a:chExt cx="4040871" cy="2574383"/>
              </a:xfrm>
            </p:grpSpPr>
            <p:sp>
              <p:nvSpPr>
                <p:cNvPr id="37" name="ZoneTexte 36">
                  <a:extLst>
                    <a:ext uri="{FF2B5EF4-FFF2-40B4-BE49-F238E27FC236}">
                      <a16:creationId xmlns:a16="http://schemas.microsoft.com/office/drawing/2014/main" id="{E039D9B7-8D26-40DE-8D2D-315BA35894D9}"/>
                    </a:ext>
                  </a:extLst>
                </p:cNvPr>
                <p:cNvSpPr txBox="1"/>
                <p:nvPr/>
              </p:nvSpPr>
              <p:spPr>
                <a:xfrm>
                  <a:off x="2181040" y="6074750"/>
                  <a:ext cx="315842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600" b="1" i="1" dirty="0"/>
                    <a:t>pressure </a:t>
                  </a:r>
                  <a:r>
                    <a:rPr lang="fr-FR" sz="1600" b="1" i="1" dirty="0" err="1"/>
                    <a:t>rig</a:t>
                  </a:r>
                  <a:r>
                    <a:rPr lang="fr-FR" sz="1600" b="1" i="1" dirty="0"/>
                    <a:t> </a:t>
                  </a:r>
                  <a:r>
                    <a:rPr lang="fr-FR" sz="1600" b="1" i="1" dirty="0" err="1"/>
                    <a:t>with</a:t>
                  </a:r>
                  <a:r>
                    <a:rPr lang="fr-FR" sz="1600" b="1" i="1" dirty="0"/>
                    <a:t> </a:t>
                  </a:r>
                  <a:r>
                    <a:rPr lang="fr-FR" sz="1600" b="1" i="1" dirty="0" err="1"/>
                    <a:t>reserve</a:t>
                  </a:r>
                  <a:r>
                    <a:rPr lang="fr-FR" sz="1600" b="1" i="1" dirty="0"/>
                    <a:t> of </a:t>
                  </a:r>
                  <a:r>
                    <a:rPr lang="fr-FR" sz="1600" b="1" i="1" dirty="0" err="1"/>
                    <a:t>Helium</a:t>
                  </a:r>
                  <a:endParaRPr lang="fr-FR" sz="1600" b="1" i="1" dirty="0"/>
                </a:p>
              </p:txBody>
            </p:sp>
            <p:grpSp>
              <p:nvGrpSpPr>
                <p:cNvPr id="48" name="Groupe 47">
                  <a:extLst>
                    <a:ext uri="{FF2B5EF4-FFF2-40B4-BE49-F238E27FC236}">
                      <a16:creationId xmlns:a16="http://schemas.microsoft.com/office/drawing/2014/main" id="{2B16373A-3567-4314-AFA8-F7F5D0034664}"/>
                    </a:ext>
                  </a:extLst>
                </p:cNvPr>
                <p:cNvGrpSpPr/>
                <p:nvPr/>
              </p:nvGrpSpPr>
              <p:grpSpPr>
                <a:xfrm>
                  <a:off x="1432667" y="3838921"/>
                  <a:ext cx="4040871" cy="2224221"/>
                  <a:chOff x="1432667" y="3838921"/>
                  <a:chExt cx="4040871" cy="2224221"/>
                </a:xfrm>
              </p:grpSpPr>
              <p:grpSp>
                <p:nvGrpSpPr>
                  <p:cNvPr id="44" name="Groupe 43">
                    <a:extLst>
                      <a:ext uri="{FF2B5EF4-FFF2-40B4-BE49-F238E27FC236}">
                        <a16:creationId xmlns:a16="http://schemas.microsoft.com/office/drawing/2014/main" id="{6B6A212C-47B6-4F84-B755-1F12EB51E16D}"/>
                      </a:ext>
                    </a:extLst>
                  </p:cNvPr>
                  <p:cNvGrpSpPr/>
                  <p:nvPr/>
                </p:nvGrpSpPr>
                <p:grpSpPr>
                  <a:xfrm>
                    <a:off x="1543612" y="3838922"/>
                    <a:ext cx="3929926" cy="2224220"/>
                    <a:chOff x="1543612" y="3838922"/>
                    <a:chExt cx="3929926" cy="2224220"/>
                  </a:xfrm>
                </p:grpSpPr>
                <p:pic>
                  <p:nvPicPr>
                    <p:cNvPr id="35" name="Image 34">
                      <a:extLst>
                        <a:ext uri="{FF2B5EF4-FFF2-40B4-BE49-F238E27FC236}">
                          <a16:creationId xmlns:a16="http://schemas.microsoft.com/office/drawing/2014/main" id="{0DC3B922-DAEA-4F7E-BE97-A1CDD217062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1543612" y="3838922"/>
                      <a:ext cx="3929926" cy="2224220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40" name="Groupe 39">
                      <a:extLst>
                        <a:ext uri="{FF2B5EF4-FFF2-40B4-BE49-F238E27FC236}">
                          <a16:creationId xmlns:a16="http://schemas.microsoft.com/office/drawing/2014/main" id="{4C6A2FD8-69FD-4599-BDCF-49A06462903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455183" y="3936348"/>
                      <a:ext cx="973343" cy="1991706"/>
                      <a:chOff x="4455183" y="3751988"/>
                      <a:chExt cx="973343" cy="2175411"/>
                    </a:xfrm>
                  </p:grpSpPr>
                  <p:sp>
                    <p:nvSpPr>
                      <p:cNvPr id="38" name="Ellipse 37">
                        <a:extLst>
                          <a:ext uri="{FF2B5EF4-FFF2-40B4-BE49-F238E27FC236}">
                            <a16:creationId xmlns:a16="http://schemas.microsoft.com/office/drawing/2014/main" id="{B54DBBBF-D488-4166-9C65-261809AE7E0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541257" y="3751988"/>
                        <a:ext cx="798213" cy="1818307"/>
                      </a:xfrm>
                      <a:prstGeom prst="ellipse">
                        <a:avLst/>
                      </a:prstGeom>
                      <a:noFill/>
                      <a:ln w="28575"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sp>
                    <p:nvSpPr>
                      <p:cNvPr id="39" name="ZoneTexte 38">
                        <a:extLst>
                          <a:ext uri="{FF2B5EF4-FFF2-40B4-BE49-F238E27FC236}">
                            <a16:creationId xmlns:a16="http://schemas.microsoft.com/office/drawing/2014/main" id="{825B9EDD-4083-47DC-B707-ABC0CF4064D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455183" y="5619622"/>
                        <a:ext cx="973343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fr-FR" sz="1400" b="1" i="1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</a:rPr>
                          <a:t>He </a:t>
                        </a:r>
                        <a:r>
                          <a:rPr lang="fr-FR" sz="1400" b="1" i="1" dirty="0" err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</a:rPr>
                          <a:t>reserve</a:t>
                        </a:r>
                        <a:endParaRPr lang="fr-FR" sz="1400" b="1" i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42" name="ZoneTexte 41">
                      <a:extLst>
                        <a:ext uri="{FF2B5EF4-FFF2-40B4-BE49-F238E27FC236}">
                          <a16:creationId xmlns:a16="http://schemas.microsoft.com/office/drawing/2014/main" id="{43F4A3F7-986F-4B4D-87D8-0FBEEC6C71C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319463" y="4370771"/>
                      <a:ext cx="1580010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fr-FR" sz="1400" b="1" i="1" dirty="0">
                          <a:solidFill>
                            <a:srgbClr val="FF0000"/>
                          </a:solidFill>
                        </a:rPr>
                        <a:t>pressure gauge</a:t>
                      </a:r>
                    </a:p>
                  </p:txBody>
                </p:sp>
                <p:sp>
                  <p:nvSpPr>
                    <p:cNvPr id="43" name="Ellipse 42">
                      <a:extLst>
                        <a:ext uri="{FF2B5EF4-FFF2-40B4-BE49-F238E27FC236}">
                          <a16:creationId xmlns:a16="http://schemas.microsoft.com/office/drawing/2014/main" id="{9EB1768F-9B0F-4631-86C5-9923D58BCE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0362" y="3838923"/>
                      <a:ext cx="798213" cy="526182"/>
                    </a:xfrm>
                    <a:prstGeom prst="ellipse">
                      <a:avLst/>
                    </a:prstGeom>
                    <a:noFill/>
                    <a:ln w="2857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sp>
                <p:nvSpPr>
                  <p:cNvPr id="46" name="Flèche : gauche 45">
                    <a:extLst>
                      <a:ext uri="{FF2B5EF4-FFF2-40B4-BE49-F238E27FC236}">
                        <a16:creationId xmlns:a16="http://schemas.microsoft.com/office/drawing/2014/main" id="{95B8D07A-6DFD-45C3-A61B-232B921ED488}"/>
                      </a:ext>
                    </a:extLst>
                  </p:cNvPr>
                  <p:cNvSpPr/>
                  <p:nvPr/>
                </p:nvSpPr>
                <p:spPr>
                  <a:xfrm>
                    <a:off x="1979712" y="4498529"/>
                    <a:ext cx="406732" cy="360040"/>
                  </a:xfrm>
                  <a:prstGeom prst="leftArrow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47" name="ZoneTexte 46">
                    <a:extLst>
                      <a:ext uri="{FF2B5EF4-FFF2-40B4-BE49-F238E27FC236}">
                        <a16:creationId xmlns:a16="http://schemas.microsoft.com/office/drawing/2014/main" id="{70F220E2-466F-4813-810B-FE42F39F8FED}"/>
                      </a:ext>
                    </a:extLst>
                  </p:cNvPr>
                  <p:cNvSpPr txBox="1"/>
                  <p:nvPr/>
                </p:nvSpPr>
                <p:spPr>
                  <a:xfrm>
                    <a:off x="1432667" y="3838921"/>
                    <a:ext cx="1282143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b="1" i="1" dirty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To pressure </a:t>
                    </a:r>
                    <a:r>
                      <a:rPr lang="fr-FR" b="1" i="1" dirty="0" err="1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chamber</a:t>
                    </a:r>
                    <a:endParaRPr lang="fr-FR" b="1" i="1" dirty="0">
                      <a:solidFill>
                        <a:schemeClr val="accent6">
                          <a:lumMod val="75000"/>
                        </a:schemeClr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51" name="ZoneTexte 50">
            <a:extLst>
              <a:ext uri="{FF2B5EF4-FFF2-40B4-BE49-F238E27FC236}">
                <a16:creationId xmlns:a16="http://schemas.microsoft.com/office/drawing/2014/main" id="{346F3E5C-5BC5-4AB4-910C-0D7DCB6665AA}"/>
              </a:ext>
            </a:extLst>
          </p:cNvPr>
          <p:cNvSpPr txBox="1"/>
          <p:nvPr/>
        </p:nvSpPr>
        <p:spPr>
          <a:xfrm>
            <a:off x="1330856" y="5830688"/>
            <a:ext cx="6723444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B050"/>
                </a:solidFill>
              </a:rPr>
              <a:t>The first </a:t>
            </a:r>
            <a:r>
              <a:rPr lang="fr-FR" b="1" dirty="0" err="1">
                <a:solidFill>
                  <a:srgbClr val="00B050"/>
                </a:solidFill>
              </a:rPr>
              <a:t>experiment</a:t>
            </a:r>
            <a:r>
              <a:rPr lang="fr-FR" b="1" dirty="0">
                <a:solidFill>
                  <a:srgbClr val="00B050"/>
                </a:solidFill>
              </a:rPr>
              <a:t> </a:t>
            </a:r>
            <a:r>
              <a:rPr lang="fr-FR" b="1" dirty="0" err="1">
                <a:solidFill>
                  <a:srgbClr val="00B050"/>
                </a:solidFill>
              </a:rPr>
              <a:t>under</a:t>
            </a:r>
            <a:r>
              <a:rPr lang="fr-FR" b="1" dirty="0">
                <a:solidFill>
                  <a:srgbClr val="00B050"/>
                </a:solidFill>
              </a:rPr>
              <a:t> </a:t>
            </a:r>
            <a:r>
              <a:rPr lang="fr-FR" b="1" dirty="0" err="1">
                <a:solidFill>
                  <a:srgbClr val="00B050"/>
                </a:solidFill>
              </a:rPr>
              <a:t>gas</a:t>
            </a:r>
            <a:r>
              <a:rPr lang="fr-FR" b="1" dirty="0">
                <a:solidFill>
                  <a:srgbClr val="00B050"/>
                </a:solidFill>
              </a:rPr>
              <a:t> pressure are </a:t>
            </a:r>
            <a:r>
              <a:rPr lang="fr-FR" b="1" dirty="0" err="1">
                <a:solidFill>
                  <a:srgbClr val="00B050"/>
                </a:solidFill>
              </a:rPr>
              <a:t>planned</a:t>
            </a:r>
            <a:r>
              <a:rPr lang="fr-FR" b="1" dirty="0">
                <a:solidFill>
                  <a:srgbClr val="00B050"/>
                </a:solidFill>
              </a:rPr>
              <a:t> for </a:t>
            </a:r>
            <a:r>
              <a:rPr lang="fr-FR" b="1" dirty="0" err="1">
                <a:solidFill>
                  <a:srgbClr val="00B050"/>
                </a:solidFill>
              </a:rPr>
              <a:t>this</a:t>
            </a:r>
            <a:r>
              <a:rPr lang="fr-FR" b="1" dirty="0">
                <a:solidFill>
                  <a:srgbClr val="00B050"/>
                </a:solidFill>
              </a:rPr>
              <a:t> </a:t>
            </a:r>
            <a:r>
              <a:rPr lang="fr-FR" b="1" dirty="0" err="1">
                <a:solidFill>
                  <a:srgbClr val="00B050"/>
                </a:solidFill>
              </a:rPr>
              <a:t>summer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111E356-C47B-478B-87DA-217D82E3D759}"/>
              </a:ext>
            </a:extLst>
          </p:cNvPr>
          <p:cNvSpPr/>
          <p:nvPr/>
        </p:nvSpPr>
        <p:spPr>
          <a:xfrm>
            <a:off x="2588702" y="370116"/>
            <a:ext cx="3966596" cy="492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600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Pressure test </a:t>
            </a:r>
            <a:r>
              <a:rPr lang="fr-FR" sz="2600" b="1" cap="none" spc="0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bench</a:t>
            </a:r>
            <a:endParaRPr lang="fr-FR" sz="2600" b="1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3" name="Image 52">
            <a:extLst>
              <a:ext uri="{FF2B5EF4-FFF2-40B4-BE49-F238E27FC236}">
                <a16:creationId xmlns:a16="http://schemas.microsoft.com/office/drawing/2014/main" id="{EDAD74C4-2161-4CFB-ACD1-7C8F7057D3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0910" y="183703"/>
            <a:ext cx="1997968" cy="353395"/>
          </a:xfrm>
          <a:prstGeom prst="rect">
            <a:avLst/>
          </a:prstGeom>
        </p:spPr>
      </p:pic>
      <p:pic>
        <p:nvPicPr>
          <p:cNvPr id="54" name="Image 2">
            <a:extLst>
              <a:ext uri="{FF2B5EF4-FFF2-40B4-BE49-F238E27FC236}">
                <a16:creationId xmlns:a16="http://schemas.microsoft.com/office/drawing/2014/main" id="{B97B650C-9393-44F3-B7DF-9B9A6B3338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953" y="639956"/>
            <a:ext cx="432593" cy="35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86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761"/>
    </mc:Choice>
    <mc:Fallback xmlns="">
      <p:transition spd="slow" advTm="69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FE6DC29-6B46-4F81-A92D-48B495E74FE1}"/>
              </a:ext>
            </a:extLst>
          </p:cNvPr>
          <p:cNvSpPr txBox="1"/>
          <p:nvPr/>
        </p:nvSpPr>
        <p:spPr>
          <a:xfrm>
            <a:off x="1737922" y="2000122"/>
            <a:ext cx="566815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Presentation of the group of partners and the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Chronology of the work on the gas composition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Operating principle of the device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Device design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Device characterization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CA42B73-DA1C-489E-BB75-7B54630EDD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Page </a:t>
            </a:r>
            <a:fld id="{A0462035-411E-D147-BF9D-5EBA09356263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062A562-09AF-4C98-8639-9EAF5A58E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266" y="476672"/>
            <a:ext cx="1997968" cy="353395"/>
          </a:xfrm>
          <a:prstGeom prst="rect">
            <a:avLst/>
          </a:prstGeom>
        </p:spPr>
      </p:pic>
      <p:pic>
        <p:nvPicPr>
          <p:cNvPr id="6" name="Image 2">
            <a:extLst>
              <a:ext uri="{FF2B5EF4-FFF2-40B4-BE49-F238E27FC236}">
                <a16:creationId xmlns:a16="http://schemas.microsoft.com/office/drawing/2014/main" id="{BEE1B2C1-9098-469A-81EB-C650A53EFE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26562"/>
            <a:ext cx="720081" cy="58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622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2"/>
    </mc:Choice>
    <mc:Fallback xmlns="">
      <p:transition spd="slow" advTm="582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D0766F4-462E-4DDA-A638-2AC9516A48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Page </a:t>
            </a:r>
            <a:fld id="{4BBBB555-E378-184F-AA22-46E080150EC7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6F372C-08CF-43DE-81B7-88C9BB1C08A9}"/>
              </a:ext>
            </a:extLst>
          </p:cNvPr>
          <p:cNvSpPr/>
          <p:nvPr/>
        </p:nvSpPr>
        <p:spPr>
          <a:xfrm>
            <a:off x="2588702" y="370116"/>
            <a:ext cx="3966596" cy="492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600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Conclusions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38EA9B3-2F3B-457E-911F-33E66AA9A9E0}"/>
              </a:ext>
            </a:extLst>
          </p:cNvPr>
          <p:cNvSpPr txBox="1"/>
          <p:nvPr/>
        </p:nvSpPr>
        <p:spPr>
          <a:xfrm>
            <a:off x="741233" y="2551837"/>
            <a:ext cx="79208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NBT seems to be a suitable material for the realization of this new device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new sensor will have a 100% ceramic composition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Preliminary tests with ethanol have been successful and are promising for the future of the project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35EC3F4-826E-437E-B447-30DBF628B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910" y="183703"/>
            <a:ext cx="1997968" cy="353395"/>
          </a:xfrm>
          <a:prstGeom prst="rect">
            <a:avLst/>
          </a:prstGeom>
        </p:spPr>
      </p:pic>
      <p:pic>
        <p:nvPicPr>
          <p:cNvPr id="8" name="Image 2">
            <a:extLst>
              <a:ext uri="{FF2B5EF4-FFF2-40B4-BE49-F238E27FC236}">
                <a16:creationId xmlns:a16="http://schemas.microsoft.com/office/drawing/2014/main" id="{9956918F-2294-4260-9DCA-FBFF9C00B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953" y="639956"/>
            <a:ext cx="432593" cy="35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304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02"/>
    </mc:Choice>
    <mc:Fallback xmlns="">
      <p:transition spd="slow" advTm="24102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CCF06DE-ED7E-46CC-BE3C-529E39EBA0D6}"/>
              </a:ext>
            </a:extLst>
          </p:cNvPr>
          <p:cNvSpPr txBox="1"/>
          <p:nvPr/>
        </p:nvSpPr>
        <p:spPr>
          <a:xfrm>
            <a:off x="143000" y="1700808"/>
            <a:ext cx="9001000" cy="2469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000" dirty="0">
              <a:latin typeface="+mn-lt"/>
            </a:endParaRPr>
          </a:p>
          <a:p>
            <a:pPr algn="ctr"/>
            <a:r>
              <a:rPr lang="en-US" b="1" dirty="0" err="1">
                <a:latin typeface="+mn-lt"/>
              </a:rPr>
              <a:t>Bibliographie</a:t>
            </a:r>
            <a:r>
              <a:rPr lang="en-US" b="1" dirty="0">
                <a:latin typeface="+mn-lt"/>
              </a:rPr>
              <a:t> </a:t>
            </a:r>
          </a:p>
          <a:p>
            <a:pPr algn="ctr"/>
            <a:endParaRPr lang="en-US" b="1" dirty="0">
              <a:latin typeface="+mn-lt"/>
            </a:endParaRPr>
          </a:p>
          <a:p>
            <a:r>
              <a:rPr lang="en-US" sz="1000" dirty="0">
                <a:latin typeface="+mn-lt"/>
              </a:rPr>
              <a:t>[1] </a:t>
            </a:r>
            <a:r>
              <a:rPr lang="fr-FR" sz="1000" b="0" i="0" u="none" strike="noStrike" baseline="0" dirty="0">
                <a:latin typeface="+mn-lt"/>
              </a:rPr>
              <a:t>D. </a:t>
            </a:r>
            <a:r>
              <a:rPr lang="fr-FR" sz="1000" b="0" i="0" u="none" strike="noStrike" baseline="0" dirty="0" err="1">
                <a:latin typeface="+mn-lt"/>
              </a:rPr>
              <a:t>Fourmentel</a:t>
            </a:r>
            <a:r>
              <a:rPr lang="fr-FR" sz="1000" b="0" i="0" u="none" strike="noStrike" baseline="0" dirty="0">
                <a:latin typeface="+mn-lt"/>
              </a:rPr>
              <a:t>, J. F. Villard, J. Y. </a:t>
            </a:r>
            <a:r>
              <a:rPr lang="fr-FR" sz="1000" b="0" i="0" u="none" strike="noStrike" baseline="0" dirty="0" err="1">
                <a:latin typeface="+mn-lt"/>
              </a:rPr>
              <a:t>Ferrandis</a:t>
            </a:r>
            <a:r>
              <a:rPr lang="fr-FR" sz="1000" b="0" i="0" u="none" strike="noStrike" baseline="0" dirty="0">
                <a:latin typeface="+mn-lt"/>
              </a:rPr>
              <a:t>, F. Augereau, E. </a:t>
            </a:r>
            <a:r>
              <a:rPr lang="fr-FR" sz="1000" b="0" i="0" u="none" strike="noStrike" baseline="0" dirty="0" err="1">
                <a:latin typeface="+mn-lt"/>
              </a:rPr>
              <a:t>Rosenkrantz</a:t>
            </a:r>
            <a:r>
              <a:rPr lang="fr-FR" sz="1000" b="0" i="0" u="none" strike="noStrike" baseline="0" dirty="0">
                <a:latin typeface="+mn-lt"/>
              </a:rPr>
              <a:t>, and M. </a:t>
            </a:r>
            <a:r>
              <a:rPr lang="fr-FR" sz="1000" b="0" i="0" u="none" strike="noStrike" baseline="0" dirty="0" err="1">
                <a:latin typeface="+mn-lt"/>
              </a:rPr>
              <a:t>Dierckx</a:t>
            </a:r>
            <a:r>
              <a:rPr lang="fr-FR" sz="1000" dirty="0">
                <a:latin typeface="+mn-lt"/>
              </a:rPr>
              <a:t> « </a:t>
            </a:r>
            <a:r>
              <a:rPr lang="en-US" sz="1000" b="0" i="0" u="none" strike="noStrike" baseline="0" dirty="0">
                <a:latin typeface="+mn-lt"/>
              </a:rPr>
              <a:t>Acoustic Sensor for In-Pile Fuel Rod Fission Gas </a:t>
            </a:r>
            <a:r>
              <a:rPr lang="fr-FR" sz="1000" b="0" i="0" u="none" strike="noStrike" baseline="0" dirty="0">
                <a:latin typeface="+mn-lt"/>
              </a:rPr>
              <a:t>Release </a:t>
            </a:r>
            <a:r>
              <a:rPr lang="fr-FR" sz="1000" b="0" i="0" u="none" strike="noStrike" baseline="0" dirty="0" err="1">
                <a:latin typeface="+mn-lt"/>
              </a:rPr>
              <a:t>Measurement</a:t>
            </a:r>
            <a:r>
              <a:rPr lang="fr-FR" sz="1000" b="0" i="0" u="none" strike="noStrike" baseline="0" dirty="0">
                <a:latin typeface="+mn-lt"/>
              </a:rPr>
              <a:t> »</a:t>
            </a:r>
          </a:p>
          <a:p>
            <a:pPr algn="l"/>
            <a:r>
              <a:rPr lang="fr-FR" sz="1000" dirty="0">
                <a:latin typeface="+mn-lt"/>
              </a:rPr>
              <a:t>[2] </a:t>
            </a:r>
            <a:r>
              <a:rPr lang="fr-FR" sz="1000" b="0" i="0" u="none" strike="noStrike" baseline="0" dirty="0">
                <a:latin typeface="+mn-lt"/>
              </a:rPr>
              <a:t>E. </a:t>
            </a:r>
            <a:r>
              <a:rPr lang="fr-FR" sz="1000" b="0" i="0" u="none" strike="noStrike" baseline="0" dirty="0" err="1">
                <a:latin typeface="+mn-lt"/>
              </a:rPr>
              <a:t>Rosenkrantz</a:t>
            </a:r>
            <a:r>
              <a:rPr lang="fr-FR" sz="1000" b="0" i="0" u="none" strike="noStrike" baseline="0" dirty="0">
                <a:latin typeface="+mn-lt"/>
              </a:rPr>
              <a:t>, J.Y. </a:t>
            </a:r>
            <a:r>
              <a:rPr lang="fr-FR" sz="1000" b="0" i="0" u="none" strike="noStrike" baseline="0" dirty="0" err="1">
                <a:latin typeface="+mn-lt"/>
              </a:rPr>
              <a:t>Ferrandis</a:t>
            </a:r>
            <a:r>
              <a:rPr lang="fr-FR" sz="1000" b="0" i="0" u="none" strike="noStrike" baseline="0" dirty="0">
                <a:latin typeface="+mn-lt"/>
              </a:rPr>
              <a:t>, F. Augereau, T. Lambert, D. </a:t>
            </a:r>
            <a:r>
              <a:rPr lang="fr-FR" sz="1000" b="0" i="0" u="none" strike="noStrike" baseline="0" dirty="0" err="1">
                <a:latin typeface="+mn-lt"/>
              </a:rPr>
              <a:t>Fourmentel</a:t>
            </a:r>
            <a:r>
              <a:rPr lang="fr-FR" sz="1000" b="0" i="0" u="none" strike="noStrike" baseline="0" dirty="0">
                <a:latin typeface="+mn-lt"/>
              </a:rPr>
              <a:t>, X. </a:t>
            </a:r>
            <a:r>
              <a:rPr lang="fr-FR" sz="1000" b="0" i="0" u="none" strike="noStrike" baseline="0" dirty="0" err="1">
                <a:latin typeface="+mn-lt"/>
              </a:rPr>
              <a:t>Tiratay</a:t>
            </a:r>
            <a:r>
              <a:rPr lang="fr-FR" sz="1000" dirty="0">
                <a:latin typeface="+mn-lt"/>
              </a:rPr>
              <a:t>, </a:t>
            </a:r>
            <a:r>
              <a:rPr lang="en-US" sz="1000" b="0" i="0" u="none" strike="noStrike" baseline="0" dirty="0">
                <a:latin typeface="+mn-lt"/>
              </a:rPr>
              <a:t>An innovative acoustic sensor for first in-pile “ fission gas release determination - REMORA3 </a:t>
            </a:r>
            <a:r>
              <a:rPr lang="fr-FR" sz="1000" b="0" i="0" u="none" strike="noStrike" baseline="0" dirty="0" err="1">
                <a:latin typeface="+mn-lt"/>
              </a:rPr>
              <a:t>experiment</a:t>
            </a:r>
            <a:r>
              <a:rPr lang="fr-FR" sz="1000" b="0" i="0" u="none" strike="noStrike" baseline="0" dirty="0">
                <a:latin typeface="+mn-lt"/>
              </a:rPr>
              <a:t> »</a:t>
            </a:r>
          </a:p>
          <a:p>
            <a:pPr algn="l"/>
            <a:r>
              <a:rPr lang="fr-FR" sz="1000" b="0" i="0" u="none" strike="noStrike" baseline="0" dirty="0">
                <a:latin typeface="+mn-lt"/>
              </a:rPr>
              <a:t>[3] </a:t>
            </a:r>
            <a:r>
              <a:rPr lang="fr-FR" sz="1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fr-FR" sz="1000" i="0" u="none" strike="noStrike" baseline="0" dirty="0">
                <a:latin typeface="+mn-lt"/>
              </a:rPr>
              <a:t>JY. FERRANDIS1, O. GATSA1, P. COMBETTE1, D. FOURMENTEL2, C. DESTOUCHES2, V. RADULOVIC3, L. SNOJ, « </a:t>
            </a:r>
            <a:r>
              <a:rPr lang="en-US" sz="1000" i="0" u="none" strike="noStrike" baseline="0" dirty="0">
                <a:latin typeface="+mn-lt"/>
              </a:rPr>
              <a:t>Acoustic instrumentation of the new generation of MTR: effect of nuclear radiation on modified Bismuth Titanate piezoelectric elements “</a:t>
            </a:r>
          </a:p>
          <a:p>
            <a:pPr algn="l"/>
            <a:r>
              <a:rPr lang="fr-FR" sz="1000" dirty="0"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[4] R. Torah, S. P. </a:t>
            </a:r>
            <a:r>
              <a:rPr lang="fr-FR" sz="1000" dirty="0" err="1"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Beeby</a:t>
            </a:r>
            <a:r>
              <a:rPr lang="fr-FR" sz="1000" dirty="0"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, et N. M. White, « An </a:t>
            </a:r>
            <a:r>
              <a:rPr lang="fr-FR" sz="1000" dirty="0" err="1"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improved</a:t>
            </a:r>
            <a:r>
              <a:rPr lang="fr-FR" sz="1000" dirty="0"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sz="1000" dirty="0" err="1"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thick</a:t>
            </a:r>
            <a:r>
              <a:rPr lang="fr-FR" sz="1000" dirty="0"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-film </a:t>
            </a:r>
            <a:r>
              <a:rPr lang="fr-FR" sz="1000" dirty="0" err="1"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piezoelectric</a:t>
            </a:r>
            <a:r>
              <a:rPr lang="fr-FR" sz="1000" dirty="0"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sz="1000" dirty="0" err="1"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material</a:t>
            </a:r>
            <a:r>
              <a:rPr lang="fr-FR" sz="1000" dirty="0"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 by </a:t>
            </a:r>
            <a:r>
              <a:rPr lang="fr-FR" sz="1000" dirty="0" err="1"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powder</a:t>
            </a:r>
            <a:r>
              <a:rPr lang="fr-FR" sz="1000" dirty="0"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sz="1000" dirty="0" err="1"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blending</a:t>
            </a:r>
            <a:r>
              <a:rPr lang="fr-FR" sz="1000" dirty="0"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 and </a:t>
            </a:r>
            <a:r>
              <a:rPr lang="fr-FR" sz="1000" dirty="0" err="1"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enhanced</a:t>
            </a:r>
            <a:r>
              <a:rPr lang="fr-FR" sz="1000" dirty="0"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sz="1000" dirty="0" err="1"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processing</a:t>
            </a:r>
            <a:r>
              <a:rPr lang="fr-FR" sz="1000" dirty="0"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sz="1000" dirty="0" err="1"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parameters</a:t>
            </a:r>
            <a:r>
              <a:rPr lang="fr-FR" sz="1000" dirty="0"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 »</a:t>
            </a:r>
          </a:p>
          <a:p>
            <a:pPr algn="l"/>
            <a:r>
              <a:rPr lang="fr-FR" sz="1000" i="0" u="none" strike="noStrike" baseline="0" dirty="0"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[5] </a:t>
            </a:r>
            <a:r>
              <a:rPr lang="fr-FR" sz="1000" dirty="0">
                <a:effectLst/>
                <a:latin typeface="Times New Roman" panose="02020603050405020304" pitchFamily="18" charset="0"/>
              </a:rPr>
              <a:t>J. Y. </a:t>
            </a:r>
            <a:r>
              <a:rPr lang="fr-FR" sz="1000" dirty="0" err="1">
                <a:effectLst/>
                <a:latin typeface="Times New Roman" panose="02020603050405020304" pitchFamily="18" charset="0"/>
              </a:rPr>
              <a:t>Ferrandis</a:t>
            </a:r>
            <a:r>
              <a:rPr lang="fr-FR" sz="1000" dirty="0">
                <a:effectLst/>
                <a:latin typeface="Times New Roman" panose="02020603050405020304" pitchFamily="18" charset="0"/>
              </a:rPr>
              <a:t>, E. </a:t>
            </a:r>
            <a:r>
              <a:rPr lang="fr-FR" sz="1000" dirty="0" err="1">
                <a:effectLst/>
                <a:latin typeface="Times New Roman" panose="02020603050405020304" pitchFamily="18" charset="0"/>
              </a:rPr>
              <a:t>Rosenkrantz</a:t>
            </a:r>
            <a:r>
              <a:rPr lang="fr-FR" sz="1000" dirty="0">
                <a:effectLst/>
                <a:latin typeface="Times New Roman" panose="02020603050405020304" pitchFamily="18" charset="0"/>
              </a:rPr>
              <a:t>, G. Lévêque, D. Baron, J. C. Segura, G. Cécilia, and O. </a:t>
            </a:r>
            <a:r>
              <a:rPr lang="fr-FR" sz="1000" dirty="0" err="1">
                <a:effectLst/>
                <a:latin typeface="Times New Roman" panose="02020603050405020304" pitchFamily="18" charset="0"/>
              </a:rPr>
              <a:t>Provitina</a:t>
            </a:r>
            <a:r>
              <a:rPr lang="fr-FR" sz="1000" dirty="0"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, </a:t>
            </a:r>
            <a:r>
              <a:rPr lang="en-US" sz="1000" dirty="0">
                <a:effectLst/>
                <a:latin typeface="Times New Roman" panose="02020603050405020304" pitchFamily="18" charset="0"/>
              </a:rPr>
              <a:t> Full-Scale Hot Cell Test of an Acoustic </a:t>
            </a:r>
            <a:r>
              <a:rPr lang="en-US" sz="1000" dirty="0" err="1">
                <a:effectLst/>
                <a:latin typeface="Times New Roman" panose="02020603050405020304" pitchFamily="18" charset="0"/>
              </a:rPr>
              <a:t>SensorDedicated</a:t>
            </a:r>
            <a:r>
              <a:rPr lang="en-US" sz="1000" dirty="0">
                <a:effectLst/>
                <a:latin typeface="Times New Roman" panose="02020603050405020304" pitchFamily="18" charset="0"/>
              </a:rPr>
              <a:t> to Measurement of the </a:t>
            </a:r>
            <a:r>
              <a:rPr lang="en-US" sz="1000" dirty="0" err="1">
                <a:effectLst/>
                <a:latin typeface="Times New Roman" panose="02020603050405020304" pitchFamily="18" charset="0"/>
              </a:rPr>
              <a:t>InternalGas</a:t>
            </a:r>
            <a:r>
              <a:rPr lang="en-US" sz="1000" dirty="0">
                <a:effectLst/>
                <a:latin typeface="Times New Roman" panose="02020603050405020304" pitchFamily="18" charset="0"/>
              </a:rPr>
              <a:t> Pressure and Composition of </a:t>
            </a:r>
            <a:r>
              <a:rPr lang="en-US" sz="1000" dirty="0" err="1">
                <a:effectLst/>
                <a:latin typeface="Times New Roman" panose="02020603050405020304" pitchFamily="18" charset="0"/>
              </a:rPr>
              <a:t>aLWR</a:t>
            </a:r>
            <a:r>
              <a:rPr lang="en-US" sz="1000" dirty="0">
                <a:effectLst/>
                <a:latin typeface="Times New Roman" panose="02020603050405020304" pitchFamily="18" charset="0"/>
              </a:rPr>
              <a:t> Nuclear Fuel Rod, 2011</a:t>
            </a:r>
            <a:endParaRPr lang="en-US" sz="1000" i="0" u="none" strike="noStrike" baseline="0" dirty="0">
              <a:latin typeface="+mn-lt"/>
            </a:endParaRPr>
          </a:p>
          <a:p>
            <a:pPr algn="l"/>
            <a:endParaRPr lang="fr-FR" sz="1800" b="0" i="0" u="none" strike="noStrike" baseline="0" dirty="0">
              <a:latin typeface="PHRTYZ+Calibri"/>
            </a:endParaRPr>
          </a:p>
          <a:p>
            <a:pPr algn="l"/>
            <a:endParaRPr lang="fr-FR" sz="1050" b="0" i="0" u="none" strike="noStrike" baseline="0" dirty="0">
              <a:latin typeface="+mj-lt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5C31FB2-3E1B-4F5E-8092-AE3F486656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Page </a:t>
            </a:r>
            <a:fld id="{4BBBB555-E378-184F-AA22-46E080150EC7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3EF5E0F-C75D-4136-B204-F178AD7F9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910" y="183703"/>
            <a:ext cx="1997968" cy="353395"/>
          </a:xfrm>
          <a:prstGeom prst="rect">
            <a:avLst/>
          </a:prstGeom>
        </p:spPr>
      </p:pic>
      <p:pic>
        <p:nvPicPr>
          <p:cNvPr id="6" name="Image 2">
            <a:extLst>
              <a:ext uri="{FF2B5EF4-FFF2-40B4-BE49-F238E27FC236}">
                <a16:creationId xmlns:a16="http://schemas.microsoft.com/office/drawing/2014/main" id="{53455FB3-0C5D-432E-956B-131A922E5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953" y="639956"/>
            <a:ext cx="432593" cy="35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42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7"/>
    </mc:Choice>
    <mc:Fallback xmlns="">
      <p:transition spd="slow" advTm="438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>
            <a:extLst>
              <a:ext uri="{FF2B5EF4-FFF2-40B4-BE49-F238E27FC236}">
                <a16:creationId xmlns:a16="http://schemas.microsoft.com/office/drawing/2014/main" id="{0F7D6A90-B9E5-410A-8459-E638A0A4CCD5}"/>
              </a:ext>
            </a:extLst>
          </p:cNvPr>
          <p:cNvGrpSpPr/>
          <p:nvPr/>
        </p:nvGrpSpPr>
        <p:grpSpPr>
          <a:xfrm>
            <a:off x="-11265" y="1229918"/>
            <a:ext cx="8696952" cy="4919455"/>
            <a:chOff x="-11265" y="1229918"/>
            <a:chExt cx="8696952" cy="4919455"/>
          </a:xfrm>
        </p:grpSpPr>
        <p:pic>
          <p:nvPicPr>
            <p:cNvPr id="4" name="Image 3" descr="Macintosh HD:Users:JYFerrandis:Desktop:20041202-147.jpg">
              <a:extLst>
                <a:ext uri="{FF2B5EF4-FFF2-40B4-BE49-F238E27FC236}">
                  <a16:creationId xmlns:a16="http://schemas.microsoft.com/office/drawing/2014/main" id="{835DDD12-1839-4B45-B369-AAFFE5091241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3766853"/>
              <a:ext cx="3589655" cy="2382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Image 4" descr="chargement_comb">
              <a:extLst>
                <a:ext uri="{FF2B5EF4-FFF2-40B4-BE49-F238E27FC236}">
                  <a16:creationId xmlns:a16="http://schemas.microsoft.com/office/drawing/2014/main" id="{B43DE7C8-45FB-47D5-8F35-DF47349676A4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375" y="3752381"/>
              <a:ext cx="2432073" cy="2381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Image 1">
              <a:extLst>
                <a:ext uri="{FF2B5EF4-FFF2-40B4-BE49-F238E27FC236}">
                  <a16:creationId xmlns:a16="http://schemas.microsoft.com/office/drawing/2014/main" id="{5ACB58F8-61DE-4168-A247-D9FF457F0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3754643"/>
              <a:ext cx="1584176" cy="2378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 2">
              <a:extLst>
                <a:ext uri="{FF2B5EF4-FFF2-40B4-BE49-F238E27FC236}">
                  <a16:creationId xmlns:a16="http://schemas.microsoft.com/office/drawing/2014/main" id="{A426E168-14AE-4FB0-B841-8F99AD19D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7" y="1667202"/>
              <a:ext cx="720081" cy="588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Image 1">
              <a:extLst>
                <a:ext uri="{FF2B5EF4-FFF2-40B4-BE49-F238E27FC236}">
                  <a16:creationId xmlns:a16="http://schemas.microsoft.com/office/drawing/2014/main" id="{E5A7C6E7-F995-4E25-AA31-4C7F68428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0353" y="1595195"/>
              <a:ext cx="720079" cy="793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Image 3">
              <a:extLst>
                <a:ext uri="{FF2B5EF4-FFF2-40B4-BE49-F238E27FC236}">
                  <a16:creationId xmlns:a16="http://schemas.microsoft.com/office/drawing/2014/main" id="{D6F8DF09-574D-4FA0-BE8E-D78C0C6EF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1145" y="2599524"/>
              <a:ext cx="1021445" cy="76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11" descr="Image illustrative de l'article Institut Laue-Langevin">
              <a:extLst>
                <a:ext uri="{FF2B5EF4-FFF2-40B4-BE49-F238E27FC236}">
                  <a16:creationId xmlns:a16="http://schemas.microsoft.com/office/drawing/2014/main" id="{7B9EA9A3-2B1A-4B23-825B-85F0FB7943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8233" y="2618604"/>
              <a:ext cx="697454" cy="41675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Image 30">
              <a:extLst>
                <a:ext uri="{FF2B5EF4-FFF2-40B4-BE49-F238E27FC236}">
                  <a16:creationId xmlns:a16="http://schemas.microsoft.com/office/drawing/2014/main" id="{93DC443B-5932-4020-800E-C680D1834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2618604"/>
              <a:ext cx="564066" cy="570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9C33585A-A8FC-4B0A-977F-80AE358B627B}"/>
                </a:ext>
              </a:extLst>
            </p:cNvPr>
            <p:cNvSpPr txBox="1"/>
            <p:nvPr/>
          </p:nvSpPr>
          <p:spPr>
            <a:xfrm>
              <a:off x="-11265" y="1229918"/>
              <a:ext cx="6167440" cy="2954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just">
                <a:buClr>
                  <a:schemeClr val="accent2"/>
                </a:buClr>
              </a:pPr>
              <a:r>
                <a:rPr lang="en-GB" b="1" dirty="0">
                  <a:solidFill>
                    <a:schemeClr val="accent2"/>
                  </a:solidFill>
                </a:rPr>
                <a:t> </a:t>
              </a:r>
            </a:p>
            <a:p>
              <a:pPr marL="914400" lvl="3" algn="just">
                <a:buClr>
                  <a:schemeClr val="accent2"/>
                </a:buClr>
              </a:pPr>
              <a:endParaRPr lang="en-GB" sz="1400" b="1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</a:endParaRPr>
            </a:p>
            <a:p>
              <a:pPr marL="742950" lvl="2" indent="-285750" algn="just">
                <a:buClr>
                  <a:schemeClr val="accent2"/>
                </a:buClr>
                <a:buFont typeface="Courier New"/>
                <a:buChar char="o"/>
              </a:pPr>
              <a:r>
                <a:rPr lang="en-GB" sz="1400" b="1" dirty="0"/>
                <a:t>Measurement of the PCI (Pellet Cladding Interface) by acoustic imaging </a:t>
              </a:r>
              <a:endParaRPr lang="en-GB" sz="1400" b="1" dirty="0">
                <a:sym typeface="Wingdings" panose="05000000000000000000" pitchFamily="2" charset="2"/>
              </a:endParaRPr>
            </a:p>
            <a:p>
              <a:pPr marL="742950" lvl="2" indent="-285750" algn="just">
                <a:buClr>
                  <a:schemeClr val="accent2"/>
                </a:buClr>
                <a:buFont typeface="Courier New"/>
                <a:buChar char="o"/>
              </a:pPr>
              <a:endParaRPr lang="en-GB" sz="1400" b="1" dirty="0"/>
            </a:p>
            <a:p>
              <a:pPr marL="742950" lvl="2" indent="-285750" algn="just">
                <a:buClr>
                  <a:schemeClr val="accent2"/>
                </a:buClr>
                <a:buFont typeface="Courier New"/>
                <a:buChar char="o"/>
              </a:pPr>
              <a:r>
                <a:rPr lang="en-GB" sz="1400" b="1" dirty="0"/>
                <a:t>Mechanical characterization of irradiated fuel </a:t>
              </a:r>
            </a:p>
            <a:p>
              <a:pPr marL="457200" lvl="2" algn="just">
                <a:buClr>
                  <a:schemeClr val="accent2"/>
                </a:buClr>
              </a:pPr>
              <a:endParaRPr lang="en-GB" sz="1400" b="1" dirty="0">
                <a:highlight>
                  <a:srgbClr val="FFFF00"/>
                </a:highlight>
              </a:endParaRPr>
            </a:p>
            <a:p>
              <a:pPr marL="742950" lvl="2" indent="-285750" algn="just">
                <a:buClr>
                  <a:schemeClr val="accent2"/>
                </a:buClr>
                <a:buFont typeface="Courier New"/>
                <a:buChar char="o"/>
              </a:pPr>
              <a:r>
                <a:rPr lang="en-GB" sz="1400" b="1" dirty="0"/>
                <a:t>Estimation of the pressure and composition of a gas confined in PWR tube</a:t>
              </a:r>
            </a:p>
            <a:p>
              <a:pPr marL="742950" lvl="2" indent="-285750" algn="just">
                <a:buClr>
                  <a:schemeClr val="accent2"/>
                </a:buClr>
                <a:buFont typeface="Courier New"/>
                <a:buChar char="o"/>
              </a:pPr>
              <a:endParaRPr lang="en-GB" sz="1400" b="1" dirty="0"/>
            </a:p>
            <a:p>
              <a:pPr marL="742950" lvl="2" indent="-285750" algn="just">
                <a:buClr>
                  <a:schemeClr val="accent2"/>
                </a:buClr>
                <a:buFont typeface="Courier New"/>
                <a:buChar char="o"/>
              </a:pPr>
              <a:r>
                <a:rPr lang="en-GB" sz="1400" b="1" dirty="0">
                  <a:solidFill>
                    <a:srgbClr val="00B050"/>
                  </a:solidFill>
                </a:rPr>
                <a:t>Measurement of fission gas composition in experimental reactors</a:t>
              </a:r>
            </a:p>
            <a:p>
              <a:pPr marL="457200" lvl="2">
                <a:buClr>
                  <a:schemeClr val="accent2"/>
                </a:buClr>
              </a:pPr>
              <a:endParaRPr lang="en-GB" sz="1400" b="1" dirty="0"/>
            </a:p>
            <a:p>
              <a:pPr marL="457200" lvl="2">
                <a:buClr>
                  <a:schemeClr val="accent2"/>
                </a:buClr>
              </a:pPr>
              <a:endParaRPr lang="en-GB" sz="1400" b="1" dirty="0">
                <a:solidFill>
                  <a:srgbClr val="595959"/>
                </a:solidFill>
              </a:endParaRPr>
            </a:p>
            <a:p>
              <a:pPr marL="742950" lvl="2" indent="-285750">
                <a:buClr>
                  <a:schemeClr val="accent2"/>
                </a:buClr>
                <a:buFont typeface="Courier New"/>
                <a:buChar char="o"/>
              </a:pPr>
              <a:endParaRPr lang="en-GB" sz="1400" b="1" dirty="0">
                <a:solidFill>
                  <a:srgbClr val="595959"/>
                </a:solidFill>
              </a:endParaRPr>
            </a:p>
          </p:txBody>
        </p:sp>
      </p:grp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774B521-B893-4686-8183-7C96472A21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Page </a:t>
            </a:r>
            <a:fld id="{A0462035-411E-D147-BF9D-5EBA09356263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641FDA-C667-4E6C-AD41-81A0A6D3431E}"/>
              </a:ext>
            </a:extLst>
          </p:cNvPr>
          <p:cNvSpPr/>
          <p:nvPr/>
        </p:nvSpPr>
        <p:spPr>
          <a:xfrm>
            <a:off x="2275082" y="360981"/>
            <a:ext cx="441190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1600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IES Acoustic team has R&amp;D skills to develop innovative instrumentation in nuclear domain</a:t>
            </a:r>
            <a:endParaRPr lang="fr-FR" sz="1600" b="1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1501DE1-2ECB-4C04-B7EE-2558163112D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80910" y="183703"/>
            <a:ext cx="1997968" cy="353395"/>
          </a:xfrm>
          <a:prstGeom prst="rect">
            <a:avLst/>
          </a:prstGeom>
        </p:spPr>
      </p:pic>
      <p:pic>
        <p:nvPicPr>
          <p:cNvPr id="16" name="Image 2">
            <a:extLst>
              <a:ext uri="{FF2B5EF4-FFF2-40B4-BE49-F238E27FC236}">
                <a16:creationId xmlns:a16="http://schemas.microsoft.com/office/drawing/2014/main" id="{C04857AA-4468-44AB-BC75-879C5A4B99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953" y="639956"/>
            <a:ext cx="432593" cy="35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02"/>
    </mc:Choice>
    <mc:Fallback xmlns="">
      <p:transition spd="slow" advTm="63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49EDD54-6715-4F62-B516-3C36CDA91399}"/>
              </a:ext>
            </a:extLst>
          </p:cNvPr>
          <p:cNvSpPr txBox="1"/>
          <p:nvPr/>
        </p:nvSpPr>
        <p:spPr>
          <a:xfrm>
            <a:off x="3533687" y="427482"/>
            <a:ext cx="5091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219D4F8-137B-4A59-BB03-8D367749AE81}"/>
              </a:ext>
            </a:extLst>
          </p:cNvPr>
          <p:cNvSpPr txBox="1"/>
          <p:nvPr/>
        </p:nvSpPr>
        <p:spPr>
          <a:xfrm>
            <a:off x="26322" y="1880806"/>
            <a:ext cx="50405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1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An experimental reactor is a nuclear installation in which we produce and maintain a chain reaction in order to obtain a flow of neutrons to be used during experimentation. </a:t>
            </a:r>
          </a:p>
          <a:p>
            <a:pPr marL="285750" marR="0" lvl="1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Tx/>
              <a:buFont typeface="Wingdings" charset="2"/>
              <a:buChar char="§"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285750" marR="0" lvl="1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Some are used to study and qualify the behaviour under irradiation of structural materials and fuel.</a:t>
            </a:r>
          </a:p>
          <a:p>
            <a:pPr marL="285750" marR="0" lvl="1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Tx/>
              <a:buFont typeface="Wingdings" charset="2"/>
              <a:buChar char="§"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285750" marR="0" lvl="1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Generally speaking, an experimental reactor requires instrumentation (temperature, inner</a:t>
            </a:r>
            <a:r>
              <a:rPr kumimoji="0" lang="en-GB" sz="16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pressure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, chemical properties, structural evolution…)</a:t>
            </a:r>
          </a:p>
          <a:p>
            <a:pPr marL="285750" marR="0" lvl="1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Tx/>
              <a:buFont typeface="Wingdings" charset="2"/>
              <a:buChar char="§"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B68AB969-11F7-4F8B-92F8-239644555EC3}"/>
              </a:ext>
            </a:extLst>
          </p:cNvPr>
          <p:cNvGrpSpPr/>
          <p:nvPr/>
        </p:nvGrpSpPr>
        <p:grpSpPr>
          <a:xfrm>
            <a:off x="6012160" y="4545432"/>
            <a:ext cx="2497432" cy="614414"/>
            <a:chOff x="6035008" y="5550890"/>
            <a:chExt cx="2497432" cy="614414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141B0BFF-D142-4C0D-84E6-AA0366D4ED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092942" y="5550890"/>
              <a:ext cx="431386" cy="583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7" descr="http://www.cnanogso.org/docs/images/logo-cea-140x114.jpg">
              <a:extLst>
                <a:ext uri="{FF2B5EF4-FFF2-40B4-BE49-F238E27FC236}">
                  <a16:creationId xmlns:a16="http://schemas.microsoft.com/office/drawing/2014/main" id="{C8A3F746-7D5E-4DCA-B9A1-5E8D61745E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5008" y="5615084"/>
              <a:ext cx="675708" cy="55022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6">
              <a:extLst>
                <a:ext uri="{FF2B5EF4-FFF2-40B4-BE49-F238E27FC236}">
                  <a16:creationId xmlns:a16="http://schemas.microsoft.com/office/drawing/2014/main" id="{3DDCD275-F4F1-4F5E-84A9-021D481CA4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3022" y="5662656"/>
              <a:ext cx="719418" cy="4603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D11DA1D-FB78-4297-9CD4-C8BFB041F518}"/>
              </a:ext>
            </a:extLst>
          </p:cNvPr>
          <p:cNvGrpSpPr/>
          <p:nvPr/>
        </p:nvGrpSpPr>
        <p:grpSpPr>
          <a:xfrm>
            <a:off x="5257995" y="1381126"/>
            <a:ext cx="3764121" cy="2407616"/>
            <a:chOff x="5244186" y="2101504"/>
            <a:chExt cx="3764121" cy="2328433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412C2A1-4DCB-416B-BA27-43DE997C4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71135" y="2101504"/>
              <a:ext cx="3603769" cy="812042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DB5C589-949A-4698-A0C8-294EE91AC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44186" y="3016208"/>
              <a:ext cx="1765403" cy="1413729"/>
            </a:xfrm>
            <a:prstGeom prst="rect">
              <a:avLst/>
            </a:prstGeom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D433D3F3-FF8F-4E30-B831-DEA0B027D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73019" y="3038872"/>
              <a:ext cx="1935288" cy="1348896"/>
            </a:xfrm>
            <a:prstGeom prst="rect">
              <a:avLst/>
            </a:prstGeom>
          </p:spPr>
        </p:pic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EF93114D-8C3F-4C54-A90E-3DBC372E3F05}"/>
              </a:ext>
            </a:extLst>
          </p:cNvPr>
          <p:cNvSpPr txBox="1"/>
          <p:nvPr/>
        </p:nvSpPr>
        <p:spPr>
          <a:xfrm>
            <a:off x="78046" y="5565231"/>
            <a:ext cx="895813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the aim of the partnership between CEA and IES (Institute of electronic and systems) is to develop a means of measuring the gas composition in a fuel rod for an experimental reactor</a:t>
            </a:r>
            <a:endParaRPr lang="fr-FR" sz="1600" b="1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E09364B-AA3B-40E4-96B1-55A406A760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Page </a:t>
            </a:r>
            <a:fld id="{4BBBB555-E378-184F-AA22-46E080150EC7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60A531-E34F-493E-9278-44773D1818CF}"/>
              </a:ext>
            </a:extLst>
          </p:cNvPr>
          <p:cNvSpPr/>
          <p:nvPr/>
        </p:nvSpPr>
        <p:spPr>
          <a:xfrm>
            <a:off x="2296478" y="417095"/>
            <a:ext cx="445116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600" b="1" cap="none" spc="0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Context</a:t>
            </a:r>
            <a:r>
              <a:rPr lang="fr-FR" sz="1600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: </a:t>
            </a:r>
            <a:r>
              <a:rPr lang="fr-FR" sz="1600" b="1" cap="none" spc="0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developement</a:t>
            </a:r>
            <a:r>
              <a:rPr lang="fr-FR" sz="1600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and fabrication of a new expérimental </a:t>
            </a:r>
            <a:r>
              <a:rPr lang="fr-FR" sz="1600" b="1" cap="none" spc="0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reactor</a:t>
            </a:r>
            <a:r>
              <a:rPr lang="fr-FR" sz="1600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Jules Horowitz (RJH)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FF25EF1-56D4-4BBC-B9D6-AF2F06EA2E9A}"/>
              </a:ext>
            </a:extLst>
          </p:cNvPr>
          <p:cNvSpPr txBox="1"/>
          <p:nvPr/>
        </p:nvSpPr>
        <p:spPr>
          <a:xfrm>
            <a:off x="6242627" y="3813960"/>
            <a:ext cx="19196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i="1" dirty="0" err="1"/>
              <a:t>Artist</a:t>
            </a:r>
            <a:r>
              <a:rPr lang="fr-FR" sz="1200" b="1" i="1" dirty="0"/>
              <a:t> </a:t>
            </a:r>
            <a:r>
              <a:rPr lang="fr-FR" sz="1200" b="1" i="1" dirty="0" err="1"/>
              <a:t>views</a:t>
            </a:r>
            <a:r>
              <a:rPr lang="fr-FR" sz="1200" b="1" i="1" dirty="0"/>
              <a:t> of the new JHR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F25012AD-A466-4BD4-941B-945125DF35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80910" y="183703"/>
            <a:ext cx="1997968" cy="353395"/>
          </a:xfrm>
          <a:prstGeom prst="rect">
            <a:avLst/>
          </a:prstGeom>
        </p:spPr>
      </p:pic>
      <p:pic>
        <p:nvPicPr>
          <p:cNvPr id="20" name="Image 2">
            <a:extLst>
              <a:ext uri="{FF2B5EF4-FFF2-40B4-BE49-F238E27FC236}">
                <a16:creationId xmlns:a16="http://schemas.microsoft.com/office/drawing/2014/main" id="{A409980A-9951-45CB-92F4-EB05B126CD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953" y="639956"/>
            <a:ext cx="432593" cy="35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01"/>
    </mc:Choice>
    <mc:Fallback xmlns="">
      <p:transition spd="slow" advTm="56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5F768E5-49A4-41FD-BCCA-C59E63DC59DE}"/>
              </a:ext>
            </a:extLst>
          </p:cNvPr>
          <p:cNvSpPr txBox="1"/>
          <p:nvPr/>
        </p:nvSpPr>
        <p:spPr>
          <a:xfrm>
            <a:off x="1547664" y="2132856"/>
            <a:ext cx="575529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Presentation of the group of partners and the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Chronology of the work on the gas composition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Operating principle of the device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Device design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Device characterization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813621C-7512-4D66-877C-E144947CD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Page </a:t>
            </a:r>
            <a:fld id="{4BBBB555-E378-184F-AA22-46E080150EC7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389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6"/>
    </mc:Choice>
    <mc:Fallback xmlns="">
      <p:transition spd="slow" advTm="8016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21A1C5B8-A760-4E72-919A-C22EAF70FBD0}"/>
              </a:ext>
            </a:extLst>
          </p:cNvPr>
          <p:cNvSpPr txBox="1"/>
          <p:nvPr/>
        </p:nvSpPr>
        <p:spPr>
          <a:xfrm>
            <a:off x="2371881" y="404825"/>
            <a:ext cx="4572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6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Timeline of the </a:t>
            </a:r>
            <a:r>
              <a:rPr lang="fr-FR" sz="2600" b="1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project</a:t>
            </a:r>
            <a:endParaRPr lang="fr-FR" sz="2600" b="1" dirty="0">
              <a:ln w="0"/>
              <a:solidFill>
                <a:schemeClr val="accent2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206EA17-DC3E-48D8-920C-3493B4417D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Page </a:t>
            </a:r>
            <a:fld id="{4BBBB555-E378-184F-AA22-46E080150EC7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251783F-FEB9-4775-B8E7-7C9E69AD7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6684" y="207860"/>
            <a:ext cx="1997968" cy="353395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D72282C3-2C7D-43D9-808A-114D0DB10C0A}"/>
              </a:ext>
            </a:extLst>
          </p:cNvPr>
          <p:cNvGrpSpPr/>
          <p:nvPr/>
        </p:nvGrpSpPr>
        <p:grpSpPr>
          <a:xfrm>
            <a:off x="5974175" y="1015088"/>
            <a:ext cx="3062321" cy="5515695"/>
            <a:chOff x="5974175" y="1015088"/>
            <a:chExt cx="3062321" cy="5515695"/>
          </a:xfrm>
        </p:grpSpPr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ADBB0741-2C2B-491A-9EE5-D2D8E8506ADE}"/>
                </a:ext>
              </a:extLst>
            </p:cNvPr>
            <p:cNvSpPr txBox="1"/>
            <p:nvPr/>
          </p:nvSpPr>
          <p:spPr>
            <a:xfrm>
              <a:off x="6299663" y="1015088"/>
              <a:ext cx="256426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fr-FR" b="1" dirty="0"/>
                <a:t>2011-20XX</a:t>
              </a:r>
              <a:r>
                <a:rPr lang="fr-FR" dirty="0"/>
                <a:t> : </a:t>
              </a:r>
              <a:r>
                <a:rPr lang="en-US" dirty="0"/>
                <a:t>Study of a new gas composition sensor with high temperature ( &lt; 300°C )</a:t>
              </a:r>
            </a:p>
          </p:txBody>
        </p:sp>
        <p:sp>
          <p:nvSpPr>
            <p:cNvPr id="24" name="Flèche : droite 23">
              <a:extLst>
                <a:ext uri="{FF2B5EF4-FFF2-40B4-BE49-F238E27FC236}">
                  <a16:creationId xmlns:a16="http://schemas.microsoft.com/office/drawing/2014/main" id="{DDB8C36B-558F-4BC7-A42B-D002A962C0AD}"/>
                </a:ext>
              </a:extLst>
            </p:cNvPr>
            <p:cNvSpPr/>
            <p:nvPr/>
          </p:nvSpPr>
          <p:spPr>
            <a:xfrm>
              <a:off x="5974175" y="3636694"/>
              <a:ext cx="408367" cy="473476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44B96899-846C-48D8-B392-AC11C38B2D87}"/>
                </a:ext>
              </a:extLst>
            </p:cNvPr>
            <p:cNvSpPr txBox="1"/>
            <p:nvPr/>
          </p:nvSpPr>
          <p:spPr>
            <a:xfrm>
              <a:off x="6310908" y="6115285"/>
              <a:ext cx="2725588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50" b="1" dirty="0"/>
                <a:t>Irradiation study of piezoelectric elements at high Curie temperature (</a:t>
              </a:r>
              <a:r>
                <a:rPr lang="en-US" sz="1050" b="1" dirty="0" err="1"/>
                <a:t>Animma</a:t>
              </a:r>
              <a:r>
                <a:rPr lang="en-US" sz="1050" b="1" dirty="0"/>
                <a:t> 2019) [3]</a:t>
              </a:r>
              <a:endParaRPr lang="fr-FR" sz="1050" b="1" dirty="0"/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3DDCCB27-2970-4A5D-84D0-1C86AC484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41692" y="2165875"/>
              <a:ext cx="1963089" cy="1808764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4F9E47E5-303A-4427-98BD-B47E4B824261}"/>
                </a:ext>
              </a:extLst>
            </p:cNvPr>
            <p:cNvSpPr txBox="1"/>
            <p:nvPr/>
          </p:nvSpPr>
          <p:spPr>
            <a:xfrm>
              <a:off x="6479265" y="3952940"/>
              <a:ext cx="2264291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000" b="1" dirty="0"/>
                <a:t>SEM </a:t>
              </a:r>
              <a:r>
                <a:rPr lang="fr-FR" sz="1000" b="1" dirty="0" err="1"/>
                <a:t>picture</a:t>
              </a:r>
              <a:r>
                <a:rPr lang="fr-FR" sz="1000" b="1" dirty="0"/>
                <a:t> ×5000 of high Curie </a:t>
              </a:r>
              <a:r>
                <a:rPr lang="fr-FR" sz="1000" b="1" dirty="0" err="1"/>
                <a:t>temperature</a:t>
              </a:r>
              <a:r>
                <a:rPr lang="fr-FR" sz="1000" b="1" dirty="0"/>
                <a:t> </a:t>
              </a:r>
              <a:r>
                <a:rPr lang="fr-FR" sz="1000" b="1" dirty="0" err="1"/>
                <a:t>piezoelectric</a:t>
              </a:r>
              <a:r>
                <a:rPr lang="fr-FR" sz="1000" b="1" dirty="0"/>
                <a:t> </a:t>
              </a:r>
              <a:r>
                <a:rPr lang="fr-FR" sz="1000" b="1" dirty="0" err="1"/>
                <a:t>material</a:t>
              </a:r>
              <a:r>
                <a:rPr lang="fr-FR" sz="1000" b="1" dirty="0"/>
                <a:t> PHD of </a:t>
              </a:r>
              <a:r>
                <a:rPr lang="fr-FR" sz="1000" b="1" dirty="0" err="1"/>
                <a:t>F.Very</a:t>
              </a:r>
              <a:r>
                <a:rPr lang="fr-FR" sz="1000" b="1" dirty="0"/>
                <a:t> and </a:t>
              </a:r>
              <a:r>
                <a:rPr lang="fr-FR" sz="1000" b="1" dirty="0" err="1"/>
                <a:t>O.Gatsa</a:t>
              </a:r>
              <a:endParaRPr lang="fr-FR" sz="1000" b="1" dirty="0"/>
            </a:p>
          </p:txBody>
        </p:sp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DD3C627C-70E8-47CC-986B-9A7702770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07027" y="4478572"/>
              <a:ext cx="2236529" cy="1679373"/>
            </a:xfrm>
            <a:prstGeom prst="rect">
              <a:avLst/>
            </a:prstGeom>
          </p:spPr>
        </p:pic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C375D69C-AC97-48BD-B37E-6E3D4BA65E24}"/>
              </a:ext>
            </a:extLst>
          </p:cNvPr>
          <p:cNvGrpSpPr/>
          <p:nvPr/>
        </p:nvGrpSpPr>
        <p:grpSpPr>
          <a:xfrm>
            <a:off x="3164988" y="1051215"/>
            <a:ext cx="2886437" cy="5405700"/>
            <a:chOff x="3164988" y="1051215"/>
            <a:chExt cx="2886437" cy="5405700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34523571-F48E-4A42-BB91-BE33C7D874E6}"/>
                </a:ext>
              </a:extLst>
            </p:cNvPr>
            <p:cNvSpPr txBox="1"/>
            <p:nvPr/>
          </p:nvSpPr>
          <p:spPr>
            <a:xfrm>
              <a:off x="3164988" y="1051215"/>
              <a:ext cx="2886437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fr-FR" b="1" dirty="0"/>
                <a:t>2010</a:t>
              </a:r>
              <a:r>
                <a:rPr lang="fr-FR" dirty="0"/>
                <a:t> : </a:t>
              </a:r>
              <a:r>
                <a:rPr lang="en-US" dirty="0"/>
                <a:t>Testing the gas composition sensor (CACP-1 REMORA 3) in OSIRIS [2]</a:t>
              </a:r>
            </a:p>
          </p:txBody>
        </p:sp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0CB88337-154B-47EA-B3FD-0B1AE41F3CE9}"/>
                </a:ext>
              </a:extLst>
            </p:cNvPr>
            <p:cNvGrpSpPr/>
            <p:nvPr/>
          </p:nvGrpSpPr>
          <p:grpSpPr>
            <a:xfrm>
              <a:off x="3311359" y="3710061"/>
              <a:ext cx="2590585" cy="2746854"/>
              <a:chOff x="6419807" y="2566670"/>
              <a:chExt cx="2590585" cy="2746854"/>
            </a:xfrm>
          </p:grpSpPr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016BCE0D-B437-4BA0-BFAE-DA5B7657A9D4}"/>
                  </a:ext>
                </a:extLst>
              </p:cNvPr>
              <p:cNvSpPr txBox="1"/>
              <p:nvPr/>
            </p:nvSpPr>
            <p:spPr>
              <a:xfrm>
                <a:off x="6535169" y="2566670"/>
                <a:ext cx="246232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50" b="1" dirty="0" err="1"/>
                  <a:t>Acoustic</a:t>
                </a:r>
                <a:r>
                  <a:rPr lang="fr-FR" sz="1050" b="1" dirty="0"/>
                  <a:t> </a:t>
                </a:r>
                <a:r>
                  <a:rPr lang="fr-FR" sz="1050" b="1" dirty="0" err="1"/>
                  <a:t>sensor</a:t>
                </a:r>
                <a:r>
                  <a:rPr lang="fr-FR" sz="1050" b="1" dirty="0"/>
                  <a:t> </a:t>
                </a:r>
                <a:r>
                  <a:rPr lang="fr-FR" sz="1050" b="1" dirty="0" err="1"/>
                  <a:t>overview</a:t>
                </a:r>
                <a:r>
                  <a:rPr lang="fr-FR" sz="1050" b="1" dirty="0"/>
                  <a:t> of CACP-1 2010  </a:t>
                </a:r>
                <a:r>
                  <a:rPr lang="fr-FR" sz="1050" b="1" dirty="0" err="1"/>
                  <a:t>tested</a:t>
                </a:r>
                <a:r>
                  <a:rPr lang="fr-FR" sz="1050" b="1" dirty="0"/>
                  <a:t> in OSIRIS [1]</a:t>
                </a:r>
              </a:p>
            </p:txBody>
          </p:sp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2A675617-29B3-4066-98A4-58D7845A9B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19807" y="3161101"/>
                <a:ext cx="2590585" cy="1810793"/>
              </a:xfrm>
              <a:prstGeom prst="rect">
                <a:avLst/>
              </a:prstGeom>
            </p:spPr>
          </p:pic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D04A8195-4E7F-4E84-AE8D-0B9AC45954F8}"/>
                  </a:ext>
                </a:extLst>
              </p:cNvPr>
              <p:cNvSpPr txBox="1"/>
              <p:nvPr/>
            </p:nvSpPr>
            <p:spPr>
              <a:xfrm>
                <a:off x="6613133" y="4898026"/>
                <a:ext cx="2397259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50" b="1" dirty="0"/>
                  <a:t>Variation of </a:t>
                </a:r>
                <a:r>
                  <a:rPr lang="fr-FR" sz="1050" b="1" dirty="0" err="1"/>
                  <a:t>gas</a:t>
                </a:r>
                <a:r>
                  <a:rPr lang="fr-FR" sz="1050" b="1" dirty="0"/>
                  <a:t> composition </a:t>
                </a:r>
                <a:r>
                  <a:rPr lang="fr-FR" sz="1050" b="1" dirty="0" err="1"/>
                  <a:t>during</a:t>
                </a:r>
                <a:r>
                  <a:rPr lang="fr-FR" sz="1050" b="1" dirty="0"/>
                  <a:t> maximal irradiation phase [2]</a:t>
                </a:r>
              </a:p>
            </p:txBody>
          </p:sp>
        </p:grpSp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8BC711F0-F020-4FF7-9B58-9FDBAD68A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75490" y="2319411"/>
              <a:ext cx="2462321" cy="1348957"/>
            </a:xfrm>
            <a:prstGeom prst="rect">
              <a:avLst/>
            </a:prstGeom>
          </p:spPr>
        </p:pic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68639D41-A46F-4D42-BC7A-310957C6B9FA}"/>
              </a:ext>
            </a:extLst>
          </p:cNvPr>
          <p:cNvGrpSpPr/>
          <p:nvPr/>
        </p:nvGrpSpPr>
        <p:grpSpPr>
          <a:xfrm>
            <a:off x="214392" y="1092907"/>
            <a:ext cx="3073554" cy="5321470"/>
            <a:chOff x="214392" y="1092907"/>
            <a:chExt cx="3073554" cy="5321470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8303810C-1209-4A98-9B58-774D6D5E9254}"/>
                </a:ext>
              </a:extLst>
            </p:cNvPr>
            <p:cNvGrpSpPr/>
            <p:nvPr/>
          </p:nvGrpSpPr>
          <p:grpSpPr>
            <a:xfrm>
              <a:off x="214392" y="1092907"/>
              <a:ext cx="3073554" cy="5321470"/>
              <a:chOff x="214392" y="1092907"/>
              <a:chExt cx="3073554" cy="5321470"/>
            </a:xfrm>
          </p:grpSpPr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6EFC2F55-27E1-40BF-973D-27EBAB1C08AE}"/>
                  </a:ext>
                </a:extLst>
              </p:cNvPr>
              <p:cNvSpPr txBox="1"/>
              <p:nvPr/>
            </p:nvSpPr>
            <p:spPr>
              <a:xfrm>
                <a:off x="214392" y="1092907"/>
                <a:ext cx="2575203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fr-FR" b="1" dirty="0"/>
                  <a:t>2000-2010 </a:t>
                </a:r>
                <a:r>
                  <a:rPr lang="fr-FR" dirty="0"/>
                  <a:t>: Proof of concepts of </a:t>
                </a:r>
                <a:r>
                  <a:rPr lang="en-US" dirty="0"/>
                  <a:t>a gas composition monitoring device in fuel rod [1]</a:t>
                </a:r>
              </a:p>
            </p:txBody>
          </p:sp>
          <p:sp>
            <p:nvSpPr>
              <p:cNvPr id="23" name="Flèche : droite 22">
                <a:extLst>
                  <a:ext uri="{FF2B5EF4-FFF2-40B4-BE49-F238E27FC236}">
                    <a16:creationId xmlns:a16="http://schemas.microsoft.com/office/drawing/2014/main" id="{97C62C67-DAF9-47C6-9DF9-E2941EA2C885}"/>
                  </a:ext>
                </a:extLst>
              </p:cNvPr>
              <p:cNvSpPr/>
              <p:nvPr/>
            </p:nvSpPr>
            <p:spPr>
              <a:xfrm>
                <a:off x="2906086" y="3705888"/>
                <a:ext cx="381860" cy="473476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43" name="Groupe 42">
                <a:extLst>
                  <a:ext uri="{FF2B5EF4-FFF2-40B4-BE49-F238E27FC236}">
                    <a16:creationId xmlns:a16="http://schemas.microsoft.com/office/drawing/2014/main" id="{EC9B266F-1923-450E-9EEF-5B9884285DA8}"/>
                  </a:ext>
                </a:extLst>
              </p:cNvPr>
              <p:cNvGrpSpPr/>
              <p:nvPr/>
            </p:nvGrpSpPr>
            <p:grpSpPr>
              <a:xfrm>
                <a:off x="280248" y="3873432"/>
                <a:ext cx="2725522" cy="2540945"/>
                <a:chOff x="245596" y="3847257"/>
                <a:chExt cx="2725522" cy="2540945"/>
              </a:xfrm>
            </p:grpSpPr>
            <p:pic>
              <p:nvPicPr>
                <p:cNvPr id="34" name="Image 33">
                  <a:extLst>
                    <a:ext uri="{FF2B5EF4-FFF2-40B4-BE49-F238E27FC236}">
                      <a16:creationId xmlns:a16="http://schemas.microsoft.com/office/drawing/2014/main" id="{A2E8C7C3-9004-4E2F-B79A-7C6D18DCBD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45596" y="4179365"/>
                  <a:ext cx="2725522" cy="1810792"/>
                </a:xfrm>
                <a:prstGeom prst="rect">
                  <a:avLst/>
                </a:prstGeom>
              </p:spPr>
            </p:pic>
            <p:sp>
              <p:nvSpPr>
                <p:cNvPr id="37" name="ZoneTexte 36">
                  <a:extLst>
                    <a:ext uri="{FF2B5EF4-FFF2-40B4-BE49-F238E27FC236}">
                      <a16:creationId xmlns:a16="http://schemas.microsoft.com/office/drawing/2014/main" id="{D2D8B65D-CEC4-433D-B5F7-5434B7FDF9A0}"/>
                    </a:ext>
                  </a:extLst>
                </p:cNvPr>
                <p:cNvSpPr txBox="1"/>
                <p:nvPr/>
              </p:nvSpPr>
              <p:spPr>
                <a:xfrm>
                  <a:off x="446290" y="3847257"/>
                  <a:ext cx="2515217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050" b="1" dirty="0"/>
                    <a:t>NDT </a:t>
                  </a:r>
                  <a:r>
                    <a:rPr lang="fr-FR" sz="1050" b="1" dirty="0" err="1"/>
                    <a:t>sensor</a:t>
                  </a:r>
                  <a:r>
                    <a:rPr lang="fr-FR" sz="1050" b="1" dirty="0"/>
                    <a:t> for </a:t>
                  </a:r>
                  <a:r>
                    <a:rPr lang="fr-FR" sz="1050" b="1" dirty="0" err="1"/>
                    <a:t>measurement</a:t>
                  </a:r>
                  <a:r>
                    <a:rPr lang="fr-FR" sz="1050" b="1" dirty="0"/>
                    <a:t> of gaz composition [5]</a:t>
                  </a:r>
                </a:p>
              </p:txBody>
            </p:sp>
            <p:sp>
              <p:nvSpPr>
                <p:cNvPr id="38" name="ZoneTexte 37">
                  <a:extLst>
                    <a:ext uri="{FF2B5EF4-FFF2-40B4-BE49-F238E27FC236}">
                      <a16:creationId xmlns:a16="http://schemas.microsoft.com/office/drawing/2014/main" id="{A92189CE-A9E1-491C-8DED-E4057390B942}"/>
                    </a:ext>
                  </a:extLst>
                </p:cNvPr>
                <p:cNvSpPr txBox="1"/>
                <p:nvPr/>
              </p:nvSpPr>
              <p:spPr>
                <a:xfrm>
                  <a:off x="716777" y="5972704"/>
                  <a:ext cx="1891638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050" b="1" dirty="0"/>
                    <a:t>Raw signal in 90 Bar of </a:t>
                  </a:r>
                  <a:r>
                    <a:rPr lang="fr-FR" sz="1050" b="1" dirty="0" err="1"/>
                    <a:t>helium</a:t>
                  </a:r>
                  <a:r>
                    <a:rPr lang="fr-FR" sz="1050" b="1" dirty="0"/>
                    <a:t> and </a:t>
                  </a:r>
                  <a:r>
                    <a:rPr lang="fr-FR" sz="1050" b="1" dirty="0" err="1"/>
                    <a:t>filtred</a:t>
                  </a:r>
                  <a:r>
                    <a:rPr lang="fr-FR" sz="1050" b="1" dirty="0"/>
                    <a:t> signal by FFT[2]</a:t>
                  </a:r>
                </a:p>
              </p:txBody>
            </p:sp>
          </p:grpSp>
        </p:grp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4DE95FC-D21A-40A6-9917-26114A4C7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27685" y="2323697"/>
              <a:ext cx="1939126" cy="1454344"/>
            </a:xfrm>
            <a:prstGeom prst="rect">
              <a:avLst/>
            </a:prstGeom>
          </p:spPr>
        </p:pic>
      </p:grpSp>
      <p:pic>
        <p:nvPicPr>
          <p:cNvPr id="29" name="Image 2">
            <a:extLst>
              <a:ext uri="{FF2B5EF4-FFF2-40B4-BE49-F238E27FC236}">
                <a16:creationId xmlns:a16="http://schemas.microsoft.com/office/drawing/2014/main" id="{A36E22C0-1AEE-4FB9-98C0-960430EA38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922" y="637908"/>
            <a:ext cx="479491" cy="391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646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20"/>
    </mc:Choice>
    <mc:Fallback xmlns="">
      <p:transition spd="slow" advTm="19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64C9C18-0E09-44BC-9C77-771E8CD1C1B6}"/>
              </a:ext>
            </a:extLst>
          </p:cNvPr>
          <p:cNvSpPr txBox="1"/>
          <p:nvPr/>
        </p:nvSpPr>
        <p:spPr>
          <a:xfrm>
            <a:off x="1737922" y="1997839"/>
            <a:ext cx="566815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Presentation of the group of partners and the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Chronology of the work on the gas composition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Operating principle of the device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Device design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Device characterization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5FD50E5-EA8B-4F8B-B38D-06D000F84D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Page </a:t>
            </a:r>
            <a:fld id="{4BBBB555-E378-184F-AA22-46E080150EC7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F18ECAB-9DC7-4F56-96DE-B6E832E6D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3266" y="476672"/>
            <a:ext cx="1997968" cy="35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0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5"/>
    </mc:Choice>
    <mc:Fallback xmlns="">
      <p:transition spd="slow" advTm="397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Espace réservé du numéro de diapositive 30">
            <a:extLst>
              <a:ext uri="{FF2B5EF4-FFF2-40B4-BE49-F238E27FC236}">
                <a16:creationId xmlns:a16="http://schemas.microsoft.com/office/drawing/2014/main" id="{97A18FE3-29E9-4FCD-B2BF-6B683E037F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Page </a:t>
            </a:r>
            <a:fld id="{4BBBB555-E378-184F-AA22-46E080150EC7}" type="slidenum">
              <a:rPr lang="fr-FR" smtClean="0"/>
              <a:pPr>
                <a:defRPr/>
              </a:pPr>
              <a:t>8</a:t>
            </a:fld>
            <a:endParaRPr lang="fr-FR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248C7BE-0894-4B9F-9271-9C5FE106F98B}"/>
              </a:ext>
            </a:extLst>
          </p:cNvPr>
          <p:cNvSpPr/>
          <p:nvPr/>
        </p:nvSpPr>
        <p:spPr>
          <a:xfrm>
            <a:off x="2511016" y="237870"/>
            <a:ext cx="336853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0" lang="en-GB" sz="1600" b="1" i="0" u="none" strike="noStrike" kern="1200" cap="none" spc="0" normalizeH="0" baseline="0" noProof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Acoustic sensor for gas composition measurement (</a:t>
            </a:r>
            <a:r>
              <a:rPr lang="en-GB" sz="1600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REMORA3 generation)</a:t>
            </a:r>
            <a:endParaRPr lang="fr-FR" sz="1600" b="1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4C73FA0A-7802-4A67-8535-190367B7B0C3}"/>
              </a:ext>
            </a:extLst>
          </p:cNvPr>
          <p:cNvGrpSpPr/>
          <p:nvPr/>
        </p:nvGrpSpPr>
        <p:grpSpPr>
          <a:xfrm>
            <a:off x="-23139" y="2246179"/>
            <a:ext cx="9106091" cy="2907942"/>
            <a:chOff x="-23139" y="1154546"/>
            <a:chExt cx="9106091" cy="2907942"/>
          </a:xfrm>
        </p:grpSpPr>
        <p:sp>
          <p:nvSpPr>
            <p:cNvPr id="73" name="ZoneTexte 72">
              <a:extLst>
                <a:ext uri="{FF2B5EF4-FFF2-40B4-BE49-F238E27FC236}">
                  <a16:creationId xmlns:a16="http://schemas.microsoft.com/office/drawing/2014/main" id="{8A1B38AA-FCFD-401A-A4A7-715C50EE8C72}"/>
                </a:ext>
              </a:extLst>
            </p:cNvPr>
            <p:cNvSpPr txBox="1"/>
            <p:nvPr/>
          </p:nvSpPr>
          <p:spPr>
            <a:xfrm>
              <a:off x="6996106" y="3429000"/>
              <a:ext cx="19736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i="1" dirty="0" err="1"/>
                <a:t>Filtered</a:t>
              </a:r>
              <a:r>
                <a:rPr lang="fr-FR" sz="1400" b="1" i="1" dirty="0"/>
                <a:t> signal by FFT and RFFT</a:t>
              </a:r>
            </a:p>
          </p:txBody>
        </p:sp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ED824587-531B-4FE0-8950-210964805CD4}"/>
                </a:ext>
              </a:extLst>
            </p:cNvPr>
            <p:cNvGrpSpPr/>
            <p:nvPr/>
          </p:nvGrpSpPr>
          <p:grpSpPr>
            <a:xfrm>
              <a:off x="-23139" y="1154546"/>
              <a:ext cx="9106091" cy="2907942"/>
              <a:chOff x="-23139" y="1154546"/>
              <a:chExt cx="9106091" cy="2907942"/>
            </a:xfrm>
          </p:grpSpPr>
          <p:grpSp>
            <p:nvGrpSpPr>
              <p:cNvPr id="72" name="Groupe 71">
                <a:extLst>
                  <a:ext uri="{FF2B5EF4-FFF2-40B4-BE49-F238E27FC236}">
                    <a16:creationId xmlns:a16="http://schemas.microsoft.com/office/drawing/2014/main" id="{B1B02FD9-3FE9-427D-B344-569514298A9C}"/>
                  </a:ext>
                </a:extLst>
              </p:cNvPr>
              <p:cNvGrpSpPr/>
              <p:nvPr/>
            </p:nvGrpSpPr>
            <p:grpSpPr>
              <a:xfrm>
                <a:off x="-23139" y="1154546"/>
                <a:ext cx="9106091" cy="2906306"/>
                <a:chOff x="-23139" y="1154546"/>
                <a:chExt cx="9106091" cy="2906306"/>
              </a:xfrm>
            </p:grpSpPr>
            <p:grpSp>
              <p:nvGrpSpPr>
                <p:cNvPr id="68" name="Groupe 67">
                  <a:extLst>
                    <a:ext uri="{FF2B5EF4-FFF2-40B4-BE49-F238E27FC236}">
                      <a16:creationId xmlns:a16="http://schemas.microsoft.com/office/drawing/2014/main" id="{11465549-0314-47B0-9720-65A2C5620594}"/>
                    </a:ext>
                  </a:extLst>
                </p:cNvPr>
                <p:cNvGrpSpPr/>
                <p:nvPr/>
              </p:nvGrpSpPr>
              <p:grpSpPr>
                <a:xfrm>
                  <a:off x="-23139" y="1154546"/>
                  <a:ext cx="6528238" cy="2906306"/>
                  <a:chOff x="117930" y="1279856"/>
                  <a:chExt cx="6528238" cy="2906306"/>
                </a:xfrm>
              </p:grpSpPr>
              <p:sp>
                <p:nvSpPr>
                  <p:cNvPr id="46" name="Flèche : droite 45">
                    <a:extLst>
                      <a:ext uri="{FF2B5EF4-FFF2-40B4-BE49-F238E27FC236}">
                        <a16:creationId xmlns:a16="http://schemas.microsoft.com/office/drawing/2014/main" id="{9BAECE70-DFDC-4EC1-86EA-C0B5F38A37E7}"/>
                      </a:ext>
                    </a:extLst>
                  </p:cNvPr>
                  <p:cNvSpPr/>
                  <p:nvPr/>
                </p:nvSpPr>
                <p:spPr>
                  <a:xfrm>
                    <a:off x="3078304" y="2128529"/>
                    <a:ext cx="215452" cy="613209"/>
                  </a:xfrm>
                  <a:prstGeom prst="rightArrow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grpSp>
                <p:nvGrpSpPr>
                  <p:cNvPr id="67" name="Groupe 66">
                    <a:extLst>
                      <a:ext uri="{FF2B5EF4-FFF2-40B4-BE49-F238E27FC236}">
                        <a16:creationId xmlns:a16="http://schemas.microsoft.com/office/drawing/2014/main" id="{BC74C156-A478-4CB6-84FE-FDDA8B66CD50}"/>
                      </a:ext>
                    </a:extLst>
                  </p:cNvPr>
                  <p:cNvGrpSpPr/>
                  <p:nvPr/>
                </p:nvGrpSpPr>
                <p:grpSpPr>
                  <a:xfrm>
                    <a:off x="117930" y="1279856"/>
                    <a:ext cx="6528238" cy="2906306"/>
                    <a:chOff x="117930" y="1279856"/>
                    <a:chExt cx="6528238" cy="2906306"/>
                  </a:xfrm>
                </p:grpSpPr>
                <p:grpSp>
                  <p:nvGrpSpPr>
                    <p:cNvPr id="45" name="Groupe 44">
                      <a:extLst>
                        <a:ext uri="{FF2B5EF4-FFF2-40B4-BE49-F238E27FC236}">
                          <a16:creationId xmlns:a16="http://schemas.microsoft.com/office/drawing/2014/main" id="{A9B04DFF-C817-425D-A8AD-6D5D1ED8E8B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7930" y="1279856"/>
                      <a:ext cx="3038541" cy="2866590"/>
                      <a:chOff x="118917" y="1964494"/>
                      <a:chExt cx="3038541" cy="2866590"/>
                    </a:xfrm>
                  </p:grpSpPr>
                  <p:grpSp>
                    <p:nvGrpSpPr>
                      <p:cNvPr id="34" name="Grouper 33"/>
                      <p:cNvGrpSpPr/>
                      <p:nvPr/>
                    </p:nvGrpSpPr>
                    <p:grpSpPr>
                      <a:xfrm>
                        <a:off x="118917" y="1964494"/>
                        <a:ext cx="3038541" cy="2076625"/>
                        <a:chOff x="5783661" y="2626674"/>
                        <a:chExt cx="3038541" cy="2076625"/>
                      </a:xfrm>
                    </p:grpSpPr>
                    <p:sp>
                      <p:nvSpPr>
                        <p:cNvPr id="4" name="AutoShape 44"/>
                        <p:cNvSpPr>
                          <a:spLocks noChangeAspect="1" noChangeArrowheads="1" noTextEdit="1"/>
                        </p:cNvSpPr>
                        <p:nvPr/>
                      </p:nvSpPr>
                      <p:spPr bwMode="auto">
                        <a:xfrm>
                          <a:off x="5783661" y="2626674"/>
                          <a:ext cx="2937494" cy="200151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fr-FR" sz="1000">
                            <a:latin typeface="+mj-lt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5" name="Rectangle 4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987159" y="4036992"/>
                          <a:ext cx="69308" cy="58730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fr-FR" sz="1000">
                            <a:latin typeface="+mj-lt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6" name="Rectangle 42" descr="noir)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6200000">
                          <a:off x="6988464" y="3635384"/>
                          <a:ext cx="58925" cy="862788"/>
                        </a:xfrm>
                        <a:prstGeom prst="rect">
                          <a:avLst/>
                        </a:prstGeom>
                        <a:pattFill prst="ltUpDiag">
                          <a:fgClr>
                            <a:srgbClr val="000000"/>
                          </a:fgClr>
                          <a:bgClr>
                            <a:srgbClr val="FFFFFF"/>
                          </a:bgClr>
                        </a:patt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fr-FR" sz="1000">
                            <a:latin typeface="+mj-lt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7" name="Rectangle 41" descr="Sphères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641914" y="2922595"/>
                          <a:ext cx="753320" cy="128065"/>
                        </a:xfrm>
                        <a:prstGeom prst="rect">
                          <a:avLst/>
                        </a:prstGeom>
                        <a:pattFill prst="sphere">
                          <a:fgClr>
                            <a:srgbClr val="000000"/>
                          </a:fgClr>
                          <a:bgClr>
                            <a:srgbClr val="FFFFFF"/>
                          </a:bgClr>
                        </a:pattFill>
                        <a:ln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fr-FR" sz="1000">
                            <a:latin typeface="+mj-lt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8" name="Rectangle 40" descr="noir)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641914" y="3102640"/>
                          <a:ext cx="753320" cy="168745"/>
                        </a:xfrm>
                        <a:prstGeom prst="rect">
                          <a:avLst/>
                        </a:prstGeom>
                        <a:pattFill prst="ltDnDiag">
                          <a:fgClr>
                            <a:srgbClr val="000000"/>
                          </a:fgClr>
                          <a:bgClr>
                            <a:srgbClr val="FFFFFF"/>
                          </a:bgClr>
                        </a:pattFill>
                        <a:ln w="12700">
                          <a:solidFill>
                            <a:srgbClr val="666666"/>
                          </a:solidFill>
                          <a:miter lim="800000"/>
                          <a:headEnd/>
                          <a:tailEnd/>
                        </a:ln>
                        <a:effectLst>
                          <a:outerShdw dist="28398" dir="3806097" algn="ctr" rotWithShape="0">
                            <a:srgbClr val="7F7F7F">
                              <a:alpha val="50000"/>
                            </a:srgbClr>
                          </a:outerShdw>
                        </a:effec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fr-FR" sz="1000">
                            <a:latin typeface="+mj-lt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9" name="Rectangle 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641914" y="3050660"/>
                          <a:ext cx="753320" cy="43693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FFFFFF"/>
                            </a:gs>
                            <a:gs pos="100000">
                              <a:srgbClr val="999999"/>
                            </a:gs>
                          </a:gsLst>
                          <a:lin ang="5400000" scaled="1"/>
                        </a:gradFill>
                        <a:ln w="12700">
                          <a:solidFill>
                            <a:srgbClr val="666666"/>
                          </a:solidFill>
                          <a:miter lim="800000"/>
                          <a:headEnd/>
                          <a:tailEnd/>
                        </a:ln>
                        <a:effectLst>
                          <a:outerShdw dist="28398" dir="3806097" algn="ctr" rotWithShape="0">
                            <a:srgbClr val="7F7F7F">
                              <a:alpha val="50000"/>
                            </a:srgbClr>
                          </a:outerShdw>
                        </a:effec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fr-FR" sz="1000">
                            <a:latin typeface="+mj-lt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10" name="Rectangle 3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641914" y="3271385"/>
                          <a:ext cx="753320" cy="765607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fr-FR" sz="1000">
                            <a:latin typeface="+mj-lt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11" name="Text Box 35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416610" y="2626675"/>
                          <a:ext cx="794032" cy="169620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45720" tIns="22860" rIns="45720" bIns="2286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GB" sz="1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Times New Roman" pitchFamily="18" charset="0"/>
                              <a:cs typeface="Times New Roman" pitchFamily="18" charset="0"/>
                            </a:rPr>
                            <a:t>PZT OR NBT</a:t>
                          </a:r>
                          <a:endParaRPr kumimoji="0" lang="en-GB" sz="1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j-lt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12" name="AutoShape 3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7020841" y="2717328"/>
                          <a:ext cx="395768" cy="275200"/>
                        </a:xfrm>
                        <a:prstGeom prst="straightConnector1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 type="arrow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fr-FR" sz="1000">
                            <a:latin typeface="+mj-lt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13" name="Text Box 33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783661" y="2717328"/>
                          <a:ext cx="697614" cy="21303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45720" tIns="22860" rIns="45720" bIns="2286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GB" sz="1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Times New Roman" pitchFamily="18" charset="0"/>
                              <a:cs typeface="Times New Roman" pitchFamily="18" charset="0"/>
                            </a:rPr>
                            <a:t>Brazing</a:t>
                          </a:r>
                          <a:endParaRPr kumimoji="0" lang="en-GB" sz="1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j-lt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14" name="AutoShape 3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52127" y="2888923"/>
                          <a:ext cx="242902" cy="193611"/>
                        </a:xfrm>
                        <a:prstGeom prst="straightConnector1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 type="arrow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fr-FR" sz="1000">
                            <a:latin typeface="+mj-lt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15" name="Text Box 31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596033" y="2906406"/>
                          <a:ext cx="1226169" cy="27714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45720" tIns="22860" rIns="45720" bIns="2286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GB" sz="1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Times New Roman" pitchFamily="18" charset="0"/>
                              <a:cs typeface="Times New Roman" pitchFamily="18" charset="0"/>
                            </a:rPr>
                            <a:t>Stainless steel plate</a:t>
                          </a:r>
                          <a:endParaRPr kumimoji="0" lang="en-GB" sz="1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j-lt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16" name="Text Box 30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479440" y="3573361"/>
                          <a:ext cx="1120587" cy="181308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45720" tIns="22860" rIns="45720" bIns="2286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GB" sz="1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Times New Roman" pitchFamily="18" charset="0"/>
                              <a:cs typeface="Times New Roman" pitchFamily="18" charset="0"/>
                            </a:rPr>
                            <a:t>Acoustic cavity</a:t>
                          </a:r>
                          <a:endParaRPr kumimoji="0" lang="en-GB" sz="1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j-lt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17" name="Text Box 29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346006" y="4346511"/>
                          <a:ext cx="1476196" cy="356788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45720" tIns="22860" rIns="45720" bIns="2286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GB" sz="1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Times New Roman" pitchFamily="18" charset="0"/>
                              <a:cs typeface="Times New Roman" pitchFamily="18" charset="0"/>
                            </a:rPr>
                            <a:t>Fission gases from the plenum </a:t>
                          </a:r>
                          <a:endParaRPr kumimoji="0" lang="en-GB" sz="1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j-lt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18" name="AutoShape 2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7007239" y="4346511"/>
                          <a:ext cx="338767" cy="93892"/>
                        </a:xfrm>
                        <a:prstGeom prst="straightConnector1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 type="arrow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fr-FR" sz="1000">
                            <a:latin typeface="+mj-lt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19" name="AutoShape 2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6200000">
                          <a:off x="6809100" y="4222815"/>
                          <a:ext cx="424779" cy="106877"/>
                        </a:xfrm>
                        <a:prstGeom prst="rightArrow">
                          <a:avLst>
                            <a:gd name="adj1" fmla="val 50000"/>
                            <a:gd name="adj2" fmla="val 99394"/>
                          </a:avLst>
                        </a:prstGeom>
                        <a:gradFill rotWithShape="0">
                          <a:gsLst>
                            <a:gs pos="0">
                              <a:srgbClr val="FFFFFF"/>
                            </a:gs>
                            <a:gs pos="100000">
                              <a:srgbClr val="B8CCE4"/>
                            </a:gs>
                          </a:gsLst>
                          <a:lin ang="5400000" scaled="1"/>
                        </a:gradFill>
                        <a:ln w="12700">
                          <a:solidFill>
                            <a:srgbClr val="95B3D7"/>
                          </a:solidFill>
                          <a:miter lim="800000"/>
                          <a:headEnd/>
                          <a:tailEnd/>
                        </a:ln>
                        <a:effectLst>
                          <a:outerShdw dist="28398" dir="3806097" algn="ctr" rotWithShape="0">
                            <a:srgbClr val="243F60">
                              <a:alpha val="50000"/>
                            </a:srgbClr>
                          </a:outerShdw>
                        </a:effec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fr-FR" sz="1000">
                            <a:latin typeface="+mj-lt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20" name="AutoShape 1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7346006" y="2989938"/>
                          <a:ext cx="250027" cy="167710"/>
                        </a:xfrm>
                        <a:prstGeom prst="straightConnector1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 type="arrow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fr-FR" sz="1000">
                            <a:latin typeface="+mj-lt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21" name="Rectangle 14" descr="noir)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86857" y="3255425"/>
                          <a:ext cx="58944" cy="781567"/>
                        </a:xfrm>
                        <a:prstGeom prst="rect">
                          <a:avLst/>
                        </a:prstGeom>
                        <a:pattFill prst="ltUpDiag">
                          <a:fgClr>
                            <a:srgbClr val="000000"/>
                          </a:fgClr>
                          <a:bgClr>
                            <a:srgbClr val="FFFFFF"/>
                          </a:bgClr>
                        </a:patt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fr-FR" sz="1000">
                            <a:latin typeface="+mj-lt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22" name="Rectangle 13" descr="noir)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395234" y="3255425"/>
                          <a:ext cx="54410" cy="780920"/>
                        </a:xfrm>
                        <a:prstGeom prst="rect">
                          <a:avLst/>
                        </a:prstGeom>
                        <a:pattFill prst="ltUpDiag">
                          <a:fgClr>
                            <a:srgbClr val="000000"/>
                          </a:fgClr>
                          <a:bgClr>
                            <a:srgbClr val="FFFFFF"/>
                          </a:bgClr>
                        </a:patt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fr-FR" sz="1000">
                            <a:latin typeface="+mj-lt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23" name="Rectangle 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6200000">
                          <a:off x="6987169" y="3628928"/>
                          <a:ext cx="58925" cy="744899"/>
                        </a:xfrm>
                        <a:prstGeom prst="rect">
                          <a:avLst/>
                        </a:prstGeom>
                        <a:solidFill>
                          <a:srgbClr val="D8D8D8"/>
                        </a:solidFill>
                        <a:ln w="12700">
                          <a:solidFill>
                            <a:srgbClr val="666666"/>
                          </a:solidFill>
                          <a:miter lim="800000"/>
                          <a:headEnd/>
                          <a:tailEnd/>
                        </a:ln>
                        <a:effectLst>
                          <a:outerShdw dist="28398" dir="3806097" algn="ctr" rotWithShape="0">
                            <a:srgbClr val="7F7F7F">
                              <a:alpha val="50000"/>
                            </a:srgbClr>
                          </a:outerShdw>
                        </a:effec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fr-FR" sz="1000">
                            <a:latin typeface="+mj-lt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24" name="AutoShape 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7049990" y="3631639"/>
                          <a:ext cx="456008" cy="58278"/>
                        </a:xfrm>
                        <a:prstGeom prst="straightConnector1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 type="arrow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fr-FR" sz="1000">
                            <a:latin typeface="+mj-lt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25" name="Text Box 9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942357" y="4273987"/>
                          <a:ext cx="752672" cy="33283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45720" tIns="22860" rIns="45720" bIns="2286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GB" sz="1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Times New Roman" pitchFamily="18" charset="0"/>
                              <a:cs typeface="Times New Roman" pitchFamily="18" charset="0"/>
                            </a:rPr>
                            <a:t>Deflector</a:t>
                          </a:r>
                          <a:endParaRPr kumimoji="0" lang="en-GB" sz="1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j-lt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26" name="AutoShape 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6593982" y="3998788"/>
                          <a:ext cx="292130" cy="299158"/>
                        </a:xfrm>
                        <a:prstGeom prst="straightConnector1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 type="arrow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fr-FR" sz="1000">
                            <a:latin typeface="+mj-lt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27" name="AutoShape 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7397825" y="3267728"/>
                          <a:ext cx="462485" cy="67991"/>
                        </a:xfrm>
                        <a:prstGeom prst="straightConnector1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 type="arrow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fr-FR" sz="1000">
                            <a:latin typeface="+mj-lt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28" name="Text Box 6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708092" y="3234704"/>
                          <a:ext cx="1114110" cy="234405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45720" tIns="22860" rIns="45720" bIns="2286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GB" sz="1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Times New Roman" pitchFamily="18" charset="0"/>
                              <a:cs typeface="Times New Roman" pitchFamily="18" charset="0"/>
                            </a:rPr>
                            <a:t>Airtight weld seam</a:t>
                          </a:r>
                          <a:endParaRPr kumimoji="0" lang="en-GB" sz="1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j-lt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29" name="Oval 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624425" y="3243121"/>
                          <a:ext cx="50524" cy="50507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38100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fr-FR" sz="1000" dirty="0">
                            <a:solidFill>
                              <a:srgbClr val="FF0000"/>
                            </a:solidFill>
                            <a:latin typeface="+mj-lt"/>
                            <a:cs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30" name="Oval 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370620" y="3247654"/>
                          <a:ext cx="50524" cy="50507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38100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fr-FR" sz="1000">
                            <a:latin typeface="+mj-lt"/>
                            <a:cs typeface="Times New Roman" pitchFamily="18" charset="0"/>
                          </a:endParaRPr>
                        </a:p>
                      </p:txBody>
                    </p:sp>
                  </p:grpSp>
                  <p:sp>
                    <p:nvSpPr>
                      <p:cNvPr id="40" name="Flèche : courbe vers le haut 39">
                        <a:extLst>
                          <a:ext uri="{FF2B5EF4-FFF2-40B4-BE49-F238E27FC236}">
                            <a16:creationId xmlns:a16="http://schemas.microsoft.com/office/drawing/2014/main" id="{9D0A96FE-2D7F-48F0-9337-126338F4B4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5301" y="2653305"/>
                        <a:ext cx="106878" cy="541096"/>
                      </a:xfrm>
                      <a:prstGeom prst="curvedUpArrow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41" name="Flèche : courbe vers le haut 40">
                        <a:extLst>
                          <a:ext uri="{FF2B5EF4-FFF2-40B4-BE49-F238E27FC236}">
                            <a16:creationId xmlns:a16="http://schemas.microsoft.com/office/drawing/2014/main" id="{0720D778-D761-4A36-8D90-D50B1B9093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1274" y="2663737"/>
                        <a:ext cx="106878" cy="541096"/>
                      </a:xfrm>
                      <a:prstGeom prst="curvedUpArrow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42" name="Flèche : courbe vers le haut 41">
                        <a:extLst>
                          <a:ext uri="{FF2B5EF4-FFF2-40B4-BE49-F238E27FC236}">
                            <a16:creationId xmlns:a16="http://schemas.microsoft.com/office/drawing/2014/main" id="{CE37BBFA-480B-4044-9AE7-3AAAD6E3FFC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9481" y="2655183"/>
                        <a:ext cx="106878" cy="541096"/>
                      </a:xfrm>
                      <a:prstGeom prst="curvedUpArrow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44" name="ZoneTexte 43">
                        <a:extLst>
                          <a:ext uri="{FF2B5EF4-FFF2-40B4-BE49-F238E27FC236}">
                            <a16:creationId xmlns:a16="http://schemas.microsoft.com/office/drawing/2014/main" id="{B20AD92E-7194-4189-9F1D-979A5653C4F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83915" y="4092420"/>
                        <a:ext cx="1944364" cy="73866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/>
                        <a:r>
                          <a:rPr lang="fr-FR" sz="1400" b="1" i="1" dirty="0" err="1"/>
                          <a:t>schematic</a:t>
                        </a:r>
                        <a:r>
                          <a:rPr lang="fr-FR" sz="1400" b="1" i="1" dirty="0"/>
                          <a:t> sectional </a:t>
                        </a:r>
                        <a:r>
                          <a:rPr lang="fr-FR" sz="1400" b="1" i="1" dirty="0" err="1"/>
                          <a:t>view</a:t>
                        </a:r>
                        <a:r>
                          <a:rPr lang="fr-FR" sz="1400" b="1" i="1" dirty="0"/>
                          <a:t> of the CACP 1 </a:t>
                        </a:r>
                        <a:r>
                          <a:rPr lang="fr-FR" sz="1400" b="1" i="1" dirty="0" err="1"/>
                          <a:t>device</a:t>
                        </a:r>
                        <a:r>
                          <a:rPr lang="fr-FR" sz="1400" b="1" i="1" dirty="0"/>
                          <a:t> </a:t>
                        </a:r>
                      </a:p>
                    </p:txBody>
                  </p:sp>
                </p:grpSp>
                <p:pic>
                  <p:nvPicPr>
                    <p:cNvPr id="51" name="Image 50">
                      <a:extLst>
                        <a:ext uri="{FF2B5EF4-FFF2-40B4-BE49-F238E27FC236}">
                          <a16:creationId xmlns:a16="http://schemas.microsoft.com/office/drawing/2014/main" id="{D0199E10-79D7-4D0A-A0FF-AF345F220DC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3411549" y="1377448"/>
                      <a:ext cx="3234619" cy="2285494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53" name="ZoneTexte 52">
                      <a:extLst>
                        <a:ext uri="{FF2B5EF4-FFF2-40B4-BE49-F238E27FC236}">
                          <a16:creationId xmlns:a16="http://schemas.microsoft.com/office/drawing/2014/main" id="{A1E7DD55-26AF-44A6-AA81-6DF3DA3D61B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906057" y="3662942"/>
                      <a:ext cx="2245601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fr-FR" sz="1400" b="1" i="1" dirty="0" err="1"/>
                        <a:t>Echogram</a:t>
                      </a:r>
                      <a:r>
                        <a:rPr lang="fr-FR" sz="1400" b="1" i="1" dirty="0"/>
                        <a:t> in </a:t>
                      </a:r>
                      <a:r>
                        <a:rPr lang="fr-FR" sz="1400" b="1" i="1" dirty="0" err="1"/>
                        <a:t>Helium</a:t>
                      </a:r>
                      <a:r>
                        <a:rPr lang="fr-FR" sz="1400" b="1" i="1" dirty="0"/>
                        <a:t> </a:t>
                      </a:r>
                      <a:r>
                        <a:rPr lang="fr-FR" sz="1400" b="1" i="1" dirty="0" err="1"/>
                        <a:t>under</a:t>
                      </a:r>
                      <a:r>
                        <a:rPr lang="fr-FR" sz="1400" b="1" i="1" dirty="0"/>
                        <a:t> pressure</a:t>
                      </a:r>
                    </a:p>
                  </p:txBody>
                </p:sp>
              </p:grpSp>
            </p:grpSp>
            <p:pic>
              <p:nvPicPr>
                <p:cNvPr id="70" name="Image 69">
                  <a:extLst>
                    <a:ext uri="{FF2B5EF4-FFF2-40B4-BE49-F238E27FC236}">
                      <a16:creationId xmlns:a16="http://schemas.microsoft.com/office/drawing/2014/main" id="{8E37BC3C-3564-4389-A744-88DF2B5FA5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537591" y="1408340"/>
                  <a:ext cx="2545361" cy="1942328"/>
                </a:xfrm>
                <a:prstGeom prst="rect">
                  <a:avLst/>
                </a:prstGeom>
              </p:spPr>
            </p:pic>
            <p:sp>
              <p:nvSpPr>
                <p:cNvPr id="71" name="Flèche : droite 70">
                  <a:extLst>
                    <a:ext uri="{FF2B5EF4-FFF2-40B4-BE49-F238E27FC236}">
                      <a16:creationId xmlns:a16="http://schemas.microsoft.com/office/drawing/2014/main" id="{C8DFDB29-9EE0-49B6-828A-890B856AAAA0}"/>
                    </a:ext>
                  </a:extLst>
                </p:cNvPr>
                <p:cNvSpPr/>
                <p:nvPr/>
              </p:nvSpPr>
              <p:spPr>
                <a:xfrm>
                  <a:off x="6233679" y="2010904"/>
                  <a:ext cx="215452" cy="613209"/>
                </a:xfrm>
                <a:prstGeom prst="rightArrow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672D38A-418D-4209-B304-01C3A7ACBA0A}"/>
                  </a:ext>
                </a:extLst>
              </p:cNvPr>
              <p:cNvSpPr/>
              <p:nvPr/>
            </p:nvSpPr>
            <p:spPr>
              <a:xfrm>
                <a:off x="3246694" y="1154547"/>
                <a:ext cx="5836258" cy="2907941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pic>
        <p:nvPicPr>
          <p:cNvPr id="52" name="Image 51">
            <a:extLst>
              <a:ext uri="{FF2B5EF4-FFF2-40B4-BE49-F238E27FC236}">
                <a16:creationId xmlns:a16="http://schemas.microsoft.com/office/drawing/2014/main" id="{D4052568-FBDC-4AD5-A4F6-D294728E28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0910" y="183703"/>
            <a:ext cx="1997968" cy="353395"/>
          </a:xfrm>
          <a:prstGeom prst="rect">
            <a:avLst/>
          </a:prstGeom>
        </p:spPr>
      </p:pic>
      <p:pic>
        <p:nvPicPr>
          <p:cNvPr id="54" name="Image 2">
            <a:extLst>
              <a:ext uri="{FF2B5EF4-FFF2-40B4-BE49-F238E27FC236}">
                <a16:creationId xmlns:a16="http://schemas.microsoft.com/office/drawing/2014/main" id="{160EE405-D8DF-4A5F-A070-E13ACA89D0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953" y="639956"/>
            <a:ext cx="432593" cy="35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947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94"/>
    </mc:Choice>
    <mc:Fallback xmlns="">
      <p:transition spd="slow" advTm="43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2D19B3A-860B-474D-B9CF-3A17F55CC4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Page </a:t>
            </a:r>
            <a:fld id="{4BBBB555-E378-184F-AA22-46E080150EC7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ADE9DC-50E8-4099-A5D0-6FA32ADAA3BC}"/>
              </a:ext>
            </a:extLst>
          </p:cNvPr>
          <p:cNvSpPr/>
          <p:nvPr/>
        </p:nvSpPr>
        <p:spPr>
          <a:xfrm>
            <a:off x="2243576" y="351152"/>
            <a:ext cx="448866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0" lang="en-GB" b="1" i="0" u="none" strike="noStrike" kern="1200" cap="none" spc="0" normalizeH="0" baseline="0" noProof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Then how pass from </a:t>
            </a:r>
            <a:r>
              <a:rPr kumimoji="0" lang="el-GR" b="1" i="0" u="none" strike="noStrike" kern="1200" cap="none" spc="0" normalizeH="0" baseline="0" noProof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Δ</a:t>
            </a:r>
            <a:r>
              <a:rPr kumimoji="0" lang="fr-FR" b="1" i="0" u="none" strike="noStrike" kern="1200" cap="none" spc="0" normalizeH="0" baseline="0" noProof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t to a </a:t>
            </a:r>
            <a:r>
              <a:rPr kumimoji="0" lang="fr-FR" b="1" i="0" u="none" strike="noStrike" kern="1200" cap="none" spc="0" normalizeH="0" baseline="0" noProof="0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gas</a:t>
            </a:r>
            <a:r>
              <a:rPr kumimoji="0" lang="fr-FR" b="1" i="0" u="none" strike="noStrike" kern="1200" cap="none" spc="0" normalizeH="0" baseline="0" noProof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composition </a:t>
            </a:r>
            <a:r>
              <a:rPr kumimoji="0" lang="fr-FR" b="1" i="0" u="none" strike="noStrike" kern="1200" cap="none" spc="0" normalizeH="0" baseline="0" noProof="0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measurement</a:t>
            </a:r>
            <a:r>
              <a:rPr kumimoji="0" lang="fr-FR" b="1" i="0" u="none" strike="noStrike" kern="1200" cap="none" spc="0" normalizeH="0" baseline="0" noProof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?</a:t>
            </a:r>
            <a:r>
              <a:rPr kumimoji="0" lang="en-GB" b="1" i="0" u="none" strike="noStrike" kern="1200" cap="none" spc="0" normalizeH="0" baseline="0" noProof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</a:t>
            </a:r>
            <a:endParaRPr lang="fr-FR" b="1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8937C1AB-E8EC-4AB9-9A5D-4EC7EC6D07C5}"/>
              </a:ext>
            </a:extLst>
          </p:cNvPr>
          <p:cNvGrpSpPr/>
          <p:nvPr/>
        </p:nvGrpSpPr>
        <p:grpSpPr>
          <a:xfrm>
            <a:off x="182693" y="1535671"/>
            <a:ext cx="2957416" cy="4181429"/>
            <a:chOff x="184136" y="1695843"/>
            <a:chExt cx="2957416" cy="4181429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6108DDCC-C6D2-42A7-A8FB-5A67980D39F7}"/>
                </a:ext>
              </a:extLst>
            </p:cNvPr>
            <p:cNvGrpSpPr/>
            <p:nvPr/>
          </p:nvGrpSpPr>
          <p:grpSpPr>
            <a:xfrm>
              <a:off x="193848" y="1695843"/>
              <a:ext cx="2947704" cy="3738065"/>
              <a:chOff x="223395" y="1139716"/>
              <a:chExt cx="2947704" cy="3738065"/>
            </a:xfrm>
          </p:grpSpPr>
          <p:grpSp>
            <p:nvGrpSpPr>
              <p:cNvPr id="20" name="Groupe 19">
                <a:extLst>
                  <a:ext uri="{FF2B5EF4-FFF2-40B4-BE49-F238E27FC236}">
                    <a16:creationId xmlns:a16="http://schemas.microsoft.com/office/drawing/2014/main" id="{C8D326A0-49C7-4E68-845E-89E84FA1272E}"/>
                  </a:ext>
                </a:extLst>
              </p:cNvPr>
              <p:cNvGrpSpPr/>
              <p:nvPr/>
            </p:nvGrpSpPr>
            <p:grpSpPr>
              <a:xfrm>
                <a:off x="397002" y="1886465"/>
                <a:ext cx="2545361" cy="2991316"/>
                <a:chOff x="523662" y="1822899"/>
                <a:chExt cx="2545361" cy="2991316"/>
              </a:xfrm>
            </p:grpSpPr>
            <p:grpSp>
              <p:nvGrpSpPr>
                <p:cNvPr id="7" name="Groupe 6">
                  <a:extLst>
                    <a:ext uri="{FF2B5EF4-FFF2-40B4-BE49-F238E27FC236}">
                      <a16:creationId xmlns:a16="http://schemas.microsoft.com/office/drawing/2014/main" id="{7B751052-5BDD-4FEE-A89D-DF5CF677F820}"/>
                    </a:ext>
                  </a:extLst>
                </p:cNvPr>
                <p:cNvGrpSpPr/>
                <p:nvPr/>
              </p:nvGrpSpPr>
              <p:grpSpPr>
                <a:xfrm>
                  <a:off x="523662" y="2525848"/>
                  <a:ext cx="2545361" cy="2288367"/>
                  <a:chOff x="390568" y="2117094"/>
                  <a:chExt cx="2545361" cy="2288367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" name="ZoneTexte 3">
                        <a:extLst>
                          <a:ext uri="{FF2B5EF4-FFF2-40B4-BE49-F238E27FC236}">
                            <a16:creationId xmlns:a16="http://schemas.microsoft.com/office/drawing/2014/main" id="{0C2A48B9-DE64-4E48-B618-FE90B7D91C2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17637" y="2117094"/>
                        <a:ext cx="886589" cy="33932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fr-FR" sz="1050" b="1" dirty="0">
                            <a:latin typeface="+mn-lt"/>
                          </a:rPr>
                          <a:t>With </a:t>
                        </a:r>
                        <a14:m>
                          <m:oMath xmlns:m="http://schemas.openxmlformats.org/officeDocument/2006/math">
                            <m:r>
                              <a:rPr lang="fr-FR" sz="1050" b="1" i="1" smtClean="0">
                                <a:latin typeface="Cambria Math" panose="02040503050406030204" pitchFamily="18" charset="0"/>
                              </a:rPr>
                              <m:t>𝒄</m:t>
                            </m:r>
                            <m:r>
                              <a:rPr lang="fr-FR" sz="1050" b="1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fr-FR" sz="105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1050" b="1" i="1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fr-FR" sz="1050" b="1" i="1"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</m:num>
                              <m:den>
                                <m:r>
                                  <a:rPr lang="fr-FR" sz="105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fr-FR" sz="105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𝒕</m:t>
                                </m:r>
                              </m:den>
                            </m:f>
                          </m:oMath>
                        </a14:m>
                        <a:endParaRPr lang="fr-FR" sz="1050" b="1" dirty="0">
                          <a:latin typeface="+mn-lt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" name="ZoneTexte 3">
                        <a:extLst>
                          <a:ext uri="{FF2B5EF4-FFF2-40B4-BE49-F238E27FC236}">
                            <a16:creationId xmlns:a16="http://schemas.microsoft.com/office/drawing/2014/main" id="{0C2A48B9-DE64-4E48-B618-FE90B7D91C2A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17637" y="2117094"/>
                        <a:ext cx="886589" cy="339324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fr-FR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pic>
                <p:nvPicPr>
                  <p:cNvPr id="16" name="Image 15">
                    <a:extLst>
                      <a:ext uri="{FF2B5EF4-FFF2-40B4-BE49-F238E27FC236}">
                        <a16:creationId xmlns:a16="http://schemas.microsoft.com/office/drawing/2014/main" id="{E628F0A8-D1B5-4D4B-9295-42D4AB158E1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390568" y="2463133"/>
                    <a:ext cx="2545361" cy="194232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Image 18">
                  <a:extLst>
                    <a:ext uri="{FF2B5EF4-FFF2-40B4-BE49-F238E27FC236}">
                      <a16:creationId xmlns:a16="http://schemas.microsoft.com/office/drawing/2014/main" id="{FF61F292-F466-4B10-8F45-EA7E200E84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206487" y="1822899"/>
                  <a:ext cx="962354" cy="714475"/>
                </a:xfrm>
                <a:prstGeom prst="rect">
                  <a:avLst/>
                </a:prstGeom>
              </p:spPr>
            </p:pic>
          </p:grp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59C366DB-D8AB-43A7-B885-440E9B93DFF2}"/>
                  </a:ext>
                </a:extLst>
              </p:cNvPr>
              <p:cNvSpPr txBox="1"/>
              <p:nvPr/>
            </p:nvSpPr>
            <p:spPr>
              <a:xfrm>
                <a:off x="223395" y="1139716"/>
                <a:ext cx="2947704" cy="461665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b="1" dirty="0" err="1">
                    <a:solidFill>
                      <a:schemeClr val="tx2"/>
                    </a:solidFill>
                  </a:rPr>
                  <a:t>Dependency</a:t>
                </a:r>
                <a:r>
                  <a:rPr lang="fr-FR" sz="1200" b="1" dirty="0">
                    <a:solidFill>
                      <a:schemeClr val="tx2"/>
                    </a:solidFill>
                  </a:rPr>
                  <a:t> of </a:t>
                </a:r>
                <a:r>
                  <a:rPr lang="fr-FR" sz="1200" b="1" dirty="0" err="1">
                    <a:solidFill>
                      <a:schemeClr val="tx2"/>
                    </a:solidFill>
                  </a:rPr>
                  <a:t>acoustic</a:t>
                </a:r>
                <a:r>
                  <a:rPr lang="fr-FR" sz="1200" b="1" dirty="0">
                    <a:solidFill>
                      <a:schemeClr val="tx2"/>
                    </a:solidFill>
                  </a:rPr>
                  <a:t> </a:t>
                </a:r>
                <a:r>
                  <a:rPr lang="fr-FR" sz="1200" b="1" dirty="0" err="1">
                    <a:solidFill>
                      <a:schemeClr val="tx2"/>
                    </a:solidFill>
                  </a:rPr>
                  <a:t>celerity</a:t>
                </a:r>
                <a:r>
                  <a:rPr lang="fr-FR" sz="1200" b="1" dirty="0">
                    <a:solidFill>
                      <a:schemeClr val="tx2"/>
                    </a:solidFill>
                  </a:rPr>
                  <a:t> and the </a:t>
                </a:r>
                <a:r>
                  <a:rPr lang="fr-FR" sz="1200" b="1" dirty="0" err="1">
                    <a:solidFill>
                      <a:schemeClr val="tx2"/>
                    </a:solidFill>
                  </a:rPr>
                  <a:t>molar</a:t>
                </a:r>
                <a:r>
                  <a:rPr lang="fr-FR" sz="1200" b="1" dirty="0">
                    <a:solidFill>
                      <a:schemeClr val="tx2"/>
                    </a:solidFill>
                  </a:rPr>
                  <a:t> mass of the gaz </a:t>
                </a:r>
              </a:p>
            </p:txBody>
          </p:sp>
        </p:grp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37920B52-7BF4-4F48-90E9-E2F4BFD31175}"/>
                </a:ext>
              </a:extLst>
            </p:cNvPr>
            <p:cNvSpPr txBox="1"/>
            <p:nvPr/>
          </p:nvSpPr>
          <p:spPr>
            <a:xfrm>
              <a:off x="538127" y="5419660"/>
              <a:ext cx="220401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/>
                <a:t>Standard </a:t>
              </a:r>
              <a:r>
                <a:rPr lang="fr-FR" sz="1100" b="1" dirty="0" err="1"/>
                <a:t>Acoustic</a:t>
              </a:r>
              <a:r>
                <a:rPr lang="fr-FR" sz="1100" b="1" dirty="0"/>
                <a:t> </a:t>
              </a:r>
              <a:r>
                <a:rPr lang="fr-FR" sz="1100" b="1" dirty="0" err="1"/>
                <a:t>measurements</a:t>
              </a:r>
              <a:r>
                <a:rPr lang="fr-FR" sz="1100" b="1" dirty="0"/>
                <a:t> </a:t>
              </a:r>
              <a:r>
                <a:rPr lang="fr-FR" sz="1100" b="1" dirty="0" err="1"/>
                <a:t>from</a:t>
              </a:r>
              <a:r>
                <a:rPr lang="fr-FR" sz="1100" b="1" dirty="0"/>
                <a:t> </a:t>
              </a:r>
              <a:r>
                <a:rPr lang="fr-FR" sz="1100" b="1" dirty="0" err="1"/>
                <a:t>gas</a:t>
              </a:r>
              <a:r>
                <a:rPr lang="fr-FR" sz="1100" b="1" dirty="0"/>
                <a:t> </a:t>
              </a:r>
              <a:r>
                <a:rPr lang="fr-FR" sz="1100" b="1" dirty="0" err="1"/>
                <a:t>cavity</a:t>
              </a:r>
              <a:endParaRPr lang="fr-FR" sz="1100" b="1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6C772CA-BC98-419C-9D4E-E03270DD2488}"/>
                </a:ext>
              </a:extLst>
            </p:cNvPr>
            <p:cNvSpPr/>
            <p:nvPr/>
          </p:nvSpPr>
          <p:spPr>
            <a:xfrm>
              <a:off x="184136" y="2395257"/>
              <a:ext cx="2947704" cy="3482015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8D4F87B4-8165-431C-B07F-BA147614CB3E}"/>
              </a:ext>
            </a:extLst>
          </p:cNvPr>
          <p:cNvGrpSpPr/>
          <p:nvPr/>
        </p:nvGrpSpPr>
        <p:grpSpPr>
          <a:xfrm>
            <a:off x="6259985" y="1462542"/>
            <a:ext cx="2862054" cy="4887724"/>
            <a:chOff x="6259985" y="1462542"/>
            <a:chExt cx="2862054" cy="4887724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6AF0967E-C067-45D7-B524-457302D0855F}"/>
                </a:ext>
              </a:extLst>
            </p:cNvPr>
            <p:cNvGrpSpPr/>
            <p:nvPr/>
          </p:nvGrpSpPr>
          <p:grpSpPr>
            <a:xfrm>
              <a:off x="6420718" y="2151407"/>
              <a:ext cx="2601853" cy="4198859"/>
              <a:chOff x="6356207" y="2029098"/>
              <a:chExt cx="2601853" cy="4198859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6384029" y="3653728"/>
                <a:ext cx="2574031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Decrease of the Speed of sound for a real mixture </a:t>
                </a:r>
              </a:p>
            </p:txBody>
          </p:sp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0A82A5BA-164D-4A78-BD8B-AAC432E605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384029" y="3995236"/>
                <a:ext cx="2491662" cy="1749901"/>
              </a:xfrm>
              <a:prstGeom prst="rect">
                <a:avLst/>
              </a:prstGeom>
            </p:spPr>
          </p:pic>
          <p:pic>
            <p:nvPicPr>
              <p:cNvPr id="10" name="Image 9">
                <a:extLst>
                  <a:ext uri="{FF2B5EF4-FFF2-40B4-BE49-F238E27FC236}">
                    <a16:creationId xmlns:a16="http://schemas.microsoft.com/office/drawing/2014/main" id="{7EA09731-8C37-428E-92CE-E2E7B7D7A0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441575" y="2029098"/>
                <a:ext cx="2336413" cy="1668258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9DEAA6D-2D71-49CD-B688-712AE3C7083D}"/>
                  </a:ext>
                </a:extLst>
              </p:cNvPr>
              <p:cNvSpPr/>
              <p:nvPr/>
            </p:nvSpPr>
            <p:spPr>
              <a:xfrm>
                <a:off x="6356207" y="2029098"/>
                <a:ext cx="2540589" cy="4198859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5371C05C-8BB3-4A53-8A75-89F36EF951CB}"/>
                </a:ext>
              </a:extLst>
            </p:cNvPr>
            <p:cNvSpPr txBox="1"/>
            <p:nvPr/>
          </p:nvSpPr>
          <p:spPr>
            <a:xfrm>
              <a:off x="6259985" y="1462542"/>
              <a:ext cx="2862054" cy="646331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2"/>
                  </a:solidFill>
                </a:rPr>
                <a:t>equation of statistical physics linking the velocity of acoustic waves to a gas composition</a:t>
              </a:r>
              <a:endParaRPr lang="fr-FR" sz="1200" b="1" dirty="0">
                <a:solidFill>
                  <a:schemeClr val="tx2"/>
                </a:solidFill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684EBB2A-F86B-4F90-94F4-11FE7C57DCE3}"/>
                </a:ext>
              </a:extLst>
            </p:cNvPr>
            <p:cNvSpPr txBox="1"/>
            <p:nvPr/>
          </p:nvSpPr>
          <p:spPr>
            <a:xfrm>
              <a:off x="6397095" y="5901771"/>
              <a:ext cx="267691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/>
                <a:t>Estimation by </a:t>
              </a:r>
              <a:r>
                <a:rPr lang="fr-FR" sz="1100" b="1" dirty="0" err="1"/>
                <a:t>equations</a:t>
              </a:r>
              <a:r>
                <a:rPr lang="fr-FR" sz="1100" b="1" dirty="0"/>
                <a:t> of the ratio x </a:t>
              </a:r>
              <a:r>
                <a:rPr lang="fr-FR" sz="1100" b="1" dirty="0" err="1"/>
                <a:t>between</a:t>
              </a:r>
              <a:r>
                <a:rPr lang="fr-FR" sz="1100" b="1" dirty="0"/>
                <a:t> He and Xe/Kr</a:t>
              </a: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86A57103-EEDB-4A2A-B6D3-34BAA70CEA35}"/>
              </a:ext>
            </a:extLst>
          </p:cNvPr>
          <p:cNvGrpSpPr/>
          <p:nvPr/>
        </p:nvGrpSpPr>
        <p:grpSpPr>
          <a:xfrm>
            <a:off x="3304928" y="1446206"/>
            <a:ext cx="2862054" cy="4575082"/>
            <a:chOff x="3304928" y="1446206"/>
            <a:chExt cx="2862054" cy="4575082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6539A6C-CA79-45AA-B6D9-0BD19061F033}"/>
                </a:ext>
              </a:extLst>
            </p:cNvPr>
            <p:cNvSpPr/>
            <p:nvPr/>
          </p:nvSpPr>
          <p:spPr>
            <a:xfrm>
              <a:off x="3408415" y="2268719"/>
              <a:ext cx="2723415" cy="3752569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ZoneTexte 31">
                  <a:extLst>
                    <a:ext uri="{FF2B5EF4-FFF2-40B4-BE49-F238E27FC236}">
                      <a16:creationId xmlns:a16="http://schemas.microsoft.com/office/drawing/2014/main" id="{A8CFABBE-EA2A-4775-B37C-B55246983B82}"/>
                    </a:ext>
                  </a:extLst>
                </p:cNvPr>
                <p:cNvSpPr txBox="1"/>
                <p:nvPr/>
              </p:nvSpPr>
              <p:spPr>
                <a:xfrm>
                  <a:off x="3463274" y="4755076"/>
                  <a:ext cx="2545362" cy="11853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171450" indent="-171450" algn="ctr">
                    <a:buFont typeface="Arial" panose="020B0604020202020204" pitchFamily="34" charset="0"/>
                    <a:buChar char="•"/>
                  </a:pPr>
                  <a:r>
                    <a:rPr lang="fr-FR" sz="1100" b="1" dirty="0">
                      <a:solidFill>
                        <a:srgbClr val="00B050"/>
                      </a:solidFill>
                    </a:rPr>
                    <a:t>The ratio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fr-FR" sz="11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1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1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fr-FR" sz="11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𝑿𝒆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11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1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fr-FR" sz="11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𝒌𝒓</m:t>
                              </m:r>
                            </m:sub>
                          </m:sSub>
                        </m:den>
                      </m:f>
                    </m:oMath>
                  </a14:m>
                  <a:r>
                    <a:rPr lang="fr-FR" sz="1100" b="1" dirty="0">
                      <a:solidFill>
                        <a:srgbClr val="00B050"/>
                      </a:solidFill>
                    </a:rPr>
                    <a:t>  </a:t>
                  </a:r>
                  <a:r>
                    <a:rPr lang="fr-FR" sz="1100" b="1" dirty="0" err="1">
                      <a:solidFill>
                        <a:srgbClr val="00B050"/>
                      </a:solidFill>
                    </a:rPr>
                    <a:t>is</a:t>
                  </a:r>
                  <a:r>
                    <a:rPr lang="fr-FR" sz="1100" b="1" dirty="0">
                      <a:solidFill>
                        <a:srgbClr val="00B050"/>
                      </a:solidFill>
                    </a:rPr>
                    <a:t> </a:t>
                  </a:r>
                  <a:r>
                    <a:rPr lang="fr-FR" sz="1100" b="1" dirty="0" err="1">
                      <a:solidFill>
                        <a:srgbClr val="00B050"/>
                      </a:solidFill>
                    </a:rPr>
                    <a:t>known</a:t>
                  </a:r>
                  <a:r>
                    <a:rPr lang="fr-FR" sz="1100" b="1" dirty="0">
                      <a:solidFill>
                        <a:srgbClr val="00B050"/>
                      </a:solidFill>
                    </a:rPr>
                    <a:t> (12 for UO</a:t>
                  </a:r>
                  <a:r>
                    <a:rPr lang="fr-FR" sz="1100" b="1" baseline="-25000" dirty="0">
                      <a:solidFill>
                        <a:srgbClr val="00B050"/>
                      </a:solidFill>
                    </a:rPr>
                    <a:t>2</a:t>
                  </a:r>
                  <a:r>
                    <a:rPr lang="fr-FR" sz="1100" b="1" dirty="0">
                      <a:solidFill>
                        <a:srgbClr val="00B050"/>
                      </a:solidFill>
                    </a:rPr>
                    <a:t> and 17 for MOX)</a:t>
                  </a:r>
                </a:p>
                <a:p>
                  <a:pPr marL="171450" indent="-171450" algn="ctr">
                    <a:buFont typeface="Arial" panose="020B0604020202020204" pitchFamily="34" charset="0"/>
                    <a:buChar char="•"/>
                  </a:pPr>
                  <a:endParaRPr lang="fr-FR" sz="1100" b="1" dirty="0">
                    <a:solidFill>
                      <a:srgbClr val="00B050"/>
                    </a:solidFill>
                  </a:endParaRPr>
                </a:p>
                <a:p>
                  <a:pPr marL="171450" indent="-171450" algn="ctr">
                    <a:buFont typeface="Arial" panose="020B0604020202020204" pitchFamily="34" charset="0"/>
                    <a:buChar char="•"/>
                  </a:pPr>
                  <a:r>
                    <a:rPr lang="fr-FR" sz="1100" b="1" dirty="0" err="1">
                      <a:solidFill>
                        <a:srgbClr val="00B050"/>
                      </a:solidFill>
                    </a:rPr>
                    <a:t>We</a:t>
                  </a:r>
                  <a:r>
                    <a:rPr lang="fr-FR" sz="1100" b="1" dirty="0">
                      <a:solidFill>
                        <a:srgbClr val="00B050"/>
                      </a:solidFill>
                    </a:rPr>
                    <a:t> have to know the initial gaz mixture (100% He for instance for t=0)</a:t>
                  </a:r>
                </a:p>
              </p:txBody>
            </p:sp>
          </mc:Choice>
          <mc:Fallback xmlns="">
            <p:sp>
              <p:nvSpPr>
                <p:cNvPr id="32" name="ZoneTexte 31">
                  <a:extLst>
                    <a:ext uri="{FF2B5EF4-FFF2-40B4-BE49-F238E27FC236}">
                      <a16:creationId xmlns:a16="http://schemas.microsoft.com/office/drawing/2014/main" id="{A8CFABBE-EA2A-4775-B37C-B55246983B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63274" y="4755076"/>
                  <a:ext cx="2545362" cy="1185324"/>
                </a:xfrm>
                <a:prstGeom prst="rect">
                  <a:avLst/>
                </a:prstGeom>
                <a:blipFill>
                  <a:blip r:embed="rId12"/>
                  <a:stretch>
                    <a:fillRect b="-309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F4D585FC-73BE-444B-BCE5-705A4DE918FF}"/>
                </a:ext>
              </a:extLst>
            </p:cNvPr>
            <p:cNvSpPr txBox="1"/>
            <p:nvPr/>
          </p:nvSpPr>
          <p:spPr>
            <a:xfrm>
              <a:off x="3304928" y="1446206"/>
              <a:ext cx="2862054" cy="646331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2"/>
                  </a:solidFill>
                </a:rPr>
                <a:t>equation of statistical physics linking the velocity of acoustic waves to a gas composition</a:t>
              </a:r>
              <a:endParaRPr lang="fr-FR" sz="1200" b="1" dirty="0">
                <a:solidFill>
                  <a:schemeClr val="tx2"/>
                </a:solidFill>
              </a:endParaRPr>
            </a:p>
          </p:txBody>
        </p:sp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974E9C44-30C1-4A63-B001-1D763415E991}"/>
                </a:ext>
              </a:extLst>
            </p:cNvPr>
            <p:cNvGrpSpPr/>
            <p:nvPr/>
          </p:nvGrpSpPr>
          <p:grpSpPr>
            <a:xfrm>
              <a:off x="3380947" y="2415333"/>
              <a:ext cx="2753250" cy="2027333"/>
              <a:chOff x="3378580" y="2676649"/>
              <a:chExt cx="2753250" cy="2027333"/>
            </a:xfrm>
          </p:grpSpPr>
          <p:grpSp>
            <p:nvGrpSpPr>
              <p:cNvPr id="31" name="Groupe 30">
                <a:extLst>
                  <a:ext uri="{FF2B5EF4-FFF2-40B4-BE49-F238E27FC236}">
                    <a16:creationId xmlns:a16="http://schemas.microsoft.com/office/drawing/2014/main" id="{3D5A01BB-48C1-4F6D-BCF3-F8E54BF070C4}"/>
                  </a:ext>
                </a:extLst>
              </p:cNvPr>
              <p:cNvGrpSpPr/>
              <p:nvPr/>
            </p:nvGrpSpPr>
            <p:grpSpPr>
              <a:xfrm>
                <a:off x="3378580" y="2676649"/>
                <a:ext cx="2753250" cy="2027333"/>
                <a:chOff x="3378580" y="2676649"/>
                <a:chExt cx="2753250" cy="2027333"/>
              </a:xfrm>
            </p:grpSpPr>
            <p:pic>
              <p:nvPicPr>
                <p:cNvPr id="17" name="Image 16">
                  <a:extLst>
                    <a:ext uri="{FF2B5EF4-FFF2-40B4-BE49-F238E27FC236}">
                      <a16:creationId xmlns:a16="http://schemas.microsoft.com/office/drawing/2014/main" id="{C8A5C0C9-C111-4ACE-97D9-77570DA20B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964452" y="3074698"/>
                  <a:ext cx="1724266" cy="714475"/>
                </a:xfrm>
                <a:prstGeom prst="rect">
                  <a:avLst/>
                </a:prstGeom>
              </p:spPr>
            </p:pic>
            <p:grpSp>
              <p:nvGrpSpPr>
                <p:cNvPr id="25" name="Groupe 24">
                  <a:extLst>
                    <a:ext uri="{FF2B5EF4-FFF2-40B4-BE49-F238E27FC236}">
                      <a16:creationId xmlns:a16="http://schemas.microsoft.com/office/drawing/2014/main" id="{F1C8E7D1-C998-4D3D-A2CA-0A385B70C2A4}"/>
                    </a:ext>
                  </a:extLst>
                </p:cNvPr>
                <p:cNvGrpSpPr/>
                <p:nvPr/>
              </p:nvGrpSpPr>
              <p:grpSpPr>
                <a:xfrm>
                  <a:off x="3378580" y="3789172"/>
                  <a:ext cx="2723415" cy="914810"/>
                  <a:chOff x="3440842" y="3968073"/>
                  <a:chExt cx="2940476" cy="1048070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graphicFrame>
                    <p:nvGraphicFramePr>
                      <p:cNvPr id="12" name="Objet 11"/>
                      <p:cNvGraphicFramePr>
                        <a:graphicFrameLocks noChangeAspect="1"/>
                      </p:cNvGraphicFramePr>
                      <p:nvPr>
                        <p:extLst>
                          <p:ext uri="{D42A27DB-BD31-4B8C-83A1-F6EECF244321}">
                            <p14:modId xmlns:p14="http://schemas.microsoft.com/office/powerpoint/2010/main" val="2953587339"/>
                          </p:ext>
                        </p:extLst>
                      </p:nvPr>
                    </p:nvGraphicFramePr>
                    <p:xfrm>
                      <a:off x="3502247" y="4472124"/>
                      <a:ext cx="2808311" cy="544019"/>
                    </p:xfrm>
                    <a:graphic>
                      <a:graphicData uri="http://schemas.openxmlformats.org/presentationml/2006/ole">
                        <mc:AlternateContent>
                          <mc:Choice xmlns:v="urn:schemas-microsoft-com:vml" Requires="v">
                            <p:oleObj name="…quation" r:id="rId14" imgW="2425700" imgH="469900" progId="Equation.3">
                              <p:embed/>
                            </p:oleObj>
                          </mc:Choice>
                          <mc:Fallback>
                            <p:oleObj name="…quation" r:id="rId14" imgW="2425700" imgH="469900" progId="Equation.3">
                              <p:embed/>
                              <p:pic>
                                <p:nvPicPr>
                                  <p:cNvPr id="12" name="Objet 11"/>
                                  <p:cNvPicPr/>
                                  <p:nvPr/>
                                </p:nvPicPr>
                                <p:blipFill>
                                  <a:blip r:embed="rId15"/>
                                  <a:stretch>
                                    <a:fillRect/>
                                  </a:stretch>
                                </p:blipFill>
                                <p:spPr>
                                  <a:xfrm>
                                    <a:off x="3502247" y="4472124"/>
                                    <a:ext cx="2808311" cy="544019"/>
                                  </a:xfrm>
                                  <a:prstGeom prst="rect">
                                    <a:avLst/>
                                  </a:prstGeom>
                                </p:spPr>
                              </p:pic>
                            </p:oleObj>
                          </mc:Fallback>
                        </mc:AlternateContent>
                      </a:graphicData>
                    </a:graphic>
                  </p:graphicFrame>
                </mc:Choice>
                <mc:Fallback xmlns="">
                  <p:graphicFrame>
                    <p:nvGraphicFramePr>
                      <p:cNvPr id="12" name="Objet 11"/>
                      <p:cNvGraphicFramePr>
                        <a:graphicFrameLocks noChangeAspect="1"/>
                      </p:cNvGraphicFramePr>
                      <p:nvPr>
                        <p:extLst>
                          <p:ext uri="{D42A27DB-BD31-4B8C-83A1-F6EECF244321}">
                            <p14:modId xmlns:p14="http://schemas.microsoft.com/office/powerpoint/2010/main" val="2953587339"/>
                          </p:ext>
                        </p:extLst>
                      </p:nvPr>
                    </p:nvGraphicFramePr>
                    <p:xfrm>
                      <a:off x="3502247" y="4472124"/>
                      <a:ext cx="2808311" cy="544019"/>
                    </p:xfrm>
                    <a:graphic>
                      <a:graphicData uri="http://schemas.openxmlformats.org/presentationml/2006/ole">
                        <mc:AlternateContent>
                          <mc:Choice xmlns:v="urn:schemas-microsoft-com:vml" Requires="v">
                            <p:oleObj name="…quation" r:id="rId16" imgW="2425700" imgH="469900" progId="Equation.3">
                              <p:embed/>
                            </p:oleObj>
                          </mc:Choice>
                          <mc:Fallback>
                            <p:oleObj name="…quation" r:id="rId16" imgW="2425700" imgH="469900" progId="Equation.3">
                              <p:embed/>
                              <p:pic>
                                <p:nvPicPr>
                                  <p:cNvPr id="12" name="Objet 11"/>
                                  <p:cNvPicPr/>
                                  <p:nvPr/>
                                </p:nvPicPr>
                                <p:blipFill>
                                  <a:blip r:embed="rId17"/>
                                  <a:stretch>
                                    <a:fillRect/>
                                  </a:stretch>
                                </p:blipFill>
                                <p:spPr>
                                  <a:xfrm>
                                    <a:off x="3502247" y="4472124"/>
                                    <a:ext cx="2808311" cy="544019"/>
                                  </a:xfrm>
                                  <a:prstGeom prst="rect">
                                    <a:avLst/>
                                  </a:prstGeom>
                                </p:spPr>
                              </p:pic>
                            </p:oleObj>
                          </mc:Fallback>
                        </mc:AlternateContent>
                      </a:graphicData>
                    </a:graphic>
                  </p:graphicFrame>
                </mc:Fallback>
              </mc:AlternateContent>
              <p:sp>
                <p:nvSpPr>
                  <p:cNvPr id="24" name="ZoneTexte 23">
                    <a:extLst>
                      <a:ext uri="{FF2B5EF4-FFF2-40B4-BE49-F238E27FC236}">
                        <a16:creationId xmlns:a16="http://schemas.microsoft.com/office/drawing/2014/main" id="{06482700-BAE5-4AE1-B0A7-EDD177C1A0E9}"/>
                      </a:ext>
                    </a:extLst>
                  </p:cNvPr>
                  <p:cNvSpPr txBox="1"/>
                  <p:nvPr/>
                </p:nvSpPr>
                <p:spPr>
                  <a:xfrm>
                    <a:off x="3440842" y="3968073"/>
                    <a:ext cx="2940476" cy="52891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kumimoji="0" lang="en-GB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</a:rPr>
                      <a:t>real gas = use either the </a:t>
                    </a:r>
                    <a:r>
                      <a:rPr kumimoji="0" lang="en-GB" sz="1200" b="1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</a:rPr>
                      <a:t>Viriel</a:t>
                    </a:r>
                    <a:r>
                      <a:rPr kumimoji="0" lang="en-GB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</a:rPr>
                      <a:t> or Redlich-Wong equation</a:t>
                    </a:r>
                    <a:endParaRPr lang="fr-FR" sz="1200" b="1" dirty="0"/>
                  </a:p>
                </p:txBody>
              </p:sp>
            </p:grpSp>
            <p:sp>
              <p:nvSpPr>
                <p:cNvPr id="29" name="ZoneTexte 28">
                  <a:extLst>
                    <a:ext uri="{FF2B5EF4-FFF2-40B4-BE49-F238E27FC236}">
                      <a16:creationId xmlns:a16="http://schemas.microsoft.com/office/drawing/2014/main" id="{1025F414-653E-4354-8F74-2A0A3AD8FBFC}"/>
                    </a:ext>
                  </a:extLst>
                </p:cNvPr>
                <p:cNvSpPr txBox="1"/>
                <p:nvPr/>
              </p:nvSpPr>
              <p:spPr>
                <a:xfrm>
                  <a:off x="3408415" y="2676649"/>
                  <a:ext cx="2723415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0" lang="en-GB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</a:rPr>
                    <a:t>Perfect gas = use the first order </a:t>
                  </a:r>
                  <a:r>
                    <a:rPr lang="en-GB" sz="1200" b="1" dirty="0">
                      <a:solidFill>
                        <a:sysClr val="windowText" lastClr="000000"/>
                      </a:solidFill>
                      <a:latin typeface="Calibri"/>
                    </a:rPr>
                    <a:t>V</a:t>
                  </a:r>
                  <a:r>
                    <a:rPr kumimoji="0" lang="en-GB" sz="12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</a:rPr>
                    <a:t>iriel</a:t>
                  </a:r>
                  <a:r>
                    <a:rPr kumimoji="0" lang="en-GB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</a:rPr>
                    <a:t> equation</a:t>
                  </a:r>
                  <a:endParaRPr lang="fr-FR" sz="1200" b="1" dirty="0"/>
                </a:p>
              </p:txBody>
            </p:sp>
          </p:grp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A8304823-77CB-4BE9-A480-2DB49833F19A}"/>
                  </a:ext>
                </a:extLst>
              </p:cNvPr>
              <p:cNvSpPr txBox="1"/>
              <p:nvPr/>
            </p:nvSpPr>
            <p:spPr>
              <a:xfrm>
                <a:off x="4441186" y="3506308"/>
                <a:ext cx="32893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i="1" dirty="0"/>
                  <a:t>/Kr</a:t>
                </a:r>
              </a:p>
            </p:txBody>
          </p:sp>
        </p:grpSp>
      </p:grpSp>
      <p:pic>
        <p:nvPicPr>
          <p:cNvPr id="35" name="Image 34">
            <a:extLst>
              <a:ext uri="{FF2B5EF4-FFF2-40B4-BE49-F238E27FC236}">
                <a16:creationId xmlns:a16="http://schemas.microsoft.com/office/drawing/2014/main" id="{9C322E93-4D88-4107-8353-356C73482C1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80910" y="183703"/>
            <a:ext cx="1997968" cy="353395"/>
          </a:xfrm>
          <a:prstGeom prst="rect">
            <a:avLst/>
          </a:prstGeom>
        </p:spPr>
      </p:pic>
      <p:pic>
        <p:nvPicPr>
          <p:cNvPr id="36" name="Image 2">
            <a:extLst>
              <a:ext uri="{FF2B5EF4-FFF2-40B4-BE49-F238E27FC236}">
                <a16:creationId xmlns:a16="http://schemas.microsoft.com/office/drawing/2014/main" id="{297F7F4A-50D4-4503-9E81-698F49F4AE7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953" y="639956"/>
            <a:ext cx="432593" cy="35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445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703"/>
    </mc:Choice>
    <mc:Fallback xmlns="">
      <p:transition spd="slow" advTm="78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37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3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20.6|3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59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4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36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43.7"/>
</p:tagLst>
</file>

<file path=ppt/theme/theme1.xml><?xml version="1.0" encoding="utf-8"?>
<a:theme xmlns:a="http://schemas.openxmlformats.org/drawingml/2006/main" name="IES-p1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IES-p2&gt;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5315</TotalTime>
  <Words>2764</Words>
  <Application>Microsoft Office PowerPoint</Application>
  <PresentationFormat>Affichage à l'écran (4:3)</PresentationFormat>
  <Paragraphs>329</Paragraphs>
  <Slides>21</Slides>
  <Notes>13</Notes>
  <HiddenSlides>0</HiddenSlides>
  <MMClips>0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Cambria Math</vt:lpstr>
      <vt:lpstr>Courier New</vt:lpstr>
      <vt:lpstr>PHRTYZ+Calibri</vt:lpstr>
      <vt:lpstr>Times New Roman</vt:lpstr>
      <vt:lpstr>Wingdings</vt:lpstr>
      <vt:lpstr>IES-p1</vt:lpstr>
      <vt:lpstr>IES-p2&gt;</vt:lpstr>
      <vt:lpstr>…quation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UM2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eric picard</dc:creator>
  <cp:lastModifiedBy>Florian</cp:lastModifiedBy>
  <cp:revision>264</cp:revision>
  <dcterms:created xsi:type="dcterms:W3CDTF">2011-07-21T09:50:59Z</dcterms:created>
  <dcterms:modified xsi:type="dcterms:W3CDTF">2021-06-21T15:50:32Z</dcterms:modified>
</cp:coreProperties>
</file>