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48" r:id="rId2"/>
    <p:sldId id="591" r:id="rId3"/>
    <p:sldId id="595" r:id="rId4"/>
    <p:sldId id="632" r:id="rId5"/>
    <p:sldId id="608" r:id="rId6"/>
    <p:sldId id="610" r:id="rId7"/>
    <p:sldId id="602" r:id="rId8"/>
    <p:sldId id="603" r:id="rId9"/>
    <p:sldId id="592" r:id="rId10"/>
    <p:sldId id="596" r:id="rId11"/>
    <p:sldId id="600" r:id="rId12"/>
    <p:sldId id="597" r:id="rId13"/>
    <p:sldId id="601" r:id="rId14"/>
    <p:sldId id="624" r:id="rId15"/>
    <p:sldId id="620" r:id="rId16"/>
    <p:sldId id="598" r:id="rId17"/>
    <p:sldId id="630" r:id="rId18"/>
    <p:sldId id="638" r:id="rId19"/>
    <p:sldId id="599" r:id="rId20"/>
    <p:sldId id="625" r:id="rId21"/>
    <p:sldId id="622" r:id="rId22"/>
    <p:sldId id="605" r:id="rId23"/>
    <p:sldId id="636" r:id="rId24"/>
    <p:sldId id="633" r:id="rId25"/>
    <p:sldId id="634" r:id="rId26"/>
    <p:sldId id="642" r:id="rId27"/>
    <p:sldId id="641" r:id="rId28"/>
    <p:sldId id="613" r:id="rId29"/>
    <p:sldId id="616" r:id="rId30"/>
    <p:sldId id="626" r:id="rId31"/>
    <p:sldId id="637" r:id="rId32"/>
    <p:sldId id="628" r:id="rId33"/>
    <p:sldId id="619" r:id="rId34"/>
    <p:sldId id="629" r:id="rId35"/>
    <p:sldId id="618" r:id="rId36"/>
    <p:sldId id="639" r:id="rId37"/>
    <p:sldId id="606" r:id="rId38"/>
  </p:sldIdLst>
  <p:sldSz cx="12192000" cy="6858000"/>
  <p:notesSz cx="681355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elle" initials="C" lastIdx="2" clrIdx="0">
    <p:extLst>
      <p:ext uri="{19B8F6BF-5375-455C-9EA6-DF929625EA0E}">
        <p15:presenceInfo xmlns:p15="http://schemas.microsoft.com/office/powerpoint/2012/main" userId="Christelle" providerId="None"/>
      </p:ext>
    </p:extLst>
  </p:cmAuthor>
  <p:cmAuthor id="2" name="Etudiant" initials="E" lastIdx="1" clrIdx="1">
    <p:extLst>
      <p:ext uri="{19B8F6BF-5375-455C-9EA6-DF929625EA0E}">
        <p15:presenceInfo xmlns:p15="http://schemas.microsoft.com/office/powerpoint/2012/main" userId="Etudiant" providerId="None"/>
      </p:ext>
    </p:extLst>
  </p:cmAuthor>
  <p:cmAuthor id="3" name="VALERO Valentin" initials="VV" lastIdx="10" clrIdx="2">
    <p:extLst>
      <p:ext uri="{19B8F6BF-5375-455C-9EA6-DF929625EA0E}">
        <p15:presenceInfo xmlns:p15="http://schemas.microsoft.com/office/powerpoint/2012/main" userId="S-1-5-21-765933064-2566033144-3626772446-4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D2D2"/>
    <a:srgbClr val="A3ABB2"/>
    <a:srgbClr val="0070C0"/>
    <a:srgbClr val="0077F0"/>
    <a:srgbClr val="FF66FF"/>
    <a:srgbClr val="275791"/>
    <a:srgbClr val="000000"/>
    <a:srgbClr val="93ABC7"/>
    <a:srgbClr val="C9D5E3"/>
    <a:srgbClr val="22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8" autoAdjust="0"/>
    <p:restoredTop sz="83811" autoAdjust="0"/>
  </p:normalViewPr>
  <p:slideViewPr>
    <p:cSldViewPr>
      <p:cViewPr varScale="1">
        <p:scale>
          <a:sx n="69" d="100"/>
          <a:sy n="69" d="100"/>
        </p:scale>
        <p:origin x="102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269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Graphique%20dans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ntin.valero\Desktop\Fichier%20MCNP%20ANIMMA%202021\SiCANv1.i\Data_file-20211806-V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ntin.valero\Desktop\Fichier%20MCNP%20ANIMMA%202021\SiCANv1.i\Data_file-20211806-V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28192292359674E-2"/>
          <c:y val="1.8743781504299409E-2"/>
          <c:w val="0.89589802164020726"/>
          <c:h val="0.84655434375604355"/>
        </c:manualLayout>
      </c:layout>
      <c:scatterChart>
        <c:scatterStyle val="lineMarker"/>
        <c:varyColors val="0"/>
        <c:ser>
          <c:idx val="3"/>
          <c:order val="0"/>
          <c:tx>
            <c:v>Upper housing wall</c:v>
          </c:tx>
          <c:spPr>
            <a:ln w="28575">
              <a:noFill/>
            </a:ln>
          </c:spPr>
          <c:marker>
            <c:symbol val="diamond"/>
            <c:size val="8"/>
            <c:spPr>
              <a:noFill/>
              <a:ln>
                <a:solidFill>
                  <a:srgbClr val="00B0F0"/>
                </a:solidFill>
              </a:ln>
            </c:spPr>
          </c:marker>
          <c:xVal>
            <c:numRef>
              <c:f>'313.15K'!$A$50:$A$72</c:f>
              <c:numCache>
                <c:formatCode>General</c:formatCode>
                <c:ptCount val="23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</c:numCache>
            </c:numRef>
          </c:xVal>
          <c:yVal>
            <c:numRef>
              <c:f>'313.15K'!$I$50:$I$72</c:f>
              <c:numCache>
                <c:formatCode>General</c:formatCode>
                <c:ptCount val="23"/>
                <c:pt idx="0">
                  <c:v>0</c:v>
                </c:pt>
                <c:pt idx="1">
                  <c:v>7.5558363337222687</c:v>
                </c:pt>
                <c:pt idx="2">
                  <c:v>8.7065145517954878</c:v>
                </c:pt>
                <c:pt idx="3">
                  <c:v>9.4525847938122389</c:v>
                </c:pt>
                <c:pt idx="4">
                  <c:v>10.016333211343946</c:v>
                </c:pt>
                <c:pt idx="5">
                  <c:v>10.462366399658448</c:v>
                </c:pt>
                <c:pt idx="6">
                  <c:v>10.845732914016972</c:v>
                </c:pt>
                <c:pt idx="7">
                  <c:v>11.17923914427114</c:v>
                </c:pt>
                <c:pt idx="8">
                  <c:v>11.47510298717569</c:v>
                </c:pt>
                <c:pt idx="9">
                  <c:v>11.741440625400319</c:v>
                </c:pt>
                <c:pt idx="10">
                  <c:v>11.991084362643875</c:v>
                </c:pt>
                <c:pt idx="11">
                  <c:v>12.214520844014203</c:v>
                </c:pt>
                <c:pt idx="12">
                  <c:v>12.42132628916306</c:v>
                </c:pt>
                <c:pt idx="13">
                  <c:v>12.61389551348706</c:v>
                </c:pt>
                <c:pt idx="14">
                  <c:v>12.794180013322826</c:v>
                </c:pt>
                <c:pt idx="15">
                  <c:v>12.963720870915772</c:v>
                </c:pt>
                <c:pt idx="16">
                  <c:v>13.123778350474176</c:v>
                </c:pt>
                <c:pt idx="17">
                  <c:v>13.275397106557742</c:v>
                </c:pt>
                <c:pt idx="18">
                  <c:v>13.419453362787889</c:v>
                </c:pt>
                <c:pt idx="19">
                  <c:v>13.556689757986161</c:v>
                </c:pt>
                <c:pt idx="20">
                  <c:v>13.6877415548051</c:v>
                </c:pt>
                <c:pt idx="21">
                  <c:v>13.813156671398819</c:v>
                </c:pt>
                <c:pt idx="22">
                  <c:v>13.933411213214631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5F-41A2-ABEA-E36042270B96}"/>
            </c:ext>
          </c:extLst>
        </c:ser>
        <c:ser>
          <c:idx val="0"/>
          <c:order val="1"/>
          <c:tx>
            <c:v>Vertical connector cylinder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'313.15K'!$A$50:$A$72</c:f>
              <c:numCache>
                <c:formatCode>General</c:formatCode>
                <c:ptCount val="23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</c:numCache>
            </c:numRef>
          </c:xVal>
          <c:yVal>
            <c:numRef>
              <c:f>'313.15K'!$D$50:$D$72</c:f>
              <c:numCache>
                <c:formatCode>General</c:formatCode>
                <c:ptCount val="23"/>
                <c:pt idx="0">
                  <c:v>0</c:v>
                </c:pt>
                <c:pt idx="1">
                  <c:v>6.0962069011668909</c:v>
                </c:pt>
                <c:pt idx="2">
                  <c:v>6.8801155074217748</c:v>
                </c:pt>
                <c:pt idx="3">
                  <c:v>7.3901155677782056</c:v>
                </c:pt>
                <c:pt idx="4">
                  <c:v>7.7764077738220223</c:v>
                </c:pt>
                <c:pt idx="5">
                  <c:v>8.0830675964994505</c:v>
                </c:pt>
                <c:pt idx="6">
                  <c:v>8.3467981623120977</c:v>
                </c:pt>
                <c:pt idx="7">
                  <c:v>8.576518910532192</c:v>
                </c:pt>
                <c:pt idx="8">
                  <c:v>8.7805318069497336</c:v>
                </c:pt>
                <c:pt idx="9">
                  <c:v>8.964356984158897</c:v>
                </c:pt>
                <c:pt idx="10">
                  <c:v>9.136469696731556</c:v>
                </c:pt>
                <c:pt idx="11">
                  <c:v>9.2908938422554055</c:v>
                </c:pt>
                <c:pt idx="12">
                  <c:v>9.4339168721881901</c:v>
                </c:pt>
                <c:pt idx="13">
                  <c:v>9.5671738383389169</c:v>
                </c:pt>
                <c:pt idx="14">
                  <c:v>9.6919958668875026</c:v>
                </c:pt>
                <c:pt idx="15">
                  <c:v>9.8094360426464178</c:v>
                </c:pt>
                <c:pt idx="16">
                  <c:v>9.9203561767579451</c:v>
                </c:pt>
                <c:pt idx="17">
                  <c:v>10.025471145169213</c:v>
                </c:pt>
                <c:pt idx="18">
                  <c:v>10.125380981403874</c:v>
                </c:pt>
                <c:pt idx="19">
                  <c:v>10.220594589936709</c:v>
                </c:pt>
                <c:pt idx="20">
                  <c:v>10.31154758867255</c:v>
                </c:pt>
                <c:pt idx="21">
                  <c:v>10.398615951495589</c:v>
                </c:pt>
                <c:pt idx="22">
                  <c:v>10.482126590165439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5F-41A2-ABEA-E36042270B96}"/>
            </c:ext>
          </c:extLst>
        </c:ser>
        <c:ser>
          <c:idx val="2"/>
          <c:order val="2"/>
          <c:tx>
            <c:v>Vertical housing walls</c:v>
          </c:tx>
          <c:spPr>
            <a:ln w="28575">
              <a:noFill/>
            </a:ln>
          </c:spPr>
          <c:marker>
            <c:symbol val="x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'313.15K'!$A$50:$A$72</c:f>
              <c:numCache>
                <c:formatCode>General</c:formatCode>
                <c:ptCount val="23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</c:numCache>
            </c:numRef>
          </c:xVal>
          <c:yVal>
            <c:numRef>
              <c:f>'313.15K'!$C$50:$C$72</c:f>
              <c:numCache>
                <c:formatCode>General</c:formatCode>
                <c:ptCount val="23"/>
                <c:pt idx="0">
                  <c:v>0</c:v>
                </c:pt>
                <c:pt idx="1">
                  <c:v>4.7770609821136683</c:v>
                </c:pt>
                <c:pt idx="2">
                  <c:v>5.4344998062512992</c:v>
                </c:pt>
                <c:pt idx="3">
                  <c:v>5.8611633521741577</c:v>
                </c:pt>
                <c:pt idx="4">
                  <c:v>6.1838284245616064</c:v>
                </c:pt>
                <c:pt idx="5">
                  <c:v>6.4392451162687445</c:v>
                </c:pt>
                <c:pt idx="6">
                  <c:v>6.6589662991725715</c:v>
                </c:pt>
                <c:pt idx="7">
                  <c:v>6.8502414053410021</c:v>
                </c:pt>
                <c:pt idx="8">
                  <c:v>7.0200394602273342</c:v>
                </c:pt>
                <c:pt idx="9">
                  <c:v>7.1729900757850356</c:v>
                </c:pt>
                <c:pt idx="10">
                  <c:v>7.3164933675391692</c:v>
                </c:pt>
                <c:pt idx="11">
                  <c:v>7.444973270513934</c:v>
                </c:pt>
                <c:pt idx="12">
                  <c:v>7.5639616411492172</c:v>
                </c:pt>
                <c:pt idx="13">
                  <c:v>7.6748243932647249</c:v>
                </c:pt>
                <c:pt idx="14">
                  <c:v>7.7786753503817065</c:v>
                </c:pt>
                <c:pt idx="15">
                  <c:v>7.8763937867805867</c:v>
                </c:pt>
                <c:pt idx="16">
                  <c:v>7.9686987837740668</c:v>
                </c:pt>
                <c:pt idx="17">
                  <c:v>8.0561864243481676</c:v>
                </c:pt>
                <c:pt idx="18">
                  <c:v>8.1393567042973594</c:v>
                </c:pt>
                <c:pt idx="19">
                  <c:v>8.2186334091770163</c:v>
                </c:pt>
                <c:pt idx="20">
                  <c:v>8.2943790645640441</c:v>
                </c:pt>
                <c:pt idx="21">
                  <c:v>8.3669063630235918</c:v>
                </c:pt>
                <c:pt idx="22">
                  <c:v>8.4364870243347809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55F-41A2-ABEA-E36042270B96}"/>
            </c:ext>
          </c:extLst>
        </c:ser>
        <c:ser>
          <c:idx val="1"/>
          <c:order val="3"/>
          <c:tx>
            <c:v>Lower housing wall</c:v>
          </c:tx>
          <c:spPr>
            <a:ln w="28575">
              <a:noFill/>
            </a:ln>
          </c:spPr>
          <c:marker>
            <c:symbol val="triangle"/>
            <c:size val="8"/>
            <c:spPr>
              <a:noFill/>
              <a:ln>
                <a:solidFill>
                  <a:srgbClr val="FFC000"/>
                </a:solidFill>
              </a:ln>
            </c:spPr>
          </c:marker>
          <c:xVal>
            <c:numRef>
              <c:f>'313.15K'!$A$50:$A$72</c:f>
              <c:numCache>
                <c:formatCode>General</c:formatCode>
                <c:ptCount val="23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</c:numCache>
            </c:numRef>
          </c:xVal>
          <c:yVal>
            <c:numRef>
              <c:f>'313.15K'!$H$50:$H$72</c:f>
              <c:numCache>
                <c:formatCode>General</c:formatCode>
                <c:ptCount val="23"/>
                <c:pt idx="0">
                  <c:v>0</c:v>
                </c:pt>
                <c:pt idx="1">
                  <c:v>3.768957116565967</c:v>
                </c:pt>
                <c:pt idx="2">
                  <c:v>4.3416635454659804</c:v>
                </c:pt>
                <c:pt idx="3">
                  <c:v>4.7128471614647678</c:v>
                </c:pt>
                <c:pt idx="4">
                  <c:v>4.9932552905494152</c:v>
                </c:pt>
                <c:pt idx="5">
                  <c:v>5.2149844983991063</c:v>
                </c:pt>
                <c:pt idx="6">
                  <c:v>5.4055843598408346</c:v>
                </c:pt>
                <c:pt idx="7">
                  <c:v>5.5713799000022473</c:v>
                </c:pt>
                <c:pt idx="8">
                  <c:v>5.7184525069530769</c:v>
                </c:pt>
                <c:pt idx="9">
                  <c:v>5.8508413755045217</c:v>
                </c:pt>
                <c:pt idx="10">
                  <c:v>5.9749937543329423</c:v>
                </c:pt>
                <c:pt idx="11">
                  <c:v>6.0860584903768222</c:v>
                </c:pt>
                <c:pt idx="12">
                  <c:v>6.1888551816523965</c:v>
                </c:pt>
                <c:pt idx="13">
                  <c:v>6.2845748802308545</c:v>
                </c:pt>
                <c:pt idx="14">
                  <c:v>6.3741886022279832</c:v>
                </c:pt>
                <c:pt idx="15">
                  <c:v>6.4584628196734766</c:v>
                </c:pt>
                <c:pt idx="16">
                  <c:v>6.5380242843405743</c:v>
                </c:pt>
                <c:pt idx="17">
                  <c:v>6.6133924800010728</c:v>
                </c:pt>
                <c:pt idx="18">
                  <c:v>6.6850031002587116</c:v>
                </c:pt>
                <c:pt idx="19">
                  <c:v>6.7532253881278326</c:v>
                </c:pt>
                <c:pt idx="20">
                  <c:v>6.8183751767479484</c:v>
                </c:pt>
                <c:pt idx="21">
                  <c:v>6.8807248560181344</c:v>
                </c:pt>
                <c:pt idx="22">
                  <c:v>6.9405110999041364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55F-41A2-ABEA-E36042270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18976"/>
        <c:axId val="52320896"/>
      </c:scatterChart>
      <c:valAx>
        <c:axId val="52318976"/>
        <c:scaling>
          <c:orientation val="minMax"/>
          <c:max val="5.5000000000000014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Nuclear heating rate (W.g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2320896"/>
        <c:crosses val="autoZero"/>
        <c:crossBetween val="midCat"/>
        <c:majorUnit val="5.000000000000001E-3"/>
        <c:minorUnit val="2.5000000000000005E-3"/>
      </c:valAx>
      <c:valAx>
        <c:axId val="523208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Heat transfer coefficient (W·m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-2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·K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2318976"/>
        <c:crosses val="autoZero"/>
        <c:crossBetween val="midCat"/>
        <c:majorUnit val="5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9177327875250325E-2"/>
          <c:y val="3.0163829533344038E-3"/>
          <c:w val="0.29521572071188312"/>
          <c:h val="0.265391315858521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390587267311E-2"/>
          <c:y val="3.2938878251000427E-2"/>
          <c:w val="0.87536770612731762"/>
          <c:h val="0.82838208608629538"/>
        </c:manualLayout>
      </c:layout>
      <c:scatterChart>
        <c:scatterStyle val="lineMarker"/>
        <c:varyColors val="0"/>
        <c:ser>
          <c:idx val="0"/>
          <c:order val="0"/>
          <c:tx>
            <c:v>Tfluid = 45 °C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'[Graphique dans Microsoft PowerPoint]318.15K'!$B$6:$B$46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'[Graphique dans Microsoft PowerPoint]318.15K'!$F$6:$F$46</c:f>
              <c:numCache>
                <c:formatCode>General</c:formatCode>
                <c:ptCount val="41"/>
                <c:pt idx="0">
                  <c:v>45.000000000000057</c:v>
                </c:pt>
                <c:pt idx="1">
                  <c:v>49.969069234932078</c:v>
                </c:pt>
                <c:pt idx="2">
                  <c:v>53.877650163446162</c:v>
                </c:pt>
                <c:pt idx="3">
                  <c:v>57.458728787858831</c:v>
                </c:pt>
                <c:pt idx="4">
                  <c:v>60.840810594627442</c:v>
                </c:pt>
                <c:pt idx="5">
                  <c:v>64.081359730509405</c:v>
                </c:pt>
                <c:pt idx="6">
                  <c:v>67.106757181474791</c:v>
                </c:pt>
                <c:pt idx="7">
                  <c:v>70.112142458229243</c:v>
                </c:pt>
                <c:pt idx="8">
                  <c:v>73.043555576083406</c:v>
                </c:pt>
                <c:pt idx="9">
                  <c:v>75.911759501013762</c:v>
                </c:pt>
                <c:pt idx="10">
                  <c:v>78.724915087847251</c:v>
                </c:pt>
                <c:pt idx="11">
                  <c:v>81.573418138382749</c:v>
                </c:pt>
                <c:pt idx="12">
                  <c:v>84.30642826818621</c:v>
                </c:pt>
                <c:pt idx="13">
                  <c:v>87.000083184046503</c:v>
                </c:pt>
                <c:pt idx="14">
                  <c:v>89.657464071062805</c:v>
                </c:pt>
                <c:pt idx="15">
                  <c:v>92.281926249872754</c:v>
                </c:pt>
                <c:pt idx="16">
                  <c:v>94.875970406710394</c:v>
                </c:pt>
                <c:pt idx="17">
                  <c:v>97.441753533523695</c:v>
                </c:pt>
                <c:pt idx="18">
                  <c:v>99.981162472637152</c:v>
                </c:pt>
                <c:pt idx="19">
                  <c:v>102.49585833778292</c:v>
                </c:pt>
                <c:pt idx="20">
                  <c:v>104.98731313790324</c:v>
                </c:pt>
                <c:pt idx="21">
                  <c:v>107.45684147570216</c:v>
                </c:pt>
                <c:pt idx="22">
                  <c:v>109.90562394860865</c:v>
                </c:pt>
                <c:pt idx="23">
                  <c:v>112.33472660328573</c:v>
                </c:pt>
                <c:pt idx="24">
                  <c:v>114.74511684419599</c:v>
                </c:pt>
                <c:pt idx="25">
                  <c:v>117.13767656140357</c:v>
                </c:pt>
                <c:pt idx="26">
                  <c:v>119.51321305396624</c:v>
                </c:pt>
                <c:pt idx="27">
                  <c:v>121.87246818834507</c:v>
                </c:pt>
                <c:pt idx="28">
                  <c:v>124.21598962992647</c:v>
                </c:pt>
                <c:pt idx="29">
                  <c:v>126.54418830916063</c:v>
                </c:pt>
                <c:pt idx="30">
                  <c:v>128.85800799157363</c:v>
                </c:pt>
                <c:pt idx="31">
                  <c:v>131.15799627733088</c:v>
                </c:pt>
                <c:pt idx="32">
                  <c:v>133.44466418014622</c:v>
                </c:pt>
                <c:pt idx="33">
                  <c:v>135.71848975677381</c:v>
                </c:pt>
                <c:pt idx="34">
                  <c:v>137.97992907609739</c:v>
                </c:pt>
                <c:pt idx="35">
                  <c:v>140.22939809038405</c:v>
                </c:pt>
                <c:pt idx="36">
                  <c:v>142.46729123413627</c:v>
                </c:pt>
                <c:pt idx="37">
                  <c:v>144.6939827276455</c:v>
                </c:pt>
                <c:pt idx="38">
                  <c:v>146.90982626926507</c:v>
                </c:pt>
                <c:pt idx="39">
                  <c:v>149.11515672980386</c:v>
                </c:pt>
                <c:pt idx="40">
                  <c:v>151.31029166336759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B0-4456-A3BC-0DC10CA3A87C}"/>
            </c:ext>
          </c:extLst>
        </c:ser>
        <c:ser>
          <c:idx val="2"/>
          <c:order val="1"/>
          <c:tx>
            <c:v>Tfluid = 40 °C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C000"/>
              </a:solidFill>
              <a:ln w="9525">
                <a:noFill/>
              </a:ln>
            </c:spPr>
          </c:marker>
          <c:xVal>
            <c:numRef>
              <c:f>'[Graphique dans Microsoft PowerPoint]313.15K'!$B$6:$B$47</c:f>
              <c:numCache>
                <c:formatCode>General</c:formatCode>
                <c:ptCount val="42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'[Graphique dans Microsoft PowerPoint]313.15K'!$F$6:$F$47</c:f>
              <c:numCache>
                <c:formatCode>General</c:formatCode>
                <c:ptCount val="42"/>
                <c:pt idx="0">
                  <c:v>40.000000000000057</c:v>
                </c:pt>
                <c:pt idx="1">
                  <c:v>44.965429812312209</c:v>
                </c:pt>
                <c:pt idx="2">
                  <c:v>48.86986701016167</c:v>
                </c:pt>
                <c:pt idx="3">
                  <c:v>52.446813018882835</c:v>
                </c:pt>
                <c:pt idx="4">
                  <c:v>55.824845006560622</c:v>
                </c:pt>
                <c:pt idx="5">
                  <c:v>58.982197855381685</c:v>
                </c:pt>
                <c:pt idx="6">
                  <c:v>62.071541354801866</c:v>
                </c:pt>
                <c:pt idx="7">
                  <c:v>65.072408161037117</c:v>
                </c:pt>
                <c:pt idx="8">
                  <c:v>67.99954998274859</c:v>
                </c:pt>
                <c:pt idx="9">
                  <c:v>70.863702548959054</c:v>
                </c:pt>
                <c:pt idx="10">
                  <c:v>73.750560319988949</c:v>
                </c:pt>
                <c:pt idx="11">
                  <c:v>76.523782562571625</c:v>
                </c:pt>
                <c:pt idx="12">
                  <c:v>79.253634941371899</c:v>
                </c:pt>
                <c:pt idx="13">
                  <c:v>81.943883430617404</c:v>
                </c:pt>
                <c:pt idx="14">
                  <c:v>84.598404151874092</c:v>
                </c:pt>
                <c:pt idx="15">
                  <c:v>87.220106950325942</c:v>
                </c:pt>
                <c:pt idx="16">
                  <c:v>89.811485840753221</c:v>
                </c:pt>
                <c:pt idx="17">
                  <c:v>92.374692478560064</c:v>
                </c:pt>
                <c:pt idx="18">
                  <c:v>94.91160037531705</c:v>
                </c:pt>
                <c:pt idx="19">
                  <c:v>97.423862173833982</c:v>
                </c:pt>
                <c:pt idx="20">
                  <c:v>99.912943120634509</c:v>
                </c:pt>
                <c:pt idx="21">
                  <c:v>102.38015101139445</c:v>
                </c:pt>
                <c:pt idx="22">
                  <c:v>104.82666016371746</c:v>
                </c:pt>
                <c:pt idx="23">
                  <c:v>107.25353082261819</c:v>
                </c:pt>
                <c:pt idx="24">
                  <c:v>109.66172502702511</c:v>
                </c:pt>
                <c:pt idx="25">
                  <c:v>112.05211970111918</c:v>
                </c:pt>
                <c:pt idx="26">
                  <c:v>114.42531455441485</c:v>
                </c:pt>
                <c:pt idx="27">
                  <c:v>116.78193879443432</c:v>
                </c:pt>
                <c:pt idx="28">
                  <c:v>119.12298087061947</c:v>
                </c:pt>
                <c:pt idx="29">
                  <c:v>121.44907107806188</c:v>
                </c:pt>
                <c:pt idx="30">
                  <c:v>123.76079437888939</c:v>
                </c:pt>
                <c:pt idx="31">
                  <c:v>126.05869522194746</c:v>
                </c:pt>
                <c:pt idx="32">
                  <c:v>128.34328170637122</c:v>
                </c:pt>
                <c:pt idx="33">
                  <c:v>130.61502919569034</c:v>
                </c:pt>
                <c:pt idx="34">
                  <c:v>132.87438346916434</c:v>
                </c:pt>
                <c:pt idx="35">
                  <c:v>135.12176386777918</c:v>
                </c:pt>
                <c:pt idx="36">
                  <c:v>137.35757464151601</c:v>
                </c:pt>
                <c:pt idx="37">
                  <c:v>139.58217829011772</c:v>
                </c:pt>
                <c:pt idx="38">
                  <c:v>141.79592673237534</c:v>
                </c:pt>
                <c:pt idx="39">
                  <c:v>143.99915320989908</c:v>
                </c:pt>
                <c:pt idx="40">
                  <c:v>146.19217378877784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7B0-4456-A3BC-0DC10CA3A87C}"/>
            </c:ext>
          </c:extLst>
        </c:ser>
        <c:ser>
          <c:idx val="1"/>
          <c:order val="2"/>
          <c:tx>
            <c:v>Tfluid = 35 °C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'[Graphique dans Microsoft PowerPoint]308.15K'!$B$6:$B$46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'[Graphique dans Microsoft PowerPoint]308.15K'!$F$6:$F$46</c:f>
              <c:numCache>
                <c:formatCode>General</c:formatCode>
                <c:ptCount val="41"/>
                <c:pt idx="0">
                  <c:v>35.000000000000114</c:v>
                </c:pt>
                <c:pt idx="1">
                  <c:v>39.961471874113101</c:v>
                </c:pt>
                <c:pt idx="2">
                  <c:v>43.861458992661198</c:v>
                </c:pt>
                <c:pt idx="3">
                  <c:v>47.433987216918979</c:v>
                </c:pt>
                <c:pt idx="4">
                  <c:v>50.80770422414713</c:v>
                </c:pt>
                <c:pt idx="5">
                  <c:v>53.950574174012729</c:v>
                </c:pt>
                <c:pt idx="6">
                  <c:v>57.034943251416621</c:v>
                </c:pt>
                <c:pt idx="7">
                  <c:v>60.031131490480277</c:v>
                </c:pt>
                <c:pt idx="8">
                  <c:v>62.953856060660542</c:v>
                </c:pt>
                <c:pt idx="9">
                  <c:v>65.813824602227555</c:v>
                </c:pt>
                <c:pt idx="10">
                  <c:v>68.702293110187725</c:v>
                </c:pt>
                <c:pt idx="11">
                  <c:v>71.472139881940109</c:v>
                </c:pt>
                <c:pt idx="12">
                  <c:v>74.198361400572594</c:v>
                </c:pt>
                <c:pt idx="13">
                  <c:v>76.885550436931453</c:v>
                </c:pt>
                <c:pt idx="14">
                  <c:v>79.537137735774081</c:v>
                </c:pt>
                <c:pt idx="15">
                  <c:v>82.156020932009994</c:v>
                </c:pt>
                <c:pt idx="16">
                  <c:v>84.744677844296291</c:v>
                </c:pt>
                <c:pt idx="17">
                  <c:v>87.305258943463684</c:v>
                </c:pt>
                <c:pt idx="18">
                  <c:v>89.839625901542092</c:v>
                </c:pt>
                <c:pt idx="19">
                  <c:v>92.349421777971713</c:v>
                </c:pt>
                <c:pt idx="20">
                  <c:v>94.836104017348475</c:v>
                </c:pt>
                <c:pt idx="21">
                  <c:v>97.300973210686323</c:v>
                </c:pt>
                <c:pt idx="22">
                  <c:v>99.7451970100783</c:v>
                </c:pt>
                <c:pt idx="23">
                  <c:v>102.16982948497508</c:v>
                </c:pt>
                <c:pt idx="24">
                  <c:v>104.57563566608491</c:v>
                </c:pt>
                <c:pt idx="25">
                  <c:v>106.96333622323448</c:v>
                </c:pt>
                <c:pt idx="26">
                  <c:v>109.33406688769264</c:v>
                </c:pt>
                <c:pt idx="27">
                  <c:v>111.68856178518666</c:v>
                </c:pt>
                <c:pt idx="28">
                  <c:v>114.02749786511208</c:v>
                </c:pt>
                <c:pt idx="29">
                  <c:v>116.35150143943417</c:v>
                </c:pt>
                <c:pt idx="30">
                  <c:v>118.66115377034873</c:v>
                </c:pt>
                <c:pt idx="31">
                  <c:v>120.95699587148954</c:v>
                </c:pt>
                <c:pt idx="32">
                  <c:v>123.23953265461245</c:v>
                </c:pt>
                <c:pt idx="33">
                  <c:v>125.50923652818938</c:v>
                </c:pt>
                <c:pt idx="34">
                  <c:v>127.76655053443505</c:v>
                </c:pt>
                <c:pt idx="35">
                  <c:v>130.01189109549017</c:v>
                </c:pt>
                <c:pt idx="36">
                  <c:v>132.24565042706132</c:v>
                </c:pt>
                <c:pt idx="37">
                  <c:v>134.46820145719926</c:v>
                </c:pt>
                <c:pt idx="38">
                  <c:v>136.67989946074596</c:v>
                </c:pt>
                <c:pt idx="39">
                  <c:v>138.8810680211767</c:v>
                </c:pt>
                <c:pt idx="40">
                  <c:v>141.07202152642827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7B0-4456-A3BC-0DC10CA3A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186048"/>
        <c:axId val="173200512"/>
      </c:scatterChart>
      <c:valAx>
        <c:axId val="173186048"/>
        <c:scaling>
          <c:orientation val="minMax"/>
          <c:max val="5.5000000000000007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Nuclear heating rate (W.g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3200512"/>
        <c:crosses val="autoZero"/>
        <c:crossBetween val="midCat"/>
        <c:majorUnit val="5.000000000000001E-3"/>
        <c:minorUnit val="2.5000000000000005E-3"/>
      </c:valAx>
      <c:valAx>
        <c:axId val="173200512"/>
        <c:scaling>
          <c:orientation val="minMax"/>
          <c:max val="110"/>
          <c:min val="3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Maximum SiC-detector temperature (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+mn-ea"/>
                    <a:ea typeface="+mn-ea"/>
                    <a:cs typeface="+mn-ea"/>
                  </a:rPr>
                  <a:t>°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C)</a:t>
                </a:r>
              </a:p>
            </c:rich>
          </c:tx>
          <c:layout>
            <c:manualLayout>
              <c:xMode val="edge"/>
              <c:yMode val="edge"/>
              <c:x val="5.5246897582645537E-3"/>
              <c:y val="0.1531544815798157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3186048"/>
        <c:crosses val="autoZero"/>
        <c:crossBetween val="midCat"/>
        <c:majorUnit val="10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764264440139153"/>
          <c:y val="0.11862897586542671"/>
          <c:w val="0.16038632831785105"/>
          <c:h val="0.1760408974166269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8234701782537"/>
          <c:y val="3.7433680698796476E-2"/>
          <c:w val="0.82370606906405808"/>
          <c:h val="0.82050771118876742"/>
        </c:manualLayout>
      </c:layout>
      <c:scatterChart>
        <c:scatterStyle val="lineMarker"/>
        <c:varyColors val="0"/>
        <c:ser>
          <c:idx val="1"/>
          <c:order val="0"/>
          <c:tx>
            <c:v>Neutron flux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'Results F4'!$C$8:$C$22</c:f>
              <c:numCache>
                <c:formatCode>General</c:formatCode>
                <c:ptCount val="15"/>
                <c:pt idx="0">
                  <c:v>250000</c:v>
                </c:pt>
                <c:pt idx="1">
                  <c:v>225000</c:v>
                </c:pt>
                <c:pt idx="2">
                  <c:v>200000</c:v>
                </c:pt>
                <c:pt idx="3">
                  <c:v>175000</c:v>
                </c:pt>
                <c:pt idx="4">
                  <c:v>150000</c:v>
                </c:pt>
                <c:pt idx="5">
                  <c:v>125000</c:v>
                </c:pt>
                <c:pt idx="6">
                  <c:v>100000</c:v>
                </c:pt>
                <c:pt idx="7">
                  <c:v>75000</c:v>
                </c:pt>
                <c:pt idx="8">
                  <c:v>50000</c:v>
                </c:pt>
                <c:pt idx="9">
                  <c:v>25000</c:v>
                </c:pt>
                <c:pt idx="10">
                  <c:v>5000</c:v>
                </c:pt>
                <c:pt idx="11">
                  <c:v>1000</c:v>
                </c:pt>
                <c:pt idx="12">
                  <c:v>100</c:v>
                </c:pt>
                <c:pt idx="13">
                  <c:v>50</c:v>
                </c:pt>
                <c:pt idx="14">
                  <c:v>10</c:v>
                </c:pt>
              </c:numCache>
            </c:numRef>
          </c:xVal>
          <c:yVal>
            <c:numRef>
              <c:f>'Results F4'!$A$8:$A$22</c:f>
              <c:numCache>
                <c:formatCode>0.000E+00</c:formatCode>
                <c:ptCount val="15"/>
                <c:pt idx="0">
                  <c:v>9940709574981.0469</c:v>
                </c:pt>
                <c:pt idx="1">
                  <c:v>8946638617482.9414</c:v>
                </c:pt>
                <c:pt idx="2">
                  <c:v>7952567659984.8369</c:v>
                </c:pt>
                <c:pt idx="3">
                  <c:v>6958496702486.7334</c:v>
                </c:pt>
                <c:pt idx="4">
                  <c:v>5964425744988.6279</c:v>
                </c:pt>
                <c:pt idx="5">
                  <c:v>4970354787490.5234</c:v>
                </c:pt>
                <c:pt idx="6">
                  <c:v>3976283829992.4185</c:v>
                </c:pt>
                <c:pt idx="7">
                  <c:v>2982212872494.314</c:v>
                </c:pt>
                <c:pt idx="8">
                  <c:v>1988141914996.2092</c:v>
                </c:pt>
                <c:pt idx="9">
                  <c:v>994070957498.10461</c:v>
                </c:pt>
                <c:pt idx="10">
                  <c:v>198814191499.62094</c:v>
                </c:pt>
                <c:pt idx="11">
                  <c:v>39762838299.924187</c:v>
                </c:pt>
                <c:pt idx="12">
                  <c:v>3976283829.9924188</c:v>
                </c:pt>
                <c:pt idx="13">
                  <c:v>1988141914.9962094</c:v>
                </c:pt>
                <c:pt idx="14">
                  <c:v>397628382.99924183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8C-46F9-9AAF-33AA4BD65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496160"/>
        <c:axId val="1821495328"/>
      </c:scatterChart>
      <c:valAx>
        <c:axId val="1821496160"/>
        <c:scaling>
          <c:logBase val="10"/>
          <c:orientation val="minMax"/>
          <c:max val="250000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ysClr val="windowText" lastClr="000000"/>
                    </a:solidFill>
                  </a:rPr>
                  <a:t>Reactor thermal power (W)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495328"/>
        <c:crosses val="autoZero"/>
        <c:crossBetween val="midCat"/>
        <c:minorUnit val="10"/>
      </c:valAx>
      <c:valAx>
        <c:axId val="1821495328"/>
        <c:scaling>
          <c:logBase val="10"/>
          <c:orientation val="minMax"/>
          <c:min val="1000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ysClr val="windowText" lastClr="000000"/>
                    </a:solidFill>
                  </a:rPr>
                  <a:t>Neutron flux (n.cm</a:t>
                </a:r>
                <a:r>
                  <a:rPr lang="fr-FR" baseline="30000">
                    <a:solidFill>
                      <a:sysClr val="windowText" lastClr="000000"/>
                    </a:solidFill>
                  </a:rPr>
                  <a:t>-2</a:t>
                </a:r>
                <a:r>
                  <a:rPr lang="fr-FR">
                    <a:solidFill>
                      <a:sysClr val="windowText" lastClr="000000"/>
                    </a:solidFill>
                  </a:rPr>
                  <a:t>.s</a:t>
                </a:r>
                <a:r>
                  <a:rPr lang="fr-FR" baseline="30000">
                    <a:solidFill>
                      <a:sysClr val="windowText" lastClr="000000"/>
                    </a:solidFill>
                  </a:rPr>
                  <a:t>-1</a:t>
                </a:r>
                <a:r>
                  <a:rPr lang="fr-FR">
                    <a:solidFill>
                      <a:sysClr val="windowText" lastClr="000000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496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2271624991859"/>
          <c:y val="2.8322063386723585E-2"/>
          <c:w val="0.81549527702541358"/>
          <c:h val="0.83138442266501122"/>
        </c:manualLayout>
      </c:layout>
      <c:scatterChart>
        <c:scatterStyle val="lineMarker"/>
        <c:varyColors val="0"/>
        <c:ser>
          <c:idx val="1"/>
          <c:order val="0"/>
          <c:tx>
            <c:v>Gamma flux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xVal>
            <c:numRef>
              <c:f>'Results F4'!$C$31:$C$45</c:f>
              <c:numCache>
                <c:formatCode>0.00E+00</c:formatCode>
                <c:ptCount val="15"/>
                <c:pt idx="0">
                  <c:v>250000</c:v>
                </c:pt>
                <c:pt idx="1">
                  <c:v>225000</c:v>
                </c:pt>
                <c:pt idx="2">
                  <c:v>200000</c:v>
                </c:pt>
                <c:pt idx="3">
                  <c:v>175000</c:v>
                </c:pt>
                <c:pt idx="4">
                  <c:v>150000</c:v>
                </c:pt>
                <c:pt idx="5">
                  <c:v>125000</c:v>
                </c:pt>
                <c:pt idx="6">
                  <c:v>100000</c:v>
                </c:pt>
                <c:pt idx="7">
                  <c:v>75000</c:v>
                </c:pt>
                <c:pt idx="8">
                  <c:v>50000</c:v>
                </c:pt>
                <c:pt idx="9">
                  <c:v>25000</c:v>
                </c:pt>
                <c:pt idx="10">
                  <c:v>5000</c:v>
                </c:pt>
                <c:pt idx="11">
                  <c:v>1000</c:v>
                </c:pt>
                <c:pt idx="12">
                  <c:v>100</c:v>
                </c:pt>
                <c:pt idx="13">
                  <c:v>50</c:v>
                </c:pt>
                <c:pt idx="14">
                  <c:v>10</c:v>
                </c:pt>
              </c:numCache>
            </c:numRef>
          </c:xVal>
          <c:yVal>
            <c:numRef>
              <c:f>'Results F4'!$A$31:$A$45</c:f>
              <c:numCache>
                <c:formatCode>0.000E+00</c:formatCode>
                <c:ptCount val="15"/>
                <c:pt idx="0">
                  <c:v>10613010349256.467</c:v>
                </c:pt>
                <c:pt idx="1">
                  <c:v>9551709314330.8184</c:v>
                </c:pt>
                <c:pt idx="2">
                  <c:v>8490408279405.1729</c:v>
                </c:pt>
                <c:pt idx="3">
                  <c:v>7429107244479.5264</c:v>
                </c:pt>
                <c:pt idx="4">
                  <c:v>6367806209553.8789</c:v>
                </c:pt>
                <c:pt idx="5">
                  <c:v>5306505174628.2334</c:v>
                </c:pt>
                <c:pt idx="6">
                  <c:v>4245204139702.5864</c:v>
                </c:pt>
                <c:pt idx="7">
                  <c:v>3183903104776.9395</c:v>
                </c:pt>
                <c:pt idx="8">
                  <c:v>2122602069851.2932</c:v>
                </c:pt>
                <c:pt idx="9">
                  <c:v>1061301034925.6466</c:v>
                </c:pt>
                <c:pt idx="10">
                  <c:v>212260206985.12933</c:v>
                </c:pt>
                <c:pt idx="11">
                  <c:v>42452041397.025864</c:v>
                </c:pt>
                <c:pt idx="12">
                  <c:v>4245204139.7025867</c:v>
                </c:pt>
                <c:pt idx="13">
                  <c:v>2122602069.8512933</c:v>
                </c:pt>
                <c:pt idx="14">
                  <c:v>424520413.97025859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74-4AE4-9D75-031BC6B68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496160"/>
        <c:axId val="1821495328"/>
      </c:scatterChart>
      <c:valAx>
        <c:axId val="1821496160"/>
        <c:scaling>
          <c:logBase val="10"/>
          <c:orientation val="minMax"/>
          <c:max val="250000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ysClr val="windowText" lastClr="000000"/>
                    </a:solidFill>
                  </a:rPr>
                  <a:t>Reactor thermal power (W)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495328"/>
        <c:crosses val="autoZero"/>
        <c:crossBetween val="midCat"/>
        <c:minorUnit val="10"/>
      </c:valAx>
      <c:valAx>
        <c:axId val="1821495328"/>
        <c:scaling>
          <c:logBase val="10"/>
          <c:orientation val="minMax"/>
          <c:max val="12000000000000"/>
          <c:min val="1000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>
                    <a:solidFill>
                      <a:sysClr val="windowText" lastClr="000000"/>
                    </a:solidFill>
                  </a:rPr>
                  <a:t>Gamma</a:t>
                </a:r>
                <a:r>
                  <a:rPr lang="fr-FR" baseline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fr-FR" dirty="0">
                    <a:solidFill>
                      <a:sysClr val="windowText" lastClr="000000"/>
                    </a:solidFill>
                  </a:rPr>
                  <a:t>flux (</a:t>
                </a:r>
                <a:r>
                  <a:rPr lang="fr-FR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fr-FR" dirty="0">
                    <a:solidFill>
                      <a:sysClr val="windowText" lastClr="000000"/>
                    </a:solidFill>
                  </a:rPr>
                  <a:t>.cm</a:t>
                </a:r>
                <a:r>
                  <a:rPr lang="fr-FR" baseline="30000" dirty="0">
                    <a:solidFill>
                      <a:sysClr val="windowText" lastClr="000000"/>
                    </a:solidFill>
                  </a:rPr>
                  <a:t>-2</a:t>
                </a:r>
                <a:r>
                  <a:rPr lang="fr-FR" dirty="0">
                    <a:solidFill>
                      <a:sysClr val="windowText" lastClr="000000"/>
                    </a:solidFill>
                  </a:rPr>
                  <a:t>.s</a:t>
                </a:r>
                <a:r>
                  <a:rPr lang="fr-FR" baseline="30000" dirty="0">
                    <a:solidFill>
                      <a:sysClr val="windowText" lastClr="000000"/>
                    </a:solidFill>
                  </a:rPr>
                  <a:t>-1</a:t>
                </a:r>
                <a:r>
                  <a:rPr lang="fr-FR" dirty="0">
                    <a:solidFill>
                      <a:sysClr val="windowText" lastClr="000000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496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527207121913984E-2"/>
          <c:y val="2.7111982341119494E-2"/>
          <c:w val="0.86475476154823372"/>
          <c:h val="0.83457910837468396"/>
        </c:manualLayout>
      </c:layout>
      <c:scatterChart>
        <c:scatterStyle val="lineMarker"/>
        <c:varyColors val="0"/>
        <c:ser>
          <c:idx val="1"/>
          <c:order val="0"/>
          <c:tx>
            <c:v>Tfluid = 318.15 K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'318.15K'!$B$6:$B$46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'318.15K'!$F$6:$F$46</c:f>
              <c:numCache>
                <c:formatCode>General</c:formatCode>
                <c:ptCount val="41"/>
                <c:pt idx="0">
                  <c:v>45.000000000023192</c:v>
                </c:pt>
                <c:pt idx="1">
                  <c:v>49.797314603645191</c:v>
                </c:pt>
                <c:pt idx="2">
                  <c:v>53.633661154200297</c:v>
                </c:pt>
                <c:pt idx="3">
                  <c:v>57.063920194399316</c:v>
                </c:pt>
                <c:pt idx="4">
                  <c:v>60.248830218318972</c:v>
                </c:pt>
                <c:pt idx="5">
                  <c:v>63.332463354770653</c:v>
                </c:pt>
                <c:pt idx="6">
                  <c:v>66.308207980823454</c:v>
                </c:pt>
                <c:pt idx="7">
                  <c:v>69.233370163074937</c:v>
                </c:pt>
                <c:pt idx="8">
                  <c:v>72.101372568099293</c:v>
                </c:pt>
                <c:pt idx="9">
                  <c:v>74.92043986236331</c:v>
                </c:pt>
                <c:pt idx="10">
                  <c:v>77.584457215858379</c:v>
                </c:pt>
                <c:pt idx="11">
                  <c:v>80.248567620477502</c:v>
                </c:pt>
                <c:pt idx="12">
                  <c:v>82.869380928443206</c:v>
                </c:pt>
                <c:pt idx="13">
                  <c:v>85.4508248117466</c:v>
                </c:pt>
                <c:pt idx="14">
                  <c:v>88.081142333246987</c:v>
                </c:pt>
                <c:pt idx="15">
                  <c:v>90.612197386344462</c:v>
                </c:pt>
                <c:pt idx="16">
                  <c:v>93.113929936293175</c:v>
                </c:pt>
                <c:pt idx="17">
                  <c:v>95.588523835027274</c:v>
                </c:pt>
                <c:pt idx="18">
                  <c:v>97.968475657887893</c:v>
                </c:pt>
                <c:pt idx="19">
                  <c:v>100.40989431224017</c:v>
                </c:pt>
                <c:pt idx="20">
                  <c:v>102.84229482187311</c:v>
                </c:pt>
                <c:pt idx="21">
                  <c:v>105.22649554486844</c:v>
                </c:pt>
                <c:pt idx="22">
                  <c:v>107.58600222313981</c:v>
                </c:pt>
                <c:pt idx="23">
                  <c:v>109.84452747890379</c:v>
                </c:pt>
                <c:pt idx="24">
                  <c:v>112.20033746952129</c:v>
                </c:pt>
                <c:pt idx="25">
                  <c:v>114.4711318904167</c:v>
                </c:pt>
                <c:pt idx="26">
                  <c:v>116.82887629302985</c:v>
                </c:pt>
                <c:pt idx="27">
                  <c:v>119.09378635774908</c:v>
                </c:pt>
                <c:pt idx="28">
                  <c:v>121.34352776517323</c:v>
                </c:pt>
                <c:pt idx="29">
                  <c:v>123.50409614497335</c:v>
                </c:pt>
                <c:pt idx="30">
                  <c:v>125.748786008629</c:v>
                </c:pt>
                <c:pt idx="31">
                  <c:v>127.98007120633741</c:v>
                </c:pt>
                <c:pt idx="32">
                  <c:v>130.15604187587343</c:v>
                </c:pt>
                <c:pt idx="33">
                  <c:v>132.40533705965811</c:v>
                </c:pt>
                <c:pt idx="34">
                  <c:v>134.60067765052497</c:v>
                </c:pt>
                <c:pt idx="35">
                  <c:v>136.7854002008952</c:v>
                </c:pt>
                <c:pt idx="36">
                  <c:v>138.85449493296943</c:v>
                </c:pt>
                <c:pt idx="37">
                  <c:v>140.99565194122169</c:v>
                </c:pt>
                <c:pt idx="38">
                  <c:v>143.1219945941819</c:v>
                </c:pt>
                <c:pt idx="39">
                  <c:v>145.24038021995835</c:v>
                </c:pt>
                <c:pt idx="40">
                  <c:v>147.34871533647242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C4-43F3-846D-43B7A5EA21D1}"/>
            </c:ext>
          </c:extLst>
        </c:ser>
        <c:ser>
          <c:idx val="2"/>
          <c:order val="1"/>
          <c:tx>
            <c:v>Tfluid = 313.15 K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C000"/>
              </a:solidFill>
              <a:ln w="9525">
                <a:noFill/>
              </a:ln>
            </c:spPr>
          </c:marker>
          <c:xVal>
            <c:numRef>
              <c:f>'313.15K'!$B$6:$B$47</c:f>
              <c:numCache>
                <c:formatCode>General</c:formatCode>
                <c:ptCount val="42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'313.15K'!$F$6:$F$47</c:f>
              <c:numCache>
                <c:formatCode>General</c:formatCode>
                <c:ptCount val="42"/>
                <c:pt idx="0">
                  <c:v>40.000000000030241</c:v>
                </c:pt>
                <c:pt idx="1">
                  <c:v>44.82301550789208</c:v>
                </c:pt>
                <c:pt idx="2">
                  <c:v>48.571726767294592</c:v>
                </c:pt>
                <c:pt idx="3">
                  <c:v>51.992164523896065</c:v>
                </c:pt>
                <c:pt idx="4">
                  <c:v>55.269453507192452</c:v>
                </c:pt>
                <c:pt idx="5">
                  <c:v>58.323246482403079</c:v>
                </c:pt>
                <c:pt idx="6">
                  <c:v>61.295112873868845</c:v>
                </c:pt>
                <c:pt idx="7">
                  <c:v>64.176645862009991</c:v>
                </c:pt>
                <c:pt idx="8">
                  <c:v>67.009080430933977</c:v>
                </c:pt>
                <c:pt idx="9">
                  <c:v>69.779637937676171</c:v>
                </c:pt>
                <c:pt idx="10">
                  <c:v>72.539939506623909</c:v>
                </c:pt>
                <c:pt idx="11">
                  <c:v>75.247421996182652</c:v>
                </c:pt>
                <c:pt idx="12">
                  <c:v>77.817146716245418</c:v>
                </c:pt>
                <c:pt idx="13">
                  <c:v>80.436684261730989</c:v>
                </c:pt>
                <c:pt idx="14">
                  <c:v>82.960674572332152</c:v>
                </c:pt>
                <c:pt idx="15">
                  <c:v>85.582320606112489</c:v>
                </c:pt>
                <c:pt idx="16">
                  <c:v>88.084767805885349</c:v>
                </c:pt>
                <c:pt idx="17">
                  <c:v>90.555897419184589</c:v>
                </c:pt>
                <c:pt idx="18">
                  <c:v>92.999214777327495</c:v>
                </c:pt>
                <c:pt idx="19">
                  <c:v>95.418520920313313</c:v>
                </c:pt>
                <c:pt idx="20">
                  <c:v>97.81521446059071</c:v>
                </c:pt>
                <c:pt idx="21">
                  <c:v>100.19054772830719</c:v>
                </c:pt>
                <c:pt idx="22">
                  <c:v>102.54564796359131</c:v>
                </c:pt>
                <c:pt idx="23">
                  <c:v>104.88153485527323</c:v>
                </c:pt>
                <c:pt idx="24">
                  <c:v>107.19913509473884</c:v>
                </c:pt>
                <c:pt idx="25">
                  <c:v>109.49531395090003</c:v>
                </c:pt>
                <c:pt idx="26">
                  <c:v>111.76965595482085</c:v>
                </c:pt>
                <c:pt idx="27">
                  <c:v>114.02922150217739</c:v>
                </c:pt>
                <c:pt idx="28">
                  <c:v>116.27442672861605</c:v>
                </c:pt>
                <c:pt idx="29">
                  <c:v>118.50570784124994</c:v>
                </c:pt>
                <c:pt idx="30">
                  <c:v>120.72350271643342</c:v>
                </c:pt>
                <c:pt idx="31">
                  <c:v>122.85855924674877</c:v>
                </c:pt>
                <c:pt idx="32">
                  <c:v>125.07754545858774</c:v>
                </c:pt>
                <c:pt idx="33">
                  <c:v>127.28165773315925</c:v>
                </c:pt>
                <c:pt idx="34">
                  <c:v>129.45417527696947</c:v>
                </c:pt>
                <c:pt idx="35">
                  <c:v>131.64831195156336</c:v>
                </c:pt>
                <c:pt idx="36">
                  <c:v>133.81214777046603</c:v>
                </c:pt>
                <c:pt idx="37">
                  <c:v>135.97312668392004</c:v>
                </c:pt>
                <c:pt idx="38">
                  <c:v>138.02411810272406</c:v>
                </c:pt>
                <c:pt idx="39">
                  <c:v>140.13516136942832</c:v>
                </c:pt>
                <c:pt idx="40">
                  <c:v>142.23608028700016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C4-43F3-846D-43B7A5EA21D1}"/>
            </c:ext>
          </c:extLst>
        </c:ser>
        <c:ser>
          <c:idx val="0"/>
          <c:order val="2"/>
          <c:tx>
            <c:v>Tfluid = 308.15 K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'308.15K'!$B$6:$B$46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'308.15K'!$F$6:$F$46</c:f>
              <c:numCache>
                <c:formatCode>General</c:formatCode>
                <c:ptCount val="41"/>
                <c:pt idx="0">
                  <c:v>35.000000000000057</c:v>
                </c:pt>
                <c:pt idx="1">
                  <c:v>39.808393442151782</c:v>
                </c:pt>
                <c:pt idx="2">
                  <c:v>43.580916167660178</c:v>
                </c:pt>
                <c:pt idx="3">
                  <c:v>47.034196009473533</c:v>
                </c:pt>
                <c:pt idx="4">
                  <c:v>50.204267048309873</c:v>
                </c:pt>
                <c:pt idx="5">
                  <c:v>53.283855772858715</c:v>
                </c:pt>
                <c:pt idx="6">
                  <c:v>56.257553031550515</c:v>
                </c:pt>
                <c:pt idx="7">
                  <c:v>59.147884815171096</c:v>
                </c:pt>
                <c:pt idx="8">
                  <c:v>61.968820172118512</c:v>
                </c:pt>
                <c:pt idx="9">
                  <c:v>64.812285526260041</c:v>
                </c:pt>
                <c:pt idx="10">
                  <c:v>67.530189373704673</c:v>
                </c:pt>
                <c:pt idx="11">
                  <c:v>70.201327464717735</c:v>
                </c:pt>
                <c:pt idx="12">
                  <c:v>72.830552626874294</c:v>
                </c:pt>
                <c:pt idx="13">
                  <c:v>75.421836898467745</c:v>
                </c:pt>
                <c:pt idx="14">
                  <c:v>77.97848733706968</c:v>
                </c:pt>
                <c:pt idx="15">
                  <c:v>80.50329742315563</c:v>
                </c:pt>
                <c:pt idx="16">
                  <c:v>82.998656282414856</c:v>
                </c:pt>
                <c:pt idx="17">
                  <c:v>85.466629370429814</c:v>
                </c:pt>
                <c:pt idx="18">
                  <c:v>87.909019307195479</c:v>
                </c:pt>
                <c:pt idx="19">
                  <c:v>90.326957517629182</c:v>
                </c:pt>
                <c:pt idx="20">
                  <c:v>92.722151236211346</c:v>
                </c:pt>
                <c:pt idx="21">
                  <c:v>95.096000867444729</c:v>
                </c:pt>
                <c:pt idx="22">
                  <c:v>97.449636086376415</c:v>
                </c:pt>
                <c:pt idx="23">
                  <c:v>99.784077050326289</c:v>
                </c:pt>
                <c:pt idx="24">
                  <c:v>102.10024966203645</c:v>
                </c:pt>
                <c:pt idx="25">
                  <c:v>104.39899815967198</c:v>
                </c:pt>
                <c:pt idx="26">
                  <c:v>106.68109558814081</c:v>
                </c:pt>
                <c:pt idx="27">
                  <c:v>108.94725257448226</c:v>
                </c:pt>
                <c:pt idx="28">
                  <c:v>111.19812473338732</c:v>
                </c:pt>
                <c:pt idx="29">
                  <c:v>113.4343189569197</c:v>
                </c:pt>
                <c:pt idx="30">
                  <c:v>115.65639878842973</c:v>
                </c:pt>
                <c:pt idx="31">
                  <c:v>117.86488903939954</c:v>
                </c:pt>
                <c:pt idx="32">
                  <c:v>120.06027977632215</c:v>
                </c:pt>
                <c:pt idx="33">
                  <c:v>122.24302978015169</c:v>
                </c:pt>
                <c:pt idx="34">
                  <c:v>124.41356956162093</c:v>
                </c:pt>
                <c:pt idx="35">
                  <c:v>126.57230400059524</c:v>
                </c:pt>
                <c:pt idx="36">
                  <c:v>128.71961466552239</c:v>
                </c:pt>
                <c:pt idx="37">
                  <c:v>130.85586185944783</c:v>
                </c:pt>
                <c:pt idx="38">
                  <c:v>132.98138643123019</c:v>
                </c:pt>
                <c:pt idx="39">
                  <c:v>135.0965113843244</c:v>
                </c:pt>
                <c:pt idx="40">
                  <c:v>137.20154331032614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C4-43F3-846D-43B7A5EA2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213888"/>
        <c:axId val="100882304"/>
      </c:scatterChart>
      <c:valAx>
        <c:axId val="98213888"/>
        <c:scaling>
          <c:orientation val="minMax"/>
          <c:max val="5.5000000000000007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Nuclear heating rate (W.g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39179976379436099"/>
              <c:y val="0.927462092924197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0882304"/>
        <c:crosses val="autoZero"/>
        <c:crossBetween val="midCat"/>
        <c:minorUnit val="5.0000000000000114E-3"/>
      </c:valAx>
      <c:valAx>
        <c:axId val="100882304"/>
        <c:scaling>
          <c:orientation val="minMax"/>
          <c:max val="110"/>
          <c:min val="3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Maximum SiC-detector temperature (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+mn-ea"/>
                    <a:ea typeface="+mn-ea"/>
                    <a:cs typeface="+mn-ea"/>
                  </a:rPr>
                  <a:t>°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C)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8213888"/>
        <c:crosses val="autoZero"/>
        <c:crossBetween val="midCat"/>
        <c:majorUnit val="10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73308098617062"/>
          <c:y val="9.684130751060735E-2"/>
          <c:w val="0.22369978214980948"/>
          <c:h val="0.1673232985379292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88034157820847"/>
          <c:y val="3.954008967774035E-2"/>
          <c:w val="0.85857366858227868"/>
          <c:h val="0.85927928911853479"/>
        </c:manualLayout>
      </c:layout>
      <c:scatterChart>
        <c:scatterStyle val="lineMarker"/>
        <c:varyColors val="0"/>
        <c:ser>
          <c:idx val="3"/>
          <c:order val="0"/>
          <c:tx>
            <c:v>Upper housing wall</c:v>
          </c:tx>
          <c:spPr>
            <a:ln w="28575">
              <a:noFill/>
            </a:ln>
          </c:spPr>
          <c:marker>
            <c:symbol val="diamond"/>
            <c:size val="8"/>
            <c:spPr>
              <a:noFill/>
              <a:ln>
                <a:solidFill>
                  <a:srgbClr val="00B0F0"/>
                </a:solidFill>
              </a:ln>
            </c:spPr>
          </c:marker>
          <c:trendline>
            <c:trendlineType val="log"/>
            <c:dispRSqr val="0"/>
            <c:dispEq val="0"/>
          </c:trendline>
          <c:xVal>
            <c:numRef>
              <c:f>'Comparison MCNP ANIv1 h&amp;T@313K'!$Q$51:$Q$91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'Comparison MCNP ANIv1 h&amp;T@313K'!$V$51:$V$91</c:f>
              <c:numCache>
                <c:formatCode>General</c:formatCode>
                <c:ptCount val="41"/>
                <c:pt idx="0">
                  <c:v>0</c:v>
                </c:pt>
                <c:pt idx="1">
                  <c:v>6.5765958944096425E-2</c:v>
                </c:pt>
                <c:pt idx="2">
                  <c:v>8.8848828745655695E-2</c:v>
                </c:pt>
                <c:pt idx="3">
                  <c:v>0.10458374133644632</c:v>
                </c:pt>
                <c:pt idx="4">
                  <c:v>0.10719877778151954</c:v>
                </c:pt>
                <c:pt idx="5">
                  <c:v>0.11116735771932795</c:v>
                </c:pt>
                <c:pt idx="6">
                  <c:v>0.11665554567145087</c:v>
                </c:pt>
                <c:pt idx="7">
                  <c:v>0.12185333852086444</c:v>
                </c:pt>
                <c:pt idx="8">
                  <c:v>0.12376759316177477</c:v>
                </c:pt>
                <c:pt idx="9">
                  <c:v>0.12572211711131942</c:v>
                </c:pt>
                <c:pt idx="10">
                  <c:v>0.13045198925985169</c:v>
                </c:pt>
                <c:pt idx="11">
                  <c:v>0.12953709470059138</c:v>
                </c:pt>
                <c:pt idx="12">
                  <c:v>0.1368798714888495</c:v>
                </c:pt>
                <c:pt idx="13">
                  <c:v>0.136378655270466</c:v>
                </c:pt>
                <c:pt idx="14">
                  <c:v>0.14060504469859225</c:v>
                </c:pt>
                <c:pt idx="15">
                  <c:v>0.13499443234710462</c:v>
                </c:pt>
                <c:pt idx="16">
                  <c:v>0.13614064814746207</c:v>
                </c:pt>
                <c:pt idx="17">
                  <c:v>0.13746355632576801</c:v>
                </c:pt>
                <c:pt idx="18">
                  <c:v>0.13882063196571259</c:v>
                </c:pt>
                <c:pt idx="19">
                  <c:v>0.14007407762816726</c:v>
                </c:pt>
                <c:pt idx="20">
                  <c:v>0.14123505691220828</c:v>
                </c:pt>
                <c:pt idx="21">
                  <c:v>0.14231285090104251</c:v>
                </c:pt>
                <c:pt idx="22">
                  <c:v>0.1433153022081548</c:v>
                </c:pt>
                <c:pt idx="23">
                  <c:v>0.14424912459488581</c:v>
                </c:pt>
                <c:pt idx="24">
                  <c:v>0.14512012714207145</c:v>
                </c:pt>
                <c:pt idx="25">
                  <c:v>0.14613712977974025</c:v>
                </c:pt>
                <c:pt idx="26">
                  <c:v>0.14733756034308421</c:v>
                </c:pt>
                <c:pt idx="27">
                  <c:v>0.14839395131091315</c:v>
                </c:pt>
                <c:pt idx="28">
                  <c:v>0.14934261650736858</c:v>
                </c:pt>
                <c:pt idx="29">
                  <c:v>0.15019946151474173</c:v>
                </c:pt>
                <c:pt idx="30">
                  <c:v>0.15097677316442137</c:v>
                </c:pt>
                <c:pt idx="31">
                  <c:v>0.1547483652300663</c:v>
                </c:pt>
                <c:pt idx="32">
                  <c:v>0.15416832739819952</c:v>
                </c:pt>
                <c:pt idx="33">
                  <c:v>0.15369886825486745</c:v>
                </c:pt>
                <c:pt idx="34">
                  <c:v>0.15400458725042832</c:v>
                </c:pt>
                <c:pt idx="35">
                  <c:v>0.15300666710780675</c:v>
                </c:pt>
                <c:pt idx="36">
                  <c:v>0.1527529507138059</c:v>
                </c:pt>
                <c:pt idx="37">
                  <c:v>0.15218264989709773</c:v>
                </c:pt>
                <c:pt idx="38">
                  <c:v>0.15538093945752429</c:v>
                </c:pt>
                <c:pt idx="39">
                  <c:v>0.15583233734735735</c:v>
                </c:pt>
                <c:pt idx="40">
                  <c:v>0.15625847675185867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B3-4A9D-A25B-71D502095C59}"/>
            </c:ext>
          </c:extLst>
        </c:ser>
        <c:ser>
          <c:idx val="0"/>
          <c:order val="1"/>
          <c:tx>
            <c:v>Vertical connector cylinder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'Comparison MCNP ANIv1 h&amp;T@313K'!$Q$51:$Q$91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'Comparison MCNP ANIv1 h&amp;T@313K'!$S$51:$S$91</c:f>
              <c:numCache>
                <c:formatCode>General</c:formatCode>
                <c:ptCount val="41"/>
                <c:pt idx="0">
                  <c:v>0</c:v>
                </c:pt>
                <c:pt idx="1">
                  <c:v>3.9857679520180156E-2</c:v>
                </c:pt>
                <c:pt idx="2">
                  <c:v>5.3795701479309344E-2</c:v>
                </c:pt>
                <c:pt idx="3">
                  <c:v>6.3350884202764135E-2</c:v>
                </c:pt>
                <c:pt idx="4">
                  <c:v>6.4625296090423667E-2</c:v>
                </c:pt>
                <c:pt idx="5">
                  <c:v>6.6804561951618879E-2</c:v>
                </c:pt>
                <c:pt idx="6">
                  <c:v>7.0055570689497415E-2</c:v>
                </c:pt>
                <c:pt idx="7">
                  <c:v>7.316916003149565E-2</c:v>
                </c:pt>
                <c:pt idx="8">
                  <c:v>7.4249416520572709E-2</c:v>
                </c:pt>
                <c:pt idx="9">
                  <c:v>7.5325350505700328E-2</c:v>
                </c:pt>
                <c:pt idx="10">
                  <c:v>7.8264943172829504E-2</c:v>
                </c:pt>
                <c:pt idx="11">
                  <c:v>7.7586960367051816E-2</c:v>
                </c:pt>
                <c:pt idx="12">
                  <c:v>8.2216462402074697E-2</c:v>
                </c:pt>
                <c:pt idx="13">
                  <c:v>8.1840277838425735E-2</c:v>
                </c:pt>
                <c:pt idx="14">
                  <c:v>8.4506425940308105E-2</c:v>
                </c:pt>
                <c:pt idx="15">
                  <c:v>8.0886710666261408E-2</c:v>
                </c:pt>
                <c:pt idx="16">
                  <c:v>8.1607586070756355E-2</c:v>
                </c:pt>
                <c:pt idx="17">
                  <c:v>8.2449193604047011E-2</c:v>
                </c:pt>
                <c:pt idx="18">
                  <c:v>8.3324372865988039E-2</c:v>
                </c:pt>
                <c:pt idx="19">
                  <c:v>8.4142281741039326E-2</c:v>
                </c:pt>
                <c:pt idx="20">
                  <c:v>8.4909319821926843E-2</c:v>
                </c:pt>
                <c:pt idx="21">
                  <c:v>8.5630770191755801E-2</c:v>
                </c:pt>
                <c:pt idx="22">
                  <c:v>8.6311069338712798E-2</c:v>
                </c:pt>
                <c:pt idx="23">
                  <c:v>8.6953993882872282E-2</c:v>
                </c:pt>
                <c:pt idx="24">
                  <c:v>8.7562794806581579E-2</c:v>
                </c:pt>
                <c:pt idx="25">
                  <c:v>8.8271052972404007E-2</c:v>
                </c:pt>
                <c:pt idx="26">
                  <c:v>8.910237902549234E-2</c:v>
                </c:pt>
                <c:pt idx="27">
                  <c:v>8.9846288366437932E-2</c:v>
                </c:pt>
                <c:pt idx="28">
                  <c:v>9.0525848891191529E-2</c:v>
                </c:pt>
                <c:pt idx="29">
                  <c:v>9.1150970479340288E-2</c:v>
                </c:pt>
                <c:pt idx="30">
                  <c:v>9.1729259191355439E-2</c:v>
                </c:pt>
                <c:pt idx="31">
                  <c:v>9.4233712894723709E-2</c:v>
                </c:pt>
                <c:pt idx="32">
                  <c:v>9.3948664991094333E-2</c:v>
                </c:pt>
                <c:pt idx="33">
                  <c:v>9.3737684776060703E-2</c:v>
                </c:pt>
                <c:pt idx="34">
                  <c:v>9.4040726433815891E-2</c:v>
                </c:pt>
                <c:pt idx="35">
                  <c:v>9.3482980523269532E-2</c:v>
                </c:pt>
                <c:pt idx="36">
                  <c:v>9.3419113219983529E-2</c:v>
                </c:pt>
                <c:pt idx="37">
                  <c:v>9.3154482308857922E-2</c:v>
                </c:pt>
                <c:pt idx="38">
                  <c:v>9.5315541020402961E-2</c:v>
                </c:pt>
                <c:pt idx="39">
                  <c:v>9.5713093196465593E-2</c:v>
                </c:pt>
                <c:pt idx="40">
                  <c:v>9.609678801926691E-2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B3-4A9D-A25B-71D502095C59}"/>
            </c:ext>
          </c:extLst>
        </c:ser>
        <c:ser>
          <c:idx val="2"/>
          <c:order val="2"/>
          <c:tx>
            <c:v>Vertical housing walls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'Comparison MCNP ANIv1 h&amp;T@313K'!$Q$51:$Q$91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'Comparison MCNP ANIv1 h&amp;T@313K'!$R$51:$R$91</c:f>
              <c:numCache>
                <c:formatCode>General</c:formatCode>
                <c:ptCount val="41"/>
                <c:pt idx="0">
                  <c:v>0</c:v>
                </c:pt>
                <c:pt idx="1">
                  <c:v>3.7390738680358915E-2</c:v>
                </c:pt>
                <c:pt idx="2">
                  <c:v>5.0671120276539305E-2</c:v>
                </c:pt>
                <c:pt idx="3">
                  <c:v>5.97452559153E-2</c:v>
                </c:pt>
                <c:pt idx="4">
                  <c:v>6.1263422998437456E-2</c:v>
                </c:pt>
                <c:pt idx="5">
                  <c:v>6.3569718788052398E-2</c:v>
                </c:pt>
                <c:pt idx="6">
                  <c:v>6.6763995186303049E-2</c:v>
                </c:pt>
                <c:pt idx="7">
                  <c:v>6.9797213739514419E-2</c:v>
                </c:pt>
                <c:pt idx="8">
                  <c:v>7.0930042095807444E-2</c:v>
                </c:pt>
                <c:pt idx="9">
                  <c:v>7.2090375616778779E-2</c:v>
                </c:pt>
                <c:pt idx="10">
                  <c:v>7.4867720289246265E-2</c:v>
                </c:pt>
                <c:pt idx="11">
                  <c:v>7.4363993523644645E-2</c:v>
                </c:pt>
                <c:pt idx="12">
                  <c:v>7.8667821956106998E-2</c:v>
                </c:pt>
                <c:pt idx="13">
                  <c:v>7.8407737913591014E-2</c:v>
                </c:pt>
                <c:pt idx="14">
                  <c:v>8.0904099371935878E-2</c:v>
                </c:pt>
                <c:pt idx="15">
                  <c:v>7.766444171075193E-2</c:v>
                </c:pt>
                <c:pt idx="16">
                  <c:v>7.8365703889240024E-2</c:v>
                </c:pt>
                <c:pt idx="17">
                  <c:v>7.9171319800443563E-2</c:v>
                </c:pt>
                <c:pt idx="18">
                  <c:v>7.999816686804273E-2</c:v>
                </c:pt>
                <c:pt idx="19">
                  <c:v>8.0765636873357138E-2</c:v>
                </c:pt>
                <c:pt idx="20">
                  <c:v>8.1480125244938861E-2</c:v>
                </c:pt>
                <c:pt idx="21">
                  <c:v>8.2146946986066283E-2</c:v>
                </c:pt>
                <c:pt idx="22">
                  <c:v>8.277059214135285E-2</c:v>
                </c:pt>
                <c:pt idx="23">
                  <c:v>8.3354903744453424E-2</c:v>
                </c:pt>
                <c:pt idx="24">
                  <c:v>8.3903206546329656E-2</c:v>
                </c:pt>
                <c:pt idx="25">
                  <c:v>8.4538033932135548E-2</c:v>
                </c:pt>
                <c:pt idx="26">
                  <c:v>8.5281514650130674E-2</c:v>
                </c:pt>
                <c:pt idx="27">
                  <c:v>8.5941327849933913E-2</c:v>
                </c:pt>
                <c:pt idx="28">
                  <c:v>8.6538683784890935E-2</c:v>
                </c:pt>
                <c:pt idx="29">
                  <c:v>8.7082826429369931E-2</c:v>
                </c:pt>
                <c:pt idx="30">
                  <c:v>8.7580892424773182E-2</c:v>
                </c:pt>
                <c:pt idx="31">
                  <c:v>8.984393609169139E-2</c:v>
                </c:pt>
                <c:pt idx="32">
                  <c:v>8.9544174366007923E-2</c:v>
                </c:pt>
                <c:pt idx="33">
                  <c:v>8.9309431173836273E-2</c:v>
                </c:pt>
                <c:pt idx="34">
                  <c:v>8.9531523258324697E-2</c:v>
                </c:pt>
                <c:pt idx="35">
                  <c:v>8.8985238031067837E-2</c:v>
                </c:pt>
                <c:pt idx="36">
                  <c:v>8.8877651128060009E-2</c:v>
                </c:pt>
                <c:pt idx="37">
                  <c:v>8.8582915053335043E-2</c:v>
                </c:pt>
                <c:pt idx="38">
                  <c:v>9.0517167835333368E-2</c:v>
                </c:pt>
                <c:pt idx="39">
                  <c:v>9.0827955747762701E-2</c:v>
                </c:pt>
                <c:pt idx="40">
                  <c:v>9.1124255667617504E-2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B3-4A9D-A25B-71D502095C59}"/>
            </c:ext>
          </c:extLst>
        </c:ser>
        <c:ser>
          <c:idx val="1"/>
          <c:order val="3"/>
          <c:tx>
            <c:v>Lower housing wall</c:v>
          </c:tx>
          <c:spPr>
            <a:ln w="28575">
              <a:noFill/>
            </a:ln>
          </c:spPr>
          <c:marker>
            <c:symbol val="triangle"/>
            <c:size val="8"/>
            <c:spPr>
              <a:noFill/>
              <a:ln>
                <a:solidFill>
                  <a:srgbClr val="FFC000"/>
                </a:solidFill>
              </a:ln>
            </c:spPr>
          </c:marker>
          <c:xVal>
            <c:numRef>
              <c:f>'Comparison MCNP ANIv1 h&amp;T@313K'!$Q$51:$Q$91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'Comparison MCNP ANIv1 h&amp;T@313K'!$U$51:$U$91</c:f>
              <c:numCache>
                <c:formatCode>General</c:formatCode>
                <c:ptCount val="41"/>
                <c:pt idx="0">
                  <c:v>0</c:v>
                </c:pt>
                <c:pt idx="1">
                  <c:v>3.2410352835818834E-2</c:v>
                </c:pt>
                <c:pt idx="2">
                  <c:v>4.3934651392985025E-2</c:v>
                </c:pt>
                <c:pt idx="3">
                  <c:v>5.1775116928236109E-2</c:v>
                </c:pt>
                <c:pt idx="4">
                  <c:v>5.3019869108931417E-2</c:v>
                </c:pt>
                <c:pt idx="5">
                  <c:v>5.4961755430312564E-2</c:v>
                </c:pt>
                <c:pt idx="6">
                  <c:v>5.7682707451705895E-2</c:v>
                </c:pt>
                <c:pt idx="7">
                  <c:v>6.026550444199863E-2</c:v>
                </c:pt>
                <c:pt idx="8">
                  <c:v>6.1193180699076422E-2</c:v>
                </c:pt>
                <c:pt idx="9">
                  <c:v>6.2148115640266788E-2</c:v>
                </c:pt>
                <c:pt idx="10">
                  <c:v>6.4511539417051011E-2</c:v>
                </c:pt>
                <c:pt idx="11">
                  <c:v>6.4020750222224976E-2</c:v>
                </c:pt>
                <c:pt idx="12">
                  <c:v>6.7713682651841189E-2</c:v>
                </c:pt>
                <c:pt idx="13">
                  <c:v>6.7437564958021667E-2</c:v>
                </c:pt>
                <c:pt idx="14">
                  <c:v>6.955839497147398E-2</c:v>
                </c:pt>
                <c:pt idx="15">
                  <c:v>6.6697093928901552E-2</c:v>
                </c:pt>
                <c:pt idx="16">
                  <c:v>6.7260724932936888E-2</c:v>
                </c:pt>
                <c:pt idx="17">
                  <c:v>6.7915518393960816E-2</c:v>
                </c:pt>
                <c:pt idx="18">
                  <c:v>6.8589170223949836E-2</c:v>
                </c:pt>
                <c:pt idx="19">
                  <c:v>6.9211681584389062E-2</c:v>
                </c:pt>
                <c:pt idx="20">
                  <c:v>6.9788582037109137E-2</c:v>
                </c:pt>
                <c:pt idx="21">
                  <c:v>7.0324464375066675E-2</c:v>
                </c:pt>
                <c:pt idx="22">
                  <c:v>7.0823206548736195E-2</c:v>
                </c:pt>
                <c:pt idx="23">
                  <c:v>7.1288126165970134E-2</c:v>
                </c:pt>
                <c:pt idx="24">
                  <c:v>7.1722092198978515E-2</c:v>
                </c:pt>
                <c:pt idx="25">
                  <c:v>7.2231050631931026E-2</c:v>
                </c:pt>
                <c:pt idx="26">
                  <c:v>7.2833996151343783E-2</c:v>
                </c:pt>
                <c:pt idx="27">
                  <c:v>7.3364618738160914E-2</c:v>
                </c:pt>
                <c:pt idx="28">
                  <c:v>7.3841288349930423E-2</c:v>
                </c:pt>
                <c:pt idx="29">
                  <c:v>7.4272020752299994E-2</c:v>
                </c:pt>
                <c:pt idx="30">
                  <c:v>7.4663002321690541E-2</c:v>
                </c:pt>
                <c:pt idx="31">
                  <c:v>7.6576417272706365E-2</c:v>
                </c:pt>
                <c:pt idx="32">
                  <c:v>7.6278877016006774E-2</c:v>
                </c:pt>
                <c:pt idx="33">
                  <c:v>7.6037913243088617E-2</c:v>
                </c:pt>
                <c:pt idx="34">
                  <c:v>7.6190703937613513E-2</c:v>
                </c:pt>
                <c:pt idx="35">
                  <c:v>7.5682489275452625E-2</c:v>
                </c:pt>
                <c:pt idx="36">
                  <c:v>7.5552271600667353E-2</c:v>
                </c:pt>
                <c:pt idx="37">
                  <c:v>7.5261346402477614E-2</c:v>
                </c:pt>
                <c:pt idx="38">
                  <c:v>7.6887957949648644E-2</c:v>
                </c:pt>
                <c:pt idx="39">
                  <c:v>7.7117682201574667E-2</c:v>
                </c:pt>
                <c:pt idx="40">
                  <c:v>7.7334933194237898E-2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B3-4A9D-A25B-71D502095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12128"/>
        <c:axId val="52915200"/>
      </c:scatterChart>
      <c:valAx>
        <c:axId val="52912128"/>
        <c:scaling>
          <c:orientation val="minMax"/>
          <c:max val="5.5000000000000007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Nuclear heating rate (W.g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2915200"/>
        <c:crosses val="autoZero"/>
        <c:crossBetween val="midCat"/>
        <c:majorUnit val="1.0000000000000004E-2"/>
        <c:minorUnit val="5.0000000000000018E-3"/>
      </c:valAx>
      <c:valAx>
        <c:axId val="52915200"/>
        <c:scaling>
          <c:orientation val="minMax"/>
          <c:max val="0.150000000000000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 dirty="0" err="1">
                    <a:solidFill>
                      <a:srgbClr val="000000"/>
                    </a:solidFill>
                    <a:latin typeface="Calibri"/>
                  </a:rPr>
                  <a:t>Heat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fr-FR" sz="1200" b="0" i="0" u="none" strike="noStrike" baseline="0" dirty="0" err="1">
                    <a:solidFill>
                      <a:srgbClr val="000000"/>
                    </a:solidFill>
                    <a:latin typeface="Calibri"/>
                  </a:rPr>
                  <a:t>transfer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 coefficient </a:t>
                </a:r>
                <a:r>
                  <a:rPr lang="fr-FR" sz="1200" b="0" i="0" u="none" strike="noStrike" baseline="0" dirty="0" err="1">
                    <a:solidFill>
                      <a:srgbClr val="000000"/>
                    </a:solidFill>
                    <a:latin typeface="Calibri"/>
                  </a:rPr>
                  <a:t>difference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 (h</a:t>
                </a:r>
                <a:r>
                  <a:rPr lang="fr-FR" sz="1200" b="0" i="0" u="none" strike="noStrike" baseline="-25000" dirty="0">
                    <a:solidFill>
                      <a:srgbClr val="000000"/>
                    </a:solidFill>
                    <a:latin typeface="Calibri"/>
                  </a:rPr>
                  <a:t>#1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- h</a:t>
                </a:r>
                <a:r>
                  <a:rPr lang="fr-FR" sz="1200" b="0" i="0" u="none" strike="noStrike" baseline="-25000" dirty="0">
                    <a:solidFill>
                      <a:srgbClr val="000000"/>
                    </a:solidFill>
                    <a:latin typeface="Calibri"/>
                  </a:rPr>
                  <a:t>#2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)                     (W·m</a:t>
                </a:r>
                <a:r>
                  <a:rPr lang="fr-FR" sz="1200" b="0" i="0" u="none" strike="noStrike" baseline="30000" dirty="0">
                    <a:solidFill>
                      <a:srgbClr val="000000"/>
                    </a:solidFill>
                    <a:latin typeface="Calibri"/>
                  </a:rPr>
                  <a:t>-2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·K</a:t>
                </a:r>
                <a:r>
                  <a:rPr lang="fr-FR" sz="1200" b="0" i="0" u="none" strike="noStrike" baseline="30000" dirty="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 dirty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2912128"/>
        <c:crosses val="autoZero"/>
        <c:crossBetween val="midCat"/>
        <c:majorUnit val="0.05"/>
        <c:minorUnit val="1.0000000000000004E-2"/>
      </c:valAx>
      <c:spPr>
        <a:noFill/>
        <a:ln w="25400">
          <a:noFill/>
        </a:ln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10722861601236226"/>
          <c:y val="3.7128609529186875E-2"/>
          <c:w val="0.24405230226944483"/>
          <c:h val="0.2031388701399526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23311184368773"/>
          <c:y val="1.5649145208200328E-2"/>
          <c:w val="0.85091875690324881"/>
          <c:h val="0.8469272447094357"/>
        </c:manualLayout>
      </c:layout>
      <c:scatterChart>
        <c:scatterStyle val="lineMarker"/>
        <c:varyColors val="0"/>
        <c:ser>
          <c:idx val="2"/>
          <c:order val="0"/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FF0000">
                  <a:alpha val="0"/>
                </a:srgbClr>
              </a:solidFill>
              <a:ln w="9525">
                <a:noFill/>
              </a:ln>
            </c:spPr>
          </c:marker>
          <c:trendline>
            <c:spPr>
              <a:ln w="38100">
                <a:solidFill>
                  <a:srgbClr val="FF0000"/>
                </a:solidFill>
              </a:ln>
            </c:spPr>
            <c:trendlineType val="poly"/>
            <c:order val="2"/>
            <c:intercept val="0"/>
            <c:dispRSqr val="0"/>
            <c:dispEq val="0"/>
          </c:trendline>
          <c:xVal>
            <c:numRef>
              <c:f>'Comparison MCNP ANIv1 h&amp;T@313K'!$J$7:$J$47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2.5000000000000001E-3</c:v>
                </c:pt>
                <c:pt idx="2">
                  <c:v>5.0000000000000001E-3</c:v>
                </c:pt>
                <c:pt idx="3">
                  <c:v>7.4999999999999997E-3</c:v>
                </c:pt>
                <c:pt idx="4">
                  <c:v>0.01</c:v>
                </c:pt>
                <c:pt idx="5">
                  <c:v>1.2500000000000001E-2</c:v>
                </c:pt>
                <c:pt idx="6">
                  <c:v>1.4999999999999999E-2</c:v>
                </c:pt>
                <c:pt idx="7">
                  <c:v>1.7500000000000002E-2</c:v>
                </c:pt>
                <c:pt idx="8">
                  <c:v>0.02</c:v>
                </c:pt>
                <c:pt idx="9">
                  <c:v>2.2499999999999999E-2</c:v>
                </c:pt>
                <c:pt idx="10">
                  <c:v>2.5000000000000001E-2</c:v>
                </c:pt>
                <c:pt idx="11">
                  <c:v>2.75E-2</c:v>
                </c:pt>
                <c:pt idx="12">
                  <c:v>0.03</c:v>
                </c:pt>
                <c:pt idx="13">
                  <c:v>3.2500000000000001E-2</c:v>
                </c:pt>
                <c:pt idx="14">
                  <c:v>3.5000000000000003E-2</c:v>
                </c:pt>
                <c:pt idx="15">
                  <c:v>3.7499999999999999E-2</c:v>
                </c:pt>
                <c:pt idx="16">
                  <c:v>0.04</c:v>
                </c:pt>
                <c:pt idx="17">
                  <c:v>4.2500000000000003E-2</c:v>
                </c:pt>
                <c:pt idx="18">
                  <c:v>4.4999999999999998E-2</c:v>
                </c:pt>
                <c:pt idx="19">
                  <c:v>4.7500000000000001E-2</c:v>
                </c:pt>
                <c:pt idx="20">
                  <c:v>0.05</c:v>
                </c:pt>
                <c:pt idx="21">
                  <c:v>5.2499999999999998E-2</c:v>
                </c:pt>
                <c:pt idx="22">
                  <c:v>5.5E-2</c:v>
                </c:pt>
                <c:pt idx="23">
                  <c:v>5.7500000000000002E-2</c:v>
                </c:pt>
                <c:pt idx="24">
                  <c:v>0.06</c:v>
                </c:pt>
                <c:pt idx="25">
                  <c:v>6.25E-2</c:v>
                </c:pt>
                <c:pt idx="26">
                  <c:v>6.5000000000000002E-2</c:v>
                </c:pt>
                <c:pt idx="27">
                  <c:v>6.7500000000000004E-2</c:v>
                </c:pt>
                <c:pt idx="28">
                  <c:v>7.0000000000000007E-2</c:v>
                </c:pt>
                <c:pt idx="29">
                  <c:v>7.2499999999999995E-2</c:v>
                </c:pt>
                <c:pt idx="30">
                  <c:v>7.4999999999999997E-2</c:v>
                </c:pt>
                <c:pt idx="31">
                  <c:v>7.7499999999999999E-2</c:v>
                </c:pt>
                <c:pt idx="32">
                  <c:v>0.08</c:v>
                </c:pt>
                <c:pt idx="33">
                  <c:v>8.2500000000000004E-2</c:v>
                </c:pt>
                <c:pt idx="34">
                  <c:v>8.5000000000000006E-2</c:v>
                </c:pt>
                <c:pt idx="35">
                  <c:v>8.7500000000000008E-2</c:v>
                </c:pt>
                <c:pt idx="36">
                  <c:v>0.09</c:v>
                </c:pt>
                <c:pt idx="37">
                  <c:v>9.2499999999999999E-2</c:v>
                </c:pt>
                <c:pt idx="38">
                  <c:v>9.5000000000000001E-2</c:v>
                </c:pt>
                <c:pt idx="39">
                  <c:v>9.7500000000000003E-2</c:v>
                </c:pt>
                <c:pt idx="40">
                  <c:v>0.1</c:v>
                </c:pt>
              </c:numCache>
            </c:numRef>
          </c:xVal>
          <c:yVal>
            <c:numRef>
              <c:f>'Comparison MCNP ANIv1 h&amp;T@313K'!$Q$7:$Q$47</c:f>
              <c:numCache>
                <c:formatCode>General</c:formatCode>
                <c:ptCount val="41"/>
                <c:pt idx="0">
                  <c:v>0</c:v>
                </c:pt>
                <c:pt idx="1">
                  <c:v>0.1424143044201287</c:v>
                </c:pt>
                <c:pt idx="2">
                  <c:v>0.29814024286707763</c:v>
                </c:pt>
                <c:pt idx="3">
                  <c:v>0.4546484949867704</c:v>
                </c:pt>
                <c:pt idx="4">
                  <c:v>0.55539149936817012</c:v>
                </c:pt>
                <c:pt idx="5">
                  <c:v>0.65895137297860629</c:v>
                </c:pt>
                <c:pt idx="6">
                  <c:v>0.77642848093302064</c:v>
                </c:pt>
                <c:pt idx="7">
                  <c:v>0.89576229902712612</c:v>
                </c:pt>
                <c:pt idx="8">
                  <c:v>0.99046955181461271</c:v>
                </c:pt>
                <c:pt idx="9">
                  <c:v>1.0840646112828836</c:v>
                </c:pt>
                <c:pt idx="10">
                  <c:v>1.2106208133650398</c:v>
                </c:pt>
                <c:pt idx="11">
                  <c:v>1.2763605663889734</c:v>
                </c:pt>
                <c:pt idx="12">
                  <c:v>1.4364882251264817</c:v>
                </c:pt>
                <c:pt idx="13">
                  <c:v>1.5071991688864159</c:v>
                </c:pt>
                <c:pt idx="14">
                  <c:v>1.63772957954194</c:v>
                </c:pt>
                <c:pt idx="15">
                  <c:v>1.6377863442134526</c:v>
                </c:pt>
                <c:pt idx="16">
                  <c:v>1.7267180348678721</c:v>
                </c:pt>
                <c:pt idx="17">
                  <c:v>1.8187950593754749</c:v>
                </c:pt>
                <c:pt idx="18">
                  <c:v>1.9123855979895552</c:v>
                </c:pt>
                <c:pt idx="19">
                  <c:v>2.0053412535206689</c:v>
                </c:pt>
                <c:pt idx="20">
                  <c:v>2.0977286600437992</c:v>
                </c:pt>
                <c:pt idx="21">
                  <c:v>2.1896032830872514</c:v>
                </c:pt>
                <c:pt idx="22">
                  <c:v>2.2810122001261561</c:v>
                </c:pt>
                <c:pt idx="23">
                  <c:v>2.371995967344958</c:v>
                </c:pt>
                <c:pt idx="24">
                  <c:v>2.4625899322862779</c:v>
                </c:pt>
                <c:pt idx="25">
                  <c:v>2.556805750219155</c:v>
                </c:pt>
                <c:pt idx="26">
                  <c:v>2.6556585995940054</c:v>
                </c:pt>
                <c:pt idx="27">
                  <c:v>2.7527172922569321</c:v>
                </c:pt>
                <c:pt idx="28">
                  <c:v>2.8485541420034224</c:v>
                </c:pt>
                <c:pt idx="29">
                  <c:v>2.9433632368119333</c:v>
                </c:pt>
                <c:pt idx="30">
                  <c:v>3.0372916624559707</c:v>
                </c:pt>
                <c:pt idx="31">
                  <c:v>3.2001359751986911</c:v>
                </c:pt>
                <c:pt idx="32">
                  <c:v>3.2657362477834795</c:v>
                </c:pt>
                <c:pt idx="33">
                  <c:v>3.3333714625310904</c:v>
                </c:pt>
                <c:pt idx="34">
                  <c:v>3.4202081921948775</c:v>
                </c:pt>
                <c:pt idx="35">
                  <c:v>3.4734519162158222</c:v>
                </c:pt>
                <c:pt idx="36">
                  <c:v>3.5454268710499832</c:v>
                </c:pt>
                <c:pt idx="37">
                  <c:v>3.6090516061976814</c:v>
                </c:pt>
                <c:pt idx="38">
                  <c:v>3.7718086296512752</c:v>
                </c:pt>
                <c:pt idx="39">
                  <c:v>3.8639918404707601</c:v>
                </c:pt>
                <c:pt idx="40">
                  <c:v>3.9560935017776728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07-47F9-8778-6BEF7B4D3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34656"/>
        <c:axId val="52877568"/>
      </c:scatterChart>
      <c:valAx>
        <c:axId val="52534656"/>
        <c:scaling>
          <c:orientation val="minMax"/>
          <c:max val="5.5000000000000007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Nuclear heating rate (W.g</a:t>
                </a:r>
                <a:r>
                  <a:rPr lang="fr-FR" sz="1200" b="0" i="0" u="none" strike="noStrike" baseline="30000">
                    <a:solidFill>
                      <a:srgbClr val="000000"/>
                    </a:solidFill>
                    <a:latin typeface="Calibri"/>
                  </a:rPr>
                  <a:t>-1</a:t>
                </a:r>
                <a:r>
                  <a:rPr lang="fr-FR" sz="1200" b="0" i="0" u="none" strike="noStrike" baseline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2877568"/>
        <c:crosses val="autoZero"/>
        <c:crossBetween val="midCat"/>
        <c:majorUnit val="5.000000000000001E-3"/>
        <c:minorUnit val="2.5000000000000005E-3"/>
      </c:valAx>
      <c:valAx>
        <c:axId val="52877568"/>
        <c:scaling>
          <c:orientation val="minMax"/>
          <c:max val="2.5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 b="0" i="0" baseline="0">
                    <a:effectLst/>
                  </a:rPr>
                  <a:t>Maximum temperature difference (T</a:t>
                </a:r>
                <a:r>
                  <a:rPr lang="en-US" sz="1200" b="0" i="0" baseline="-25000">
                    <a:effectLst/>
                  </a:rPr>
                  <a:t>max#1</a:t>
                </a:r>
                <a:r>
                  <a:rPr lang="en-US" sz="1200" b="0" i="0" baseline="0">
                    <a:effectLst/>
                  </a:rPr>
                  <a:t>-T</a:t>
                </a:r>
                <a:r>
                  <a:rPr lang="en-US" sz="1200" b="0" i="0" baseline="-25000">
                    <a:effectLst/>
                  </a:rPr>
                  <a:t>max#2</a:t>
                </a:r>
                <a:r>
                  <a:rPr lang="en-US" sz="1200" b="0" i="0" baseline="0">
                    <a:effectLst/>
                  </a:rPr>
                  <a:t>) (°C)</a:t>
                </a:r>
                <a:endParaRPr lang="en-US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3.0610588000782803E-3"/>
              <c:y val="5.6828067321660285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2534656"/>
        <c:crosses val="autoZero"/>
        <c:crossBetween val="midCat"/>
        <c:majorUnit val="0.5"/>
        <c:minorUnit val="0.2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3231" cy="497047"/>
          </a:xfrm>
          <a:prstGeom prst="rect">
            <a:avLst/>
          </a:prstGeom>
        </p:spPr>
        <p:txBody>
          <a:bodyPr vert="horz" lIns="95758" tIns="47878" rIns="95758" bIns="478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719" y="0"/>
            <a:ext cx="2953231" cy="497047"/>
          </a:xfrm>
          <a:prstGeom prst="rect">
            <a:avLst/>
          </a:prstGeom>
        </p:spPr>
        <p:txBody>
          <a:bodyPr vert="horz" lIns="95758" tIns="47878" rIns="95758" bIns="478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EFB9E97-10B8-493B-BF1C-339D705B104C}" type="datetimeFigureOut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58" tIns="47878" rIns="95758" bIns="47878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516" y="4724321"/>
            <a:ext cx="5450520" cy="4475004"/>
          </a:xfrm>
          <a:prstGeom prst="rect">
            <a:avLst/>
          </a:prstGeom>
        </p:spPr>
        <p:txBody>
          <a:bodyPr vert="horz" lIns="95758" tIns="47878" rIns="95758" bIns="47878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7054"/>
            <a:ext cx="2953231" cy="497046"/>
          </a:xfrm>
          <a:prstGeom prst="rect">
            <a:avLst/>
          </a:prstGeom>
        </p:spPr>
        <p:txBody>
          <a:bodyPr vert="horz" lIns="95758" tIns="47878" rIns="95758" bIns="478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719" y="9447054"/>
            <a:ext cx="2953231" cy="497046"/>
          </a:xfrm>
          <a:prstGeom prst="rect">
            <a:avLst/>
          </a:prstGeom>
        </p:spPr>
        <p:txBody>
          <a:bodyPr vert="horz" lIns="95758" tIns="47878" rIns="95758" bIns="478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B5B14E9-1917-4A97-8DF2-EC0C7BDB04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66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54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312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810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90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05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52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241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50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50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280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24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05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52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745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953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718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634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222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267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49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6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915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57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899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46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187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748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B14E9-1917-4A97-8DF2-EC0C7BDB0480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6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03739-0E57-4CDE-AA1E-9A6831F72C5F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BB85C-4C3C-499B-B266-D5E39F735FC9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5F9A8-286C-48B7-84DD-0939623B5212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BD7-B8D9-404B-97C6-C4F10E90D982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6D329-B7CE-40C2-B3AF-30CE43AFC172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66425-FD18-4539-9BC4-EA86C1587BFA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A4406-E3A5-4DA0-B66A-2DFD64167349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7A9468-AF11-4F58-A62A-F749BC929F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2CAE-0FC4-420D-8C1B-93E8C36E8E92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CA2CE-7395-4375-B67F-B45B2070CBEE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37FB2-C912-4B8A-BB37-6A9B6F9A4483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F855-F63F-4301-B40B-A7612B79082E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67808" y="537321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tif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Relationship Id="rId22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" y="1"/>
            <a:ext cx="1946103" cy="62431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E64FEA-936A-423D-8CF8-0B0AB38DB2C9}" type="datetime1">
              <a:rPr lang="fr-FR"/>
              <a:pPr>
                <a:defRPr/>
              </a:pPr>
              <a:t>22/06/2021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467" y="2"/>
            <a:ext cx="12192000" cy="62071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17"/>
          <p:cNvSpPr txBox="1">
            <a:spLocks/>
          </p:cNvSpPr>
          <p:nvPr userDrawn="1"/>
        </p:nvSpPr>
        <p:spPr>
          <a:xfrm>
            <a:off x="11567245" y="6108537"/>
            <a:ext cx="911688" cy="3651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7FBC583-BC07-47E5-9343-A26028100D60}" type="slidenum">
              <a:rPr lang="fr-FR">
                <a:solidFill>
                  <a:srgbClr val="0070C0"/>
                </a:solidFill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pic>
        <p:nvPicPr>
          <p:cNvPr id="12" name="Picture 2" descr="D:\travaux\IM2NP\crea\[PRINT] final\power point\images\logo_longueur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" y="6308742"/>
            <a:ext cx="6296825" cy="50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 userDrawn="1"/>
        </p:nvSpPr>
        <p:spPr>
          <a:xfrm>
            <a:off x="1779205" y="6597932"/>
            <a:ext cx="4748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rgbClr val="0570B8"/>
                </a:solidFill>
              </a:rPr>
              <a:t>UMR 7334, CNRS, Universités d’Aix-Marseille (AMU) et de Toulon (UTLN)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827973" y="6381328"/>
            <a:ext cx="10364033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r 17"/>
          <p:cNvGrpSpPr/>
          <p:nvPr userDrawn="1"/>
        </p:nvGrpSpPr>
        <p:grpSpPr>
          <a:xfrm>
            <a:off x="6384032" y="6461523"/>
            <a:ext cx="5564051" cy="351855"/>
            <a:chOff x="4788024" y="6461522"/>
            <a:chExt cx="4173038" cy="35185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008" y="6499580"/>
              <a:ext cx="578988" cy="27573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88024" y="6461522"/>
              <a:ext cx="350460" cy="351854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98468" y="6500789"/>
              <a:ext cx="936120" cy="27332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16416" y="6476288"/>
              <a:ext cx="644646" cy="322323"/>
            </a:xfrm>
            <a:prstGeom prst="rect">
              <a:avLst/>
            </a:prstGeom>
          </p:spPr>
        </p:pic>
      </p:grpSp>
      <p:pic>
        <p:nvPicPr>
          <p:cNvPr id="24" name="Picture 16" descr="CEA-tv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344483" y="50075"/>
            <a:ext cx="541337" cy="46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30" y="-13485"/>
            <a:ext cx="1356431" cy="6368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68D9B5-E43D-4DAB-91D8-455B0F328AE8}"/>
              </a:ext>
            </a:extLst>
          </p:cNvPr>
          <p:cNvPicPr preferRelativeResize="0">
            <a:picLocks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63" y="6489849"/>
            <a:ext cx="1144800" cy="295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9443CB-25A3-4AAD-8595-C804377038C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64621"/>
            <a:ext cx="1260350" cy="43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F98AC4-D840-4530-820D-26CD5382D05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366456" y="50115"/>
            <a:ext cx="1577830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35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0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37.png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37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4.xlsx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>
                <a:solidFill>
                  <a:srgbClr val="002060"/>
                </a:solidFill>
                <a:latin typeface="+mj-lt"/>
              </a:rPr>
              <a:t>June 23</a:t>
            </a:r>
            <a:r>
              <a:rPr lang="fr-FR" sz="2400" b="1" baseline="30000" dirty="0">
                <a:solidFill>
                  <a:srgbClr val="002060"/>
                </a:solidFill>
                <a:latin typeface="+mj-lt"/>
              </a:rPr>
              <a:t>rd</a:t>
            </a:r>
            <a:r>
              <a:rPr lang="fr-FR" sz="2400" b="1" dirty="0">
                <a:solidFill>
                  <a:srgbClr val="002060"/>
                </a:solidFill>
                <a:latin typeface="+mj-lt"/>
              </a:rPr>
              <a:t>, 2021</a:t>
            </a:r>
          </a:p>
          <a:p>
            <a:pPr marL="0" lvl="1"/>
            <a:r>
              <a:rPr lang="en-US" sz="2400" b="1" dirty="0">
                <a:solidFill>
                  <a:srgbClr val="FF66FF"/>
                </a:solidFill>
                <a:latin typeface="+mn-lt"/>
              </a:rPr>
              <a:t>#04 - Research Reactors and Particle Accelerators</a:t>
            </a:r>
          </a:p>
          <a:p>
            <a:pPr marL="0" lvl="1"/>
            <a:r>
              <a:rPr lang="fr-FR" sz="2400" b="1" dirty="0">
                <a:solidFill>
                  <a:srgbClr val="FF66FF"/>
                </a:solidFill>
                <a:latin typeface="+mn-lt"/>
              </a:rPr>
              <a:t>#75</a:t>
            </a:r>
            <a:endParaRPr lang="fr-FR" sz="2400" b="1" dirty="0">
              <a:solidFill>
                <a:srgbClr val="002060"/>
              </a:solidFill>
              <a:latin typeface="+mn-lt"/>
            </a:endParaRPr>
          </a:p>
          <a:p>
            <a:pPr marL="0" lvl="1"/>
            <a:endParaRPr lang="fr-FR" sz="2400" b="1" dirty="0">
              <a:solidFill>
                <a:srgbClr val="002060"/>
              </a:solidFill>
              <a:latin typeface="+mn-lt"/>
            </a:endParaRPr>
          </a:p>
          <a:p>
            <a:pPr marL="0" lvl="1"/>
            <a:endParaRPr lang="fr-FR" sz="2400" b="1" dirty="0">
              <a:solidFill>
                <a:srgbClr val="002060"/>
              </a:solidFill>
              <a:latin typeface="+mn-lt"/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3-D thermal and radiation-matter interaction simulations of a </a:t>
            </a:r>
            <a:r>
              <a:rPr lang="en-US" sz="3200" b="1" dirty="0" err="1">
                <a:solidFill>
                  <a:srgbClr val="0070C0"/>
                </a:solidFill>
                <a:latin typeface="+mn-lt"/>
              </a:rPr>
              <a:t>SiC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 solid-state detector for neutron flux measurements in JSI TRIGA Mark II research reactor</a:t>
            </a:r>
            <a:endParaRPr lang="fr-FR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328" y="4868287"/>
            <a:ext cx="12144672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u="sng" dirty="0">
                <a:solidFill>
                  <a:srgbClr val="00B0F0"/>
                </a:solidFill>
                <a:latin typeface="+mj-lt"/>
              </a:rPr>
              <a:t>V. Valero</a:t>
            </a:r>
            <a:r>
              <a:rPr lang="fr-FR" sz="2200" b="1" u="sng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L. Ottaviani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A. Lyoussi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2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H. Ghninou</a:t>
            </a:r>
            <a:r>
              <a:rPr lang="fr-FR" sz="2200" b="1" baseline="30000" dirty="0">
                <a:solidFill>
                  <a:srgbClr val="00B0F0"/>
                </a:solidFill>
              </a:rPr>
              <a:t>2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V. Radulović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3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L. Snoj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3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A. </a:t>
            </a:r>
            <a:r>
              <a:rPr lang="fr-FR" sz="2200" b="1" dirty="0" err="1">
                <a:solidFill>
                  <a:srgbClr val="00B0F0"/>
                </a:solidFill>
                <a:latin typeface="+mj-lt"/>
              </a:rPr>
              <a:t>Pungerčič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3</a:t>
            </a:r>
            <a:r>
              <a:rPr lang="fr-FR" sz="2200" b="1" dirty="0">
                <a:solidFill>
                  <a:srgbClr val="00B0F0"/>
                </a:solidFill>
              </a:rPr>
              <a:t>, 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A. Volte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        M. Carette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, C. Reynard-Carette</a:t>
            </a:r>
            <a:r>
              <a:rPr lang="fr-FR" sz="2200" b="1" baseline="30000" dirty="0">
                <a:solidFill>
                  <a:srgbClr val="00B0F0"/>
                </a:solidFill>
                <a:latin typeface="+mj-lt"/>
              </a:rPr>
              <a:t>1</a:t>
            </a:r>
          </a:p>
          <a:p>
            <a:pPr algn="ctr"/>
            <a:endParaRPr lang="fr-FR" sz="500" u="sng" dirty="0">
              <a:solidFill>
                <a:srgbClr val="00B0F0"/>
              </a:solidFill>
              <a:latin typeface="+mj-lt"/>
            </a:endParaRPr>
          </a:p>
          <a:p>
            <a:pPr algn="ctr"/>
            <a:r>
              <a:rPr lang="fr-FR" sz="1600" baseline="30000" dirty="0">
                <a:solidFill>
                  <a:srgbClr val="00B0F0"/>
                </a:solidFill>
                <a:latin typeface="+mj-lt"/>
              </a:rPr>
              <a:t>1 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Aix Marseille Univ, Université de Toulon, CNRS, IM2NP, Marseille, France</a:t>
            </a:r>
          </a:p>
          <a:p>
            <a:pPr algn="ctr"/>
            <a:r>
              <a:rPr lang="fr-FR" sz="1600" baseline="30000" dirty="0">
                <a:solidFill>
                  <a:srgbClr val="00B0F0"/>
                </a:solidFill>
                <a:latin typeface="+mj-lt"/>
              </a:rPr>
              <a:t>2 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CEA/DES/IRESNE/DER, Section of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Experimental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Physics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,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Safety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 Tests and Instrumentation, Cadarache, F-13108, Saint Paul-lez-Durance, France</a:t>
            </a:r>
          </a:p>
          <a:p>
            <a:pPr algn="ctr"/>
            <a:r>
              <a:rPr lang="fr-FR" sz="1600" baseline="30000" dirty="0">
                <a:solidFill>
                  <a:srgbClr val="00B0F0"/>
                </a:solidFill>
                <a:latin typeface="+mj-lt"/>
              </a:rPr>
              <a:t>3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Reactor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Physics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 Division,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Jožef</a:t>
            </a:r>
            <a:r>
              <a:rPr lang="fr-FR" sz="1600" dirty="0">
                <a:solidFill>
                  <a:srgbClr val="00B0F0"/>
                </a:solidFill>
                <a:latin typeface="+mj-lt"/>
              </a:rPr>
              <a:t> Stefan Institute, Ljubljana, </a:t>
            </a:r>
            <a:r>
              <a:rPr lang="fr-FR" sz="1600" dirty="0" err="1">
                <a:solidFill>
                  <a:srgbClr val="00B0F0"/>
                </a:solidFill>
                <a:latin typeface="+mj-lt"/>
              </a:rPr>
              <a:t>Slovenia</a:t>
            </a:r>
            <a:endParaRPr lang="fr-FR" sz="16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398752-049C-4CB3-991D-06064907E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692575"/>
            <a:ext cx="4295800" cy="7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3296"/>
      </p:ext>
    </p:extLst>
  </p:cSld>
  <p:clrMapOvr>
    <a:masterClrMapping/>
  </p:clrMapOvr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II – Detector 3-D geometry</a:t>
            </a:r>
            <a:endParaRPr lang="fr-FR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10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0502AC-829A-40DF-8148-B557F2F38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5887" r="32374" b="2402"/>
          <a:stretch/>
        </p:blipFill>
        <p:spPr>
          <a:xfrm>
            <a:off x="5320888" y="1894371"/>
            <a:ext cx="2256354" cy="4304405"/>
          </a:xfrm>
          <a:prstGeom prst="rect">
            <a:avLst/>
          </a:prstGeom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Studied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 #1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II – Detector 3-D geometry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681" y="1196752"/>
            <a:ext cx="55610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Composed of 3 main parts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Machined housing and screws for hood closing</a:t>
            </a:r>
          </a:p>
          <a:p>
            <a:pPr lvl="3" indent="-4572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-gap inside the housing</a:t>
            </a:r>
            <a:endParaRPr lang="en-US" sz="16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B0F0"/>
                </a:solidFill>
                <a:latin typeface="+mj-lt"/>
              </a:rPr>
              <a:t>SiC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diode and its support fixed on a base and maintained by washers and screws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Connector crimped to the housing, 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SiC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signal wires and their sheaths and k-type thermocouple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20D11BD-87BB-4C78-AB2A-DEF2F2B1883C}"/>
              </a:ext>
            </a:extLst>
          </p:cNvPr>
          <p:cNvCxnSpPr>
            <a:cxnSpLocks/>
          </p:cNvCxnSpPr>
          <p:nvPr/>
        </p:nvCxnSpPr>
        <p:spPr>
          <a:xfrm>
            <a:off x="5432288" y="3537027"/>
            <a:ext cx="23895" cy="187768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8F70AEB5-1CA7-4FB5-9EAF-470CC9A50CFB}"/>
              </a:ext>
            </a:extLst>
          </p:cNvPr>
          <p:cNvSpPr txBox="1"/>
          <p:nvPr/>
        </p:nvSpPr>
        <p:spPr>
          <a:xfrm>
            <a:off x="4556398" y="4260559"/>
            <a:ext cx="83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40 mm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F459CC6D-6D23-4137-B9FC-C689ABE23ED0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5565966" y="5488608"/>
            <a:ext cx="883099" cy="71016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0422B6CE-9C07-407C-B37D-D5617C9B9F00}"/>
              </a:ext>
            </a:extLst>
          </p:cNvPr>
          <p:cNvSpPr txBox="1"/>
          <p:nvPr/>
        </p:nvSpPr>
        <p:spPr>
          <a:xfrm>
            <a:off x="5276312" y="5781976"/>
            <a:ext cx="83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28 mm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3BC03C29-1000-434F-BCEF-52132FDB67FA}"/>
              </a:ext>
            </a:extLst>
          </p:cNvPr>
          <p:cNvCxnSpPr>
            <a:cxnSpLocks/>
          </p:cNvCxnSpPr>
          <p:nvPr/>
        </p:nvCxnSpPr>
        <p:spPr>
          <a:xfrm flipH="1">
            <a:off x="6548301" y="5875407"/>
            <a:ext cx="767344" cy="33965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499557A7-2817-41E5-88A3-A32DC794A1EF}"/>
              </a:ext>
            </a:extLst>
          </p:cNvPr>
          <p:cNvSpPr txBox="1"/>
          <p:nvPr/>
        </p:nvSpPr>
        <p:spPr>
          <a:xfrm>
            <a:off x="6817627" y="6029499"/>
            <a:ext cx="95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16.5 mm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AE39F900-B936-4E76-8028-61C45FFDAC2A}"/>
              </a:ext>
            </a:extLst>
          </p:cNvPr>
          <p:cNvCxnSpPr>
            <a:cxnSpLocks/>
          </p:cNvCxnSpPr>
          <p:nvPr/>
        </p:nvCxnSpPr>
        <p:spPr>
          <a:xfrm flipH="1">
            <a:off x="6930474" y="2177512"/>
            <a:ext cx="1499" cy="154991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>
            <a:extLst>
              <a:ext uri="{FF2B5EF4-FFF2-40B4-BE49-F238E27FC236}">
                <a16:creationId xmlns:a16="http://schemas.microsoft.com/office/drawing/2014/main" id="{D4FE3F90-FC1A-4BFD-B551-E2CACFF5E503}"/>
              </a:ext>
            </a:extLst>
          </p:cNvPr>
          <p:cNvSpPr txBox="1"/>
          <p:nvPr/>
        </p:nvSpPr>
        <p:spPr>
          <a:xfrm>
            <a:off x="6888930" y="2761422"/>
            <a:ext cx="83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28 mm</a:t>
            </a: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DCB08939-D305-473F-9559-A0F29CBE6D66}"/>
              </a:ext>
            </a:extLst>
          </p:cNvPr>
          <p:cNvCxnSpPr>
            <a:cxnSpLocks/>
          </p:cNvCxnSpPr>
          <p:nvPr/>
        </p:nvCxnSpPr>
        <p:spPr>
          <a:xfrm flipH="1">
            <a:off x="5997650" y="1913061"/>
            <a:ext cx="90282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1A4E85D4-A245-410F-ACF2-6B76FD18F73B}"/>
              </a:ext>
            </a:extLst>
          </p:cNvPr>
          <p:cNvSpPr txBox="1"/>
          <p:nvPr/>
        </p:nvSpPr>
        <p:spPr>
          <a:xfrm>
            <a:off x="5997650" y="1567191"/>
            <a:ext cx="9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14 mm</a:t>
            </a:r>
          </a:p>
        </p:txBody>
      </p: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6D6B894A-77ED-424B-B658-3288D36F2D5F}"/>
              </a:ext>
            </a:extLst>
          </p:cNvPr>
          <p:cNvGrpSpPr/>
          <p:nvPr/>
        </p:nvGrpSpPr>
        <p:grpSpPr>
          <a:xfrm>
            <a:off x="-142147" y="4537922"/>
            <a:ext cx="6166139" cy="1563998"/>
            <a:chOff x="-142147" y="4537922"/>
            <a:chExt cx="6166139" cy="1563998"/>
          </a:xfrm>
        </p:grpSpPr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4EA05129-4219-404C-9847-D55F9EE9FB68}"/>
                </a:ext>
              </a:extLst>
            </p:cNvPr>
            <p:cNvGrpSpPr/>
            <p:nvPr/>
          </p:nvGrpSpPr>
          <p:grpSpPr>
            <a:xfrm>
              <a:off x="-142147" y="4537922"/>
              <a:ext cx="3853533" cy="1563998"/>
              <a:chOff x="-142147" y="4537922"/>
              <a:chExt cx="3853533" cy="1563998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3887E6B9-CD4E-4DE0-A3AF-B2DA9FBE94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9477" r="17268" b="26685"/>
              <a:stretch/>
            </p:blipFill>
            <p:spPr>
              <a:xfrm>
                <a:off x="1176076" y="4537922"/>
                <a:ext cx="2535310" cy="1488377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5BC16CF-0773-45CD-BF00-CF322A26A47E}"/>
                  </a:ext>
                </a:extLst>
              </p:cNvPr>
              <p:cNvSpPr txBox="1"/>
              <p:nvPr/>
            </p:nvSpPr>
            <p:spPr>
              <a:xfrm>
                <a:off x="-110678" y="5202030"/>
                <a:ext cx="8640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Base</a:t>
                </a:r>
              </a:p>
            </p:txBody>
          </p: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8C314AA1-FE99-460D-815A-B6DD6A5389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2441" y="5285456"/>
                <a:ext cx="727797" cy="1160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C771B7B-A4B0-4AAE-AEE8-F13280895FB9}"/>
                  </a:ext>
                </a:extLst>
              </p:cNvPr>
              <p:cNvSpPr txBox="1"/>
              <p:nvPr/>
            </p:nvSpPr>
            <p:spPr>
              <a:xfrm>
                <a:off x="-142147" y="5492188"/>
                <a:ext cx="1636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Diode-support</a:t>
                </a:r>
              </a:p>
            </p:txBody>
          </p:sp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31DCF1A8-1932-4DE7-8BB3-9008BC6F51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3056" y="5475460"/>
                <a:ext cx="580773" cy="2028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3E80233-A2E6-4C23-862A-52B4E206A5AA}"/>
                  </a:ext>
                </a:extLst>
              </p:cNvPr>
              <p:cNvSpPr txBox="1"/>
              <p:nvPr/>
            </p:nvSpPr>
            <p:spPr>
              <a:xfrm>
                <a:off x="511878" y="5763366"/>
                <a:ext cx="1636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>
                    <a:latin typeface="+mj-lt"/>
                  </a:rPr>
                  <a:t>SiC</a:t>
                </a:r>
                <a:r>
                  <a:rPr lang="en-US" sz="1600" dirty="0">
                    <a:latin typeface="+mj-lt"/>
                  </a:rPr>
                  <a:t> diode</a:t>
                </a:r>
              </a:p>
            </p:txBody>
          </p:sp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3D2575AE-F62F-4DA4-BC7F-58C6229C10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6336" y="5432380"/>
                <a:ext cx="693848" cy="44267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necteur droit avec flèche 90">
              <a:extLst>
                <a:ext uri="{FF2B5EF4-FFF2-40B4-BE49-F238E27FC236}">
                  <a16:creationId xmlns:a16="http://schemas.microsoft.com/office/drawing/2014/main" id="{FEDC632B-049C-4033-AE61-36E19CE4C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8191" y="5097884"/>
              <a:ext cx="2175801" cy="27342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C64C7F8D-CAE3-4844-96A6-C9B0999B3B9C}"/>
              </a:ext>
            </a:extLst>
          </p:cNvPr>
          <p:cNvGrpSpPr/>
          <p:nvPr/>
        </p:nvGrpSpPr>
        <p:grpSpPr>
          <a:xfrm>
            <a:off x="7407810" y="3722751"/>
            <a:ext cx="4592846" cy="2322482"/>
            <a:chOff x="7407810" y="3722751"/>
            <a:chExt cx="4592846" cy="2322482"/>
          </a:xfrm>
        </p:grpSpPr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DFD5B2B4-5271-45AE-809F-20090E1BCF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810" y="4560786"/>
              <a:ext cx="1616537" cy="28957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608E52D9-40A0-4A55-B9DE-D9672BA8AB7A}"/>
                </a:ext>
              </a:extLst>
            </p:cNvPr>
            <p:cNvGrpSpPr/>
            <p:nvPr/>
          </p:nvGrpSpPr>
          <p:grpSpPr>
            <a:xfrm>
              <a:off x="7727839" y="3722751"/>
              <a:ext cx="4272817" cy="2322482"/>
              <a:chOff x="7727839" y="3722751"/>
              <a:chExt cx="4272817" cy="2322482"/>
            </a:xfrm>
          </p:grpSpPr>
          <p:grpSp>
            <p:nvGrpSpPr>
              <p:cNvPr id="94" name="Groupe 93">
                <a:extLst>
                  <a:ext uri="{FF2B5EF4-FFF2-40B4-BE49-F238E27FC236}">
                    <a16:creationId xmlns:a16="http://schemas.microsoft.com/office/drawing/2014/main" id="{E0BA82FB-C876-418B-BD4E-C0CDE31D0A31}"/>
                  </a:ext>
                </a:extLst>
              </p:cNvPr>
              <p:cNvGrpSpPr/>
              <p:nvPr/>
            </p:nvGrpSpPr>
            <p:grpSpPr>
              <a:xfrm>
                <a:off x="8903551" y="3722751"/>
                <a:ext cx="3097105" cy="2322482"/>
                <a:chOff x="1417562" y="4063339"/>
                <a:chExt cx="3097105" cy="2322482"/>
              </a:xfrm>
            </p:grpSpPr>
            <p:pic>
              <p:nvPicPr>
                <p:cNvPr id="2" name="Image 1">
                  <a:extLst>
                    <a:ext uri="{FF2B5EF4-FFF2-40B4-BE49-F238E27FC236}">
                      <a16:creationId xmlns:a16="http://schemas.microsoft.com/office/drawing/2014/main" id="{4DA6D82D-D173-4E81-B735-D669703580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13439" r="5760" b="5924"/>
                <a:stretch/>
              </p:blipFill>
              <p:spPr>
                <a:xfrm>
                  <a:off x="1417562" y="4063339"/>
                  <a:ext cx="3097105" cy="2016224"/>
                </a:xfrm>
                <a:prstGeom prst="rect">
                  <a:avLst/>
                </a:prstGeom>
              </p:spPr>
            </p:pic>
            <p:cxnSp>
              <p:nvCxnSpPr>
                <p:cNvPr id="15" name="Connecteur droit avec flèche 14">
                  <a:extLst>
                    <a:ext uri="{FF2B5EF4-FFF2-40B4-BE49-F238E27FC236}">
                      <a16:creationId xmlns:a16="http://schemas.microsoft.com/office/drawing/2014/main" id="{ED821648-A977-4859-BDF9-8A35C8EEA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029" y="5753023"/>
                  <a:ext cx="352252" cy="32654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0388420-5CAB-4342-97C0-2C505ED3ABFD}"/>
                    </a:ext>
                  </a:extLst>
                </p:cNvPr>
                <p:cNvSpPr txBox="1"/>
                <p:nvPr/>
              </p:nvSpPr>
              <p:spPr>
                <a:xfrm>
                  <a:off x="1522172" y="6047267"/>
                  <a:ext cx="8640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</a:rPr>
                    <a:t>Housing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4813254-BC32-4625-B07F-8D2DEA63D8AA}"/>
                    </a:ext>
                  </a:extLst>
                </p:cNvPr>
                <p:cNvSpPr txBox="1"/>
                <p:nvPr/>
              </p:nvSpPr>
              <p:spPr>
                <a:xfrm>
                  <a:off x="3529935" y="5829196"/>
                  <a:ext cx="8640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</a:rPr>
                    <a:t>Air-gap</a:t>
                  </a:r>
                </a:p>
              </p:txBody>
            </p:sp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D54B728C-3837-404D-9DC2-10340E9D2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1194" y="5395007"/>
                  <a:ext cx="511987" cy="45086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Connecteur droit avec flèche 109">
                <a:extLst>
                  <a:ext uri="{FF2B5EF4-FFF2-40B4-BE49-F238E27FC236}">
                    <a16:creationId xmlns:a16="http://schemas.microsoft.com/office/drawing/2014/main" id="{7B49B32E-1044-4758-B1E8-2267F409C2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440" y="4535470"/>
                <a:ext cx="0" cy="6587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6CD2FFCA-4B6B-4503-9AF8-4DCCC0A8A8BE}"/>
                  </a:ext>
                </a:extLst>
              </p:cNvPr>
              <p:cNvSpPr txBox="1"/>
              <p:nvPr/>
            </p:nvSpPr>
            <p:spPr>
              <a:xfrm>
                <a:off x="7727839" y="4721727"/>
                <a:ext cx="20469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13.5 mm</a:t>
                </a:r>
              </a:p>
            </p:txBody>
          </p:sp>
        </p:grp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F51FFA2B-4AB5-4EDC-BE40-D7D20E8497C9}"/>
              </a:ext>
            </a:extLst>
          </p:cNvPr>
          <p:cNvGrpSpPr/>
          <p:nvPr/>
        </p:nvGrpSpPr>
        <p:grpSpPr>
          <a:xfrm>
            <a:off x="7030558" y="636328"/>
            <a:ext cx="5299860" cy="2311365"/>
            <a:chOff x="7030558" y="636328"/>
            <a:chExt cx="5299860" cy="2311365"/>
          </a:xfrm>
        </p:grpSpPr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FB49992D-F5FE-4B43-8535-8B98E129D9EA}"/>
                </a:ext>
              </a:extLst>
            </p:cNvPr>
            <p:cNvGrpSpPr/>
            <p:nvPr/>
          </p:nvGrpSpPr>
          <p:grpSpPr>
            <a:xfrm>
              <a:off x="7030558" y="636328"/>
              <a:ext cx="5299860" cy="2311365"/>
              <a:chOff x="7030558" y="636328"/>
              <a:chExt cx="5299860" cy="2311365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31EE51ED-5749-4F96-9AEE-FE07505CC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33" b="21309"/>
              <a:stretch/>
            </p:blipFill>
            <p:spPr>
              <a:xfrm>
                <a:off x="8222952" y="636328"/>
                <a:ext cx="3969048" cy="1846840"/>
              </a:xfrm>
              <a:prstGeom prst="rect">
                <a:avLst/>
              </a:prstGeom>
            </p:spPr>
          </p:pic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6CCE33AB-EC73-483D-8E05-62118B364DE6}"/>
                  </a:ext>
                </a:extLst>
              </p:cNvPr>
              <p:cNvSpPr txBox="1"/>
              <p:nvPr/>
            </p:nvSpPr>
            <p:spPr>
              <a:xfrm>
                <a:off x="7308384" y="1131554"/>
                <a:ext cx="20469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K-type thermocouple</a:t>
                </a:r>
              </a:p>
            </p:txBody>
          </p: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A49FA7E6-3B00-48B1-877E-EA3DD827E6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1396" y="2273685"/>
                <a:ext cx="393215" cy="3704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521F8EE-2CFE-4C36-8503-C885AA4411D3}"/>
                  </a:ext>
                </a:extLst>
              </p:cNvPr>
              <p:cNvSpPr txBox="1"/>
              <p:nvPr/>
            </p:nvSpPr>
            <p:spPr>
              <a:xfrm>
                <a:off x="8643385" y="2609139"/>
                <a:ext cx="20469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>
                    <a:latin typeface="+mj-lt"/>
                  </a:rPr>
                  <a:t>SiC</a:t>
                </a:r>
                <a:r>
                  <a:rPr lang="en-US" sz="1600" dirty="0">
                    <a:latin typeface="+mj-lt"/>
                  </a:rPr>
                  <a:t> signal wires</a:t>
                </a:r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B591A3EE-329C-4B24-86F8-1A3CD01FBBE5}"/>
                  </a:ext>
                </a:extLst>
              </p:cNvPr>
              <p:cNvSpPr txBox="1"/>
              <p:nvPr/>
            </p:nvSpPr>
            <p:spPr>
              <a:xfrm>
                <a:off x="10487923" y="2335525"/>
                <a:ext cx="1842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Connector inner and external parts</a:t>
                </a:r>
              </a:p>
            </p:txBody>
          </p:sp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7D9A35A8-C938-4B67-8257-01EE871DF9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007262" y="1970804"/>
                <a:ext cx="861239" cy="3926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689B397F-2BD7-49F6-BBAE-8D4DB2AA0E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759349" y="2046802"/>
                <a:ext cx="109152" cy="3166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0EE9B8C5-31A0-45FE-A691-2741E3015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30558" y="2127137"/>
                <a:ext cx="1438187" cy="481292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FCE0BD31-D096-434D-B68C-6F6724F139E8}"/>
                </a:ext>
              </a:extLst>
            </p:cNvPr>
            <p:cNvCxnSpPr>
              <a:cxnSpLocks/>
            </p:cNvCxnSpPr>
            <p:nvPr/>
          </p:nvCxnSpPr>
          <p:spPr>
            <a:xfrm>
              <a:off x="8216078" y="1464074"/>
              <a:ext cx="493274" cy="2860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1507219"/>
      </p:ext>
    </p:extLst>
  </p:cSld>
  <p:clrMapOvr>
    <a:masterClrMapping/>
  </p:clrMapOvr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III – 3-D numerical thermal simulations</a:t>
            </a:r>
            <a:endParaRPr lang="fr-FR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B563F3-CC2F-4019-871E-477D66EE8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5" t="36350" r="18107" b="39500"/>
          <a:stretch/>
        </p:blipFill>
        <p:spPr>
          <a:xfrm>
            <a:off x="4014816" y="4581128"/>
            <a:ext cx="4162368" cy="8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FF07ED-C5F8-48ED-A861-2906B8EC8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5" t="36350" r="18107" b="39500"/>
          <a:stretch/>
        </p:blipFill>
        <p:spPr>
          <a:xfrm>
            <a:off x="8893728" y="648000"/>
            <a:ext cx="3301042" cy="684000"/>
          </a:xfrm>
          <a:prstGeom prst="rect">
            <a:avLst/>
          </a:prstGeom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Parameters of the study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III – 3-D numerical thermal simulations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990218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COMSOL Multiphysics code used (finite element code &amp; a heat transfer module)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Considered 3-D thermal model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Heat equation solved only with conductive heat transfers: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l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= f(T)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Convective and radiative exchanges are neglected inside the detector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 low nuclear heating rate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Only stationary state studied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 heat source per material (Q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=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.E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Nuclear heating rate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from 0 to 0.055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by steps of 0.0025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Used extra-thin mesh (102 µm &lt; element size &lt; 2380 µm)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Applied boundary conditions: 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Coolant fluid flow temperature T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fluid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(dry air)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35, 40, 45 °C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Heat transfer coefficient h calculated and imposed by COMSOL code for                                  external natural convection with air by taking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the geometry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into account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9812D2-A861-4C94-883C-BAD3C7118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t="4677" r="35083"/>
          <a:stretch/>
        </p:blipFill>
        <p:spPr>
          <a:xfrm>
            <a:off x="9297134" y="2058836"/>
            <a:ext cx="1996300" cy="400927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4805378-F71B-4C19-A9EF-A8E53D80FBA7}"/>
              </a:ext>
            </a:extLst>
          </p:cNvPr>
          <p:cNvCxnSpPr>
            <a:cxnSpLocks/>
          </p:cNvCxnSpPr>
          <p:nvPr/>
        </p:nvCxnSpPr>
        <p:spPr>
          <a:xfrm>
            <a:off x="9983860" y="1814184"/>
            <a:ext cx="215528" cy="3419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3D9FC60-D9CD-42C1-91EC-A8360F81C642}"/>
              </a:ext>
            </a:extLst>
          </p:cNvPr>
          <p:cNvSpPr txBox="1"/>
          <p:nvPr/>
        </p:nvSpPr>
        <p:spPr>
          <a:xfrm>
            <a:off x="9347165" y="1530939"/>
            <a:ext cx="1745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= 2 W·m</a:t>
            </a:r>
            <a:r>
              <a:rPr lang="en-US" sz="1600" baseline="30000" dirty="0">
                <a:latin typeface="+mj-lt"/>
              </a:rPr>
              <a:t>-2</a:t>
            </a:r>
            <a:r>
              <a:rPr lang="en-US" sz="1600" dirty="0"/>
              <a:t>·</a:t>
            </a:r>
            <a:r>
              <a:rPr lang="en-US" sz="1600" dirty="0">
                <a:latin typeface="+mj-lt"/>
              </a:rPr>
              <a:t>K</a:t>
            </a:r>
            <a:r>
              <a:rPr lang="en-US" sz="1600" baseline="30000" dirty="0">
                <a:latin typeface="+mj-lt"/>
              </a:rPr>
              <a:t>-1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D4FDD5-913D-48BB-9EEC-273DCBD0F54F}"/>
              </a:ext>
            </a:extLst>
          </p:cNvPr>
          <p:cNvSpPr txBox="1"/>
          <p:nvPr/>
        </p:nvSpPr>
        <p:spPr>
          <a:xfrm>
            <a:off x="7381222" y="5517476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vertical housing walls</a:t>
            </a:r>
            <a:endParaRPr lang="en-US" sz="1600" baseline="30000" dirty="0">
              <a:latin typeface="+mj-lt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5081EE1-5C4F-4AB6-A173-A5F70735DF73}"/>
              </a:ext>
            </a:extLst>
          </p:cNvPr>
          <p:cNvGrpSpPr/>
          <p:nvPr/>
        </p:nvGrpSpPr>
        <p:grpSpPr>
          <a:xfrm>
            <a:off x="9037000" y="4503946"/>
            <a:ext cx="1609421" cy="1274657"/>
            <a:chOff x="9768408" y="4330271"/>
            <a:chExt cx="1609421" cy="1274657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0AF45BB3-94AD-4BFC-AFED-A36E72FD8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5301388"/>
              <a:ext cx="648072" cy="3035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60F029D-4504-48BC-B05F-231CFBAC3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4716731"/>
              <a:ext cx="561996" cy="8881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07307336-7984-4C1F-A045-E0F4D248D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4330271"/>
              <a:ext cx="1609421" cy="12746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7CFE18F-41C6-4277-BF6A-78D42A59A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5301389"/>
              <a:ext cx="1138060" cy="3035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AD23B0F-7EA1-45CC-BFFE-776970E119C0}"/>
              </a:ext>
            </a:extLst>
          </p:cNvPr>
          <p:cNvSpPr txBox="1"/>
          <p:nvPr/>
        </p:nvSpPr>
        <p:spPr>
          <a:xfrm>
            <a:off x="10635817" y="5821540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lower housing wall</a:t>
            </a:r>
            <a:endParaRPr lang="en-US" sz="1600" baseline="30000" dirty="0">
              <a:latin typeface="+mj-lt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4D86349-3EDE-43E8-A3FD-CB77FA8F385D}"/>
              </a:ext>
            </a:extLst>
          </p:cNvPr>
          <p:cNvCxnSpPr>
            <a:cxnSpLocks/>
          </p:cNvCxnSpPr>
          <p:nvPr/>
        </p:nvCxnSpPr>
        <p:spPr>
          <a:xfrm flipH="1">
            <a:off x="10776520" y="3043998"/>
            <a:ext cx="516914" cy="5290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6191451-745B-492E-8E12-6D30CCC28769}"/>
              </a:ext>
            </a:extLst>
          </p:cNvPr>
          <p:cNvSpPr txBox="1"/>
          <p:nvPr/>
        </p:nvSpPr>
        <p:spPr>
          <a:xfrm>
            <a:off x="10566032" y="2459222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upper housing wall</a:t>
            </a:r>
            <a:endParaRPr lang="en-US" sz="1600" baseline="30000" dirty="0">
              <a:latin typeface="+mj-lt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C8FBADB-0771-41F5-8E84-CC73F1AB5E90}"/>
              </a:ext>
            </a:extLst>
          </p:cNvPr>
          <p:cNvCxnSpPr>
            <a:cxnSpLocks/>
          </p:cNvCxnSpPr>
          <p:nvPr/>
        </p:nvCxnSpPr>
        <p:spPr>
          <a:xfrm flipH="1" flipV="1">
            <a:off x="10295284" y="5491971"/>
            <a:ext cx="451243" cy="649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E6AAA65-27BC-440E-AE43-1F2EA6209C64}"/>
              </a:ext>
            </a:extLst>
          </p:cNvPr>
          <p:cNvCxnSpPr>
            <a:cxnSpLocks/>
          </p:cNvCxnSpPr>
          <p:nvPr/>
        </p:nvCxnSpPr>
        <p:spPr>
          <a:xfrm>
            <a:off x="8859257" y="3170231"/>
            <a:ext cx="1018243" cy="2508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3C8EEBDE-EE79-4C76-802F-354CB5CD1C21}"/>
              </a:ext>
            </a:extLst>
          </p:cNvPr>
          <p:cNvSpPr txBox="1"/>
          <p:nvPr/>
        </p:nvSpPr>
        <p:spPr>
          <a:xfrm>
            <a:off x="7984355" y="2585456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vertical connector cylinder</a:t>
            </a:r>
            <a:endParaRPr lang="en-US" sz="16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507240"/>
      </p:ext>
    </p:extLst>
  </p:cSld>
  <p:clrMapOvr>
    <a:masterClrMapping/>
  </p:clrMapOvr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Results for the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 #1: boundary condition influence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III – 3-D numerical thermal simulations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11377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Nuclear heating rate influence on the heat transfer coefficient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Increase of the heat transfer coefficient value with the nuclear heating rate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Increase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of 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temperature due to the nuclear heating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 increase of the thermal exchanges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Coherent heat transfer coefficient values with those obtained by using correlations of the literature: 5 ≤ h ≤ 25 W·m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·K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914400" lvl="3"/>
            <a:endParaRPr lang="en-US" b="1" baseline="30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71521"/>
              </p:ext>
            </p:extLst>
          </p:nvPr>
        </p:nvGraphicFramePr>
        <p:xfrm>
          <a:off x="3071664" y="2492896"/>
          <a:ext cx="702078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F9BCD0C-A9D4-42DF-852B-1F8BE05068F6}"/>
              </a:ext>
            </a:extLst>
          </p:cNvPr>
          <p:cNvSpPr txBox="1"/>
          <p:nvPr/>
        </p:nvSpPr>
        <p:spPr>
          <a:xfrm>
            <a:off x="8832304" y="522920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Tfluid = 40 °C</a:t>
            </a:r>
          </a:p>
        </p:txBody>
      </p:sp>
    </p:spTree>
    <p:extLst>
      <p:ext uri="{BB962C8B-B14F-4D97-AF65-F5344CB8AC3E}">
        <p14:creationId xmlns:p14="http://schemas.microsoft.com/office/powerpoint/2010/main" val="2588204839"/>
      </p:ext>
    </p:extLst>
  </p:cSld>
  <p:clrMapOvr>
    <a:masterClrMapping/>
  </p:clrMapOvr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Results for the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 #1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III – 3-D numerical thermal simulations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100091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Nuclear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heating rate influence on the maximum temperature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Maximum temperature &lt;&lt; Duralumin melting point ~ 660 °C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Higher temperature in the connector 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Low heat transfer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j-lt"/>
              </a:rPr>
              <a:t>coefficient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connector external direction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High energy deposition due to a high density material (Stainless Steel 316L) ~ 7850 kg·m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77D80C-5963-45D9-A362-B390A5158D81}"/>
              </a:ext>
            </a:extLst>
          </p:cNvPr>
          <p:cNvSpPr/>
          <p:nvPr/>
        </p:nvSpPr>
        <p:spPr>
          <a:xfrm>
            <a:off x="7536159" y="5642664"/>
            <a:ext cx="4655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Vertical cross section of the detector for a nuclear heating rate of 0.025 W·g</a:t>
            </a:r>
            <a:r>
              <a:rPr lang="en-US" sz="1400" b="1" baseline="30000" dirty="0">
                <a:solidFill>
                  <a:srgbClr val="0070C0"/>
                </a:solidFill>
                <a:latin typeface="+mj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(left-hand section) and 0.055 W·g</a:t>
            </a:r>
            <a:r>
              <a:rPr lang="en-US" sz="1400" b="1" baseline="30000" dirty="0">
                <a:solidFill>
                  <a:srgbClr val="0070C0"/>
                </a:solidFill>
                <a:latin typeface="+mj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(right-hand section) and a fluid temperature of 40 °C</a:t>
            </a: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770008"/>
              </p:ext>
            </p:extLst>
          </p:nvPr>
        </p:nvGraphicFramePr>
        <p:xfrm>
          <a:off x="32654" y="2708920"/>
          <a:ext cx="7503505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4E3DCADB-11A3-4E0B-8A47-18954E3E0E8B}"/>
              </a:ext>
            </a:extLst>
          </p:cNvPr>
          <p:cNvGrpSpPr/>
          <p:nvPr/>
        </p:nvGrpSpPr>
        <p:grpSpPr>
          <a:xfrm>
            <a:off x="7972405" y="2941935"/>
            <a:ext cx="1872209" cy="2699077"/>
            <a:chOff x="7536159" y="2924944"/>
            <a:chExt cx="1872209" cy="269907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6D4CAD-F6DA-481D-B95B-B8137DA22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9" t="9635" r="21603"/>
            <a:stretch/>
          </p:blipFill>
          <p:spPr>
            <a:xfrm>
              <a:off x="7536159" y="3021499"/>
              <a:ext cx="1872209" cy="260252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C6AEA3-97EA-4435-881A-04CDDD9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2264" y="2924944"/>
              <a:ext cx="648072" cy="2592288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2E29A03-A85E-48F4-ACB6-53AA1BD4F420}"/>
              </a:ext>
            </a:extLst>
          </p:cNvPr>
          <p:cNvGrpSpPr/>
          <p:nvPr/>
        </p:nvGrpSpPr>
        <p:grpSpPr>
          <a:xfrm>
            <a:off x="10082202" y="2961983"/>
            <a:ext cx="1872209" cy="2677224"/>
            <a:chOff x="9815735" y="2965440"/>
            <a:chExt cx="1872209" cy="267722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723F98D-866C-4717-ADE3-5CC918BDC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489" t="9635" r="21603"/>
            <a:stretch/>
          </p:blipFill>
          <p:spPr>
            <a:xfrm>
              <a:off x="9815735" y="3040142"/>
              <a:ext cx="1872209" cy="260252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104045A-51D6-46BF-BB44-55727DFD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2466" y="2965440"/>
              <a:ext cx="597665" cy="2552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43800"/>
      </p:ext>
    </p:extLst>
  </p:cSld>
  <p:clrMapOvr>
    <a:masterClrMapping/>
  </p:clrMapOvr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IV – 3-D numerical radiation/matter interaction simulations</a:t>
            </a:r>
            <a:endParaRPr lang="fr-FR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OECD/NEA MCNP6 Online Training">
            <a:extLst>
              <a:ext uri="{FF2B5EF4-FFF2-40B4-BE49-F238E27FC236}">
                <a16:creationId xmlns:a16="http://schemas.microsoft.com/office/drawing/2014/main" id="{B98B584D-EA61-49DE-88D5-982EC838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33" y="4293096"/>
            <a:ext cx="32099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54044"/>
      </p:ext>
    </p:extLst>
  </p:cSld>
  <p:clrMapOvr>
    <a:masterClrMapping/>
  </p:clrMapOvr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3B4D04D-1052-40D0-9029-A4B388D7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" r="1"/>
          <a:stretch/>
        </p:blipFill>
        <p:spPr>
          <a:xfrm>
            <a:off x="6240016" y="3429000"/>
            <a:ext cx="2880320" cy="27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0E0573-E8FB-420B-9933-E3DCC4F37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344" y="3429000"/>
            <a:ext cx="2760078" cy="270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04A793B-5C25-4AC5-893A-749A0DDBB2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09" t="14293" r="9497" b="1159"/>
          <a:stretch/>
        </p:blipFill>
        <p:spPr>
          <a:xfrm>
            <a:off x="9339955" y="640800"/>
            <a:ext cx="2848372" cy="1999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8C38CD-DEEC-429A-93BD-12FCCDEE9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93808" y="51118"/>
            <a:ext cx="1608268" cy="5180997"/>
          </a:xfrm>
          <a:prstGeom prst="rect">
            <a:avLst/>
          </a:prstGeom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548680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Studied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IV – 3-D numerical r/m interaction simulations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681" y="908720"/>
            <a:ext cx="9577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Geometry and materials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Simplified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geometry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for first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results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 low calculation time</a:t>
            </a:r>
            <a:endParaRPr lang="en-US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D821648-A977-4859-BDF9-8A35C8EEACD3}"/>
              </a:ext>
            </a:extLst>
          </p:cNvPr>
          <p:cNvCxnSpPr>
            <a:cxnSpLocks/>
          </p:cNvCxnSpPr>
          <p:nvPr/>
        </p:nvCxnSpPr>
        <p:spPr>
          <a:xfrm>
            <a:off x="4002546" y="1900987"/>
            <a:ext cx="293680" cy="904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0388420-5CAB-4342-97C0-2C505ED3ABFD}"/>
              </a:ext>
            </a:extLst>
          </p:cNvPr>
          <p:cNvSpPr txBox="1"/>
          <p:nvPr/>
        </p:nvSpPr>
        <p:spPr>
          <a:xfrm>
            <a:off x="3138450" y="1693467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Housing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813254-BC32-4625-B07F-8D2DEA63D8AA}"/>
              </a:ext>
            </a:extLst>
          </p:cNvPr>
          <p:cNvSpPr txBox="1"/>
          <p:nvPr/>
        </p:nvSpPr>
        <p:spPr>
          <a:xfrm>
            <a:off x="7820489" y="163989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Air-gap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54B728C-3837-404D-9DC2-10340E9D26D5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938481" y="1809168"/>
            <a:ext cx="882008" cy="545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5BC16CF-0773-45CD-BF00-CF322A26A47E}"/>
              </a:ext>
            </a:extLst>
          </p:cNvPr>
          <p:cNvSpPr txBox="1"/>
          <p:nvPr/>
        </p:nvSpPr>
        <p:spPr>
          <a:xfrm>
            <a:off x="7771093" y="286570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Base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C314AA1-FE99-460D-815A-B6DD6A538983}"/>
              </a:ext>
            </a:extLst>
          </p:cNvPr>
          <p:cNvCxnSpPr>
            <a:cxnSpLocks/>
          </p:cNvCxnSpPr>
          <p:nvPr/>
        </p:nvCxnSpPr>
        <p:spPr>
          <a:xfrm flipH="1">
            <a:off x="6878254" y="3043083"/>
            <a:ext cx="89283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C771B7B-A4B0-4AAE-AEE8-F13280895FB9}"/>
              </a:ext>
            </a:extLst>
          </p:cNvPr>
          <p:cNvSpPr txBox="1"/>
          <p:nvPr/>
        </p:nvSpPr>
        <p:spPr>
          <a:xfrm>
            <a:off x="7771093" y="2482983"/>
            <a:ext cx="1636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Diode-support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1DCF1A8-1932-4DE7-8BB3-9008BC6F51AA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878254" y="2652260"/>
            <a:ext cx="892839" cy="2637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C3E80233-A2E6-4C23-862A-52B4E206A5AA}"/>
              </a:ext>
            </a:extLst>
          </p:cNvPr>
          <p:cNvSpPr txBox="1"/>
          <p:nvPr/>
        </p:nvSpPr>
        <p:spPr>
          <a:xfrm>
            <a:off x="7771093" y="2049980"/>
            <a:ext cx="114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SiC</a:t>
            </a:r>
            <a:r>
              <a:rPr lang="en-US" sz="1600" dirty="0">
                <a:latin typeface="+mj-lt"/>
              </a:rPr>
              <a:t> diode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D2575AE-F62F-4DA4-BC7F-58C6229C1053}"/>
              </a:ext>
            </a:extLst>
          </p:cNvPr>
          <p:cNvCxnSpPr>
            <a:cxnSpLocks/>
          </p:cNvCxnSpPr>
          <p:nvPr/>
        </p:nvCxnSpPr>
        <p:spPr>
          <a:xfrm flipH="1">
            <a:off x="6576265" y="2227310"/>
            <a:ext cx="1145332" cy="653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B591A3EE-329C-4B24-86F8-1A3CD01FBBE5}"/>
              </a:ext>
            </a:extLst>
          </p:cNvPr>
          <p:cNvSpPr txBox="1"/>
          <p:nvPr/>
        </p:nvSpPr>
        <p:spPr>
          <a:xfrm>
            <a:off x="786001" y="2978098"/>
            <a:ext cx="1095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Connector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7D9A35A8-C938-4B67-8257-01EE871DF9F1}"/>
              </a:ext>
            </a:extLst>
          </p:cNvPr>
          <p:cNvCxnSpPr>
            <a:cxnSpLocks/>
          </p:cNvCxnSpPr>
          <p:nvPr/>
        </p:nvCxnSpPr>
        <p:spPr>
          <a:xfrm flipV="1">
            <a:off x="1860320" y="2825122"/>
            <a:ext cx="453188" cy="3059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8001803-4CD2-4BF6-B406-8EF21D229513}"/>
              </a:ext>
            </a:extLst>
          </p:cNvPr>
          <p:cNvSpPr/>
          <p:nvPr/>
        </p:nvSpPr>
        <p:spPr>
          <a:xfrm>
            <a:off x="-24682" y="3356992"/>
            <a:ext cx="640871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Tallies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F4 (1/cm²)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neutron &amp;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fluxes in the 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SiC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diode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F6 (MeV/g)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neutron &amp;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deposited energy estimated with KERMA in all cells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358775" lvl="1" indent="-358775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Calibri (En-têtes)"/>
              </a:rPr>
              <a:t>ENDF/B-VII.0 cross-section nuclear data library at 297.15 K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EF8916F-2B28-42B0-BA00-455C0AB90ED4}"/>
              </a:ext>
            </a:extLst>
          </p:cNvPr>
          <p:cNvGrpSpPr/>
          <p:nvPr/>
        </p:nvGrpSpPr>
        <p:grpSpPr>
          <a:xfrm>
            <a:off x="9186316" y="3429000"/>
            <a:ext cx="2742332" cy="2700142"/>
            <a:chOff x="9153757" y="3555706"/>
            <a:chExt cx="2742332" cy="270014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2F35FD8-F99D-4672-BFBB-DBC1E654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3757" y="3555706"/>
              <a:ext cx="2742332" cy="2700142"/>
            </a:xfrm>
            <a:prstGeom prst="rect">
              <a:avLst/>
            </a:prstGeom>
          </p:spPr>
        </p:pic>
        <p:sp>
          <p:nvSpPr>
            <p:cNvPr id="26" name="Triangle isocèle 25">
              <a:extLst>
                <a:ext uri="{FF2B5EF4-FFF2-40B4-BE49-F238E27FC236}">
                  <a16:creationId xmlns:a16="http://schemas.microsoft.com/office/drawing/2014/main" id="{81DA187F-45AD-451E-ACF9-1A7C2889810A}"/>
                </a:ext>
              </a:extLst>
            </p:cNvPr>
            <p:cNvSpPr/>
            <p:nvPr/>
          </p:nvSpPr>
          <p:spPr>
            <a:xfrm rot="3269975">
              <a:off x="9893699" y="4068738"/>
              <a:ext cx="1624191" cy="1345704"/>
            </a:xfrm>
            <a:prstGeom prst="triangle">
              <a:avLst>
                <a:gd name="adj" fmla="val 47962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0EFC29F-BEDB-4557-BD7E-5525FB94D8A9}"/>
              </a:ext>
            </a:extLst>
          </p:cNvPr>
          <p:cNvGrpSpPr/>
          <p:nvPr/>
        </p:nvGrpSpPr>
        <p:grpSpPr>
          <a:xfrm>
            <a:off x="6289044" y="3429000"/>
            <a:ext cx="2742332" cy="2700142"/>
            <a:chOff x="6312024" y="3555706"/>
            <a:chExt cx="2742332" cy="270014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700C97F-0DF5-4AF9-855B-B534DE2EA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2024" y="3555706"/>
              <a:ext cx="2742332" cy="2700142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40C49ED-0297-4D6E-9650-249BA661799D}"/>
                </a:ext>
              </a:extLst>
            </p:cNvPr>
            <p:cNvSpPr/>
            <p:nvPr/>
          </p:nvSpPr>
          <p:spPr>
            <a:xfrm>
              <a:off x="7251142" y="3985490"/>
              <a:ext cx="864096" cy="160826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5AD142C3-FAF6-4F40-839D-A625BCDCC3A4}"/>
              </a:ext>
            </a:extLst>
          </p:cNvPr>
          <p:cNvSpPr txBox="1"/>
          <p:nvPr/>
        </p:nvSpPr>
        <p:spPr>
          <a:xfrm>
            <a:off x="6240016" y="6109127"/>
            <a:ext cx="5712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Side and top view of the detector in the Triangular Irradiation 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72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548680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Prompt neutron and </a:t>
            </a:r>
            <a:r>
              <a:rPr lang="en-US" sz="2400" b="1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KERMA values and fluxes results at the center of the TIC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IV – 3-D numerical r/m interaction simulations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681" y="908720"/>
            <a:ext cx="123133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Prompt neutron and </a:t>
            </a:r>
            <a:r>
              <a:rPr lang="fr-FR" sz="2200" b="1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KERMA values at full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reactor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thermal power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(250 </a:t>
            </a:r>
            <a:r>
              <a:rPr lang="en-US" sz="2200" b="1" dirty="0" err="1">
                <a:solidFill>
                  <a:srgbClr val="0070C0"/>
                </a:solidFill>
                <a:latin typeface="+mj-lt"/>
              </a:rPr>
              <a:t>kW</a:t>
            </a:r>
            <a:r>
              <a:rPr lang="en-US" sz="2200" b="1" baseline="-25000" dirty="0" err="1">
                <a:solidFill>
                  <a:srgbClr val="0070C0"/>
                </a:solidFill>
                <a:latin typeface="+mj-lt"/>
              </a:rPr>
              <a:t>th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) </a:t>
            </a:r>
            <a:endParaRPr lang="en-US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Maximum KERMA values coherent with the literature: ~ 0.055 W·g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(Si) </a:t>
            </a:r>
            <a:r>
              <a:rPr lang="en-US" sz="2000" baseline="30000" dirty="0">
                <a:solidFill>
                  <a:srgbClr val="00B0F0"/>
                </a:solidFill>
              </a:rPr>
              <a:t>[5]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~ 0.039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with an uncertainty of 0.07 % in the housing (Duralumin)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~ 0.046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with an uncertainty of 0.54 % in the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diode (Silicon Carbide)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~ 0.048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with an uncertainty of 0.14 % in the connector (Stainless Steel 316L)</a:t>
            </a:r>
          </a:p>
          <a:p>
            <a:pPr marL="358775" lvl="1" indent="-358775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Prompt neutron and </a:t>
            </a:r>
            <a:r>
              <a:rPr lang="en-US" sz="2200" b="1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 fluxes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Maximum fluxes values at full reactor thermal power: 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9.94 ×10</a:t>
            </a:r>
            <a:r>
              <a:rPr lang="pt-BR" sz="2000" baseline="30000" dirty="0">
                <a:solidFill>
                  <a:srgbClr val="00B0F0"/>
                </a:solidFill>
                <a:latin typeface="+mj-lt"/>
              </a:rPr>
              <a:t>12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 n·cm</a:t>
            </a:r>
            <a:r>
              <a:rPr lang="pt-BR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pt-BR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and 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1.06 ×10</a:t>
            </a:r>
            <a:r>
              <a:rPr lang="pt-BR" sz="20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pt-BR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·cm</a:t>
            </a:r>
            <a:r>
              <a:rPr lang="pt-BR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pt-BR" sz="2000" baseline="30000" dirty="0">
                <a:solidFill>
                  <a:srgbClr val="00B0F0"/>
                </a:solidFill>
                <a:latin typeface="+mj-lt"/>
              </a:rPr>
              <a:t>-1 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(± 0.5 %)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208270"/>
              </p:ext>
            </p:extLst>
          </p:nvPr>
        </p:nvGraphicFramePr>
        <p:xfrm>
          <a:off x="-24680" y="2999625"/>
          <a:ext cx="6371592" cy="340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570169"/>
              </p:ext>
            </p:extLst>
          </p:nvPr>
        </p:nvGraphicFramePr>
        <p:xfrm>
          <a:off x="6023992" y="2999625"/>
          <a:ext cx="6371592" cy="340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0458400"/>
      </p:ext>
    </p:extLst>
  </p:cSld>
  <p:clrMapOvr>
    <a:masterClrMapping/>
  </p:clrMapOvr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V – Conclusions and outlooks</a:t>
            </a:r>
            <a:endParaRPr lang="fr-FR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533943"/>
      </p:ext>
    </p:extLst>
  </p:cSld>
  <p:clrMapOvr>
    <a:masterClrMapping/>
  </p:clrMapOvr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Summary:</a:t>
            </a:r>
          </a:p>
          <a:p>
            <a:pPr marL="0" lvl="1"/>
            <a:endParaRPr lang="fr-FR" sz="2400" b="1" dirty="0">
              <a:solidFill>
                <a:srgbClr val="002060"/>
              </a:solidFill>
              <a:latin typeface="+mn-lt"/>
            </a:endParaRPr>
          </a:p>
          <a:p>
            <a:pPr marL="0" lvl="1"/>
            <a:r>
              <a:rPr lang="fr-FR" sz="2200" b="1" dirty="0">
                <a:solidFill>
                  <a:srgbClr val="0070C0"/>
                </a:solidFill>
                <a:latin typeface="+mj-lt"/>
              </a:rPr>
              <a:t>I – Introduction and issues</a:t>
            </a:r>
          </a:p>
          <a:p>
            <a:pPr marL="0" lvl="1"/>
            <a:r>
              <a:rPr lang="fr-FR" sz="2200" b="1" dirty="0">
                <a:solidFill>
                  <a:srgbClr val="0070C0"/>
                </a:solidFill>
                <a:latin typeface="+mj-lt"/>
              </a:rPr>
              <a:t>	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1- </a:t>
            </a:r>
            <a:r>
              <a:rPr lang="en-US" sz="2200" b="1" dirty="0">
                <a:solidFill>
                  <a:srgbClr val="00B0F0"/>
                </a:solidFill>
                <a:latin typeface="+mj-lt"/>
              </a:rPr>
              <a:t>Context</a:t>
            </a:r>
          </a:p>
          <a:p>
            <a:pPr marL="0" lvl="1"/>
            <a:r>
              <a:rPr lang="fr-FR" sz="2200" b="1" dirty="0">
                <a:solidFill>
                  <a:srgbClr val="00B0F0"/>
                </a:solidFill>
                <a:latin typeface="+mj-lt"/>
              </a:rPr>
              <a:t>	2- </a:t>
            </a:r>
            <a:r>
              <a:rPr lang="en-US" sz="2200" b="1" dirty="0">
                <a:solidFill>
                  <a:srgbClr val="00B0F0"/>
                </a:solidFill>
                <a:latin typeface="+mj-lt"/>
              </a:rPr>
              <a:t>Silicon Carbide detectors for neutron detection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marL="0" lvl="1"/>
            <a:r>
              <a:rPr lang="fr-FR" sz="2200" b="1" dirty="0">
                <a:solidFill>
                  <a:srgbClr val="00B0F0"/>
                </a:solidFill>
                <a:latin typeface="+mj-lt"/>
              </a:rPr>
              <a:t> 	3- Irradiation </a:t>
            </a:r>
            <a:r>
              <a:rPr lang="en-US" sz="2200" b="1" dirty="0">
                <a:solidFill>
                  <a:srgbClr val="00B0F0"/>
                </a:solidFill>
                <a:latin typeface="+mj-lt"/>
              </a:rPr>
              <a:t>campaign</a:t>
            </a:r>
            <a:r>
              <a:rPr lang="fr-FR" sz="22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B0F0"/>
                </a:solidFill>
                <a:latin typeface="+mj-lt"/>
              </a:rPr>
              <a:t>preparation</a:t>
            </a:r>
          </a:p>
          <a:p>
            <a:pPr marL="0" lvl="1"/>
            <a:r>
              <a:rPr lang="fr-FR" sz="2200" b="1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0" lvl="1"/>
            <a:r>
              <a:rPr lang="fr-FR" sz="2200" b="1" dirty="0">
                <a:solidFill>
                  <a:srgbClr val="0070C0"/>
                </a:solidFill>
                <a:latin typeface="+mj-lt"/>
              </a:rPr>
              <a:t>II –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Detect</a:t>
            </a:r>
            <a:r>
              <a:rPr lang="fr-FR" sz="2200" b="1" dirty="0">
                <a:solidFill>
                  <a:srgbClr val="0070C0"/>
                </a:solidFill>
                <a:latin typeface="+mj-lt"/>
              </a:rPr>
              <a:t>or 3-D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geometry</a:t>
            </a:r>
          </a:p>
          <a:p>
            <a:pPr marL="0" lvl="1"/>
            <a:endParaRPr lang="fr-FR" sz="2000" b="1" dirty="0">
              <a:solidFill>
                <a:srgbClr val="0070C0"/>
              </a:solidFill>
              <a:latin typeface="+mj-lt"/>
            </a:endParaRPr>
          </a:p>
          <a:p>
            <a:pPr marL="0" lvl="1"/>
            <a:r>
              <a:rPr lang="fr-FR" sz="2200" b="1" dirty="0">
                <a:solidFill>
                  <a:srgbClr val="0070C0"/>
                </a:solidFill>
                <a:latin typeface="+mj-lt"/>
              </a:rPr>
              <a:t>III – 3-D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numerical</a:t>
            </a:r>
            <a:r>
              <a:rPr lang="fr-FR" sz="2200" b="1" dirty="0">
                <a:solidFill>
                  <a:srgbClr val="0070C0"/>
                </a:solidFill>
                <a:latin typeface="+mj-lt"/>
              </a:rPr>
              <a:t> thermal simulations</a:t>
            </a:r>
          </a:p>
          <a:p>
            <a:pPr marL="0" lvl="1"/>
            <a:endParaRPr lang="fr-FR" sz="2000" b="1" dirty="0">
              <a:solidFill>
                <a:srgbClr val="0070C0"/>
              </a:solidFill>
              <a:latin typeface="+mj-lt"/>
            </a:endParaRPr>
          </a:p>
          <a:p>
            <a:pPr marL="0" lvl="1"/>
            <a:r>
              <a:rPr lang="fr-FR" sz="2200" b="1" dirty="0">
                <a:solidFill>
                  <a:srgbClr val="0070C0"/>
                </a:solidFill>
                <a:latin typeface="+mj-lt"/>
              </a:rPr>
              <a:t>IV – 3-D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numerical</a:t>
            </a:r>
            <a:r>
              <a:rPr lang="fr-FR" sz="2200" b="1" dirty="0">
                <a:solidFill>
                  <a:srgbClr val="0070C0"/>
                </a:solidFill>
                <a:latin typeface="+mj-lt"/>
              </a:rPr>
              <a:t> radiation/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matter</a:t>
            </a:r>
            <a:r>
              <a:rPr lang="fr-FR" sz="2200" b="1" dirty="0">
                <a:solidFill>
                  <a:srgbClr val="0070C0"/>
                </a:solidFill>
                <a:latin typeface="+mj-lt"/>
              </a:rPr>
              <a:t> interaction simulations</a:t>
            </a:r>
          </a:p>
          <a:p>
            <a:pPr marL="0" lvl="1"/>
            <a:endParaRPr lang="fr-FR" sz="2000" b="1" dirty="0">
              <a:solidFill>
                <a:srgbClr val="0070C0"/>
              </a:solidFill>
              <a:latin typeface="+mj-lt"/>
            </a:endParaRPr>
          </a:p>
          <a:p>
            <a:pPr marL="0" lvl="3"/>
            <a:r>
              <a:rPr lang="fr-FR" sz="2200" b="1" dirty="0">
                <a:solidFill>
                  <a:srgbClr val="0070C0"/>
                </a:solidFill>
                <a:latin typeface="+mj-lt"/>
              </a:rPr>
              <a:t>V – Conclusions and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outlooks</a:t>
            </a:r>
          </a:p>
        </p:txBody>
      </p:sp>
    </p:spTree>
    <p:extLst>
      <p:ext uri="{BB962C8B-B14F-4D97-AF65-F5344CB8AC3E}">
        <p14:creationId xmlns:p14="http://schemas.microsoft.com/office/powerpoint/2010/main" val="1181272753"/>
      </p:ext>
    </p:extLst>
  </p:cSld>
  <p:clrMapOvr>
    <a:masterClrMapping/>
  </p:clrMapOvr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Conclusions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6688" y="980728"/>
            <a:ext cx="1231336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Thermal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simulations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with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COMSOL Multiphysics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Heat transfer coefficient values calculated by COMSOL are coherent with those estimated by using correlations of the literature: 5 ≤ h ≤ 25 W·m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·K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Maximum temperature ~ 110 °C (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E</a:t>
            </a:r>
            <a:r>
              <a:rPr lang="en-US" sz="2000" baseline="-25000" dirty="0" err="1">
                <a:solidFill>
                  <a:srgbClr val="00B0F0"/>
                </a:solidFill>
                <a:latin typeface="+mj-lt"/>
              </a:rPr>
              <a:t>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= 0.055 W·g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and T</a:t>
            </a:r>
            <a:r>
              <a:rPr lang="en-US" sz="2000" baseline="-25000" dirty="0">
                <a:solidFill>
                  <a:srgbClr val="00B0F0"/>
                </a:solidFill>
                <a:latin typeface="+mj-lt"/>
              </a:rPr>
              <a:t>fluid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= 45 °C) &lt;&lt; Duralumin melting point ~ 660 °C even with a safety margin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 alloy welding for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diode connection can be done (melting point between 180 - 220 °C)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Most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part of the heat deposited in the connector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 reduce the temperature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 material change or smaller connector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L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ow </a:t>
            </a:r>
            <a:r>
              <a:rPr lang="en-US" sz="2000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SiC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diode temperature and heat transfer coefficient differences between the two geometries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MCNP-code simulations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The first preliminary results confirm the right nuclear heating rate range used for the 3-D thermal simulations</a:t>
            </a:r>
            <a:endParaRPr lang="en-US" sz="2000" baseline="30000" dirty="0">
              <a:solidFill>
                <a:srgbClr val="00B0F0"/>
              </a:solidFill>
              <a:latin typeface="+mj-lt"/>
            </a:endParaRP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MCNP KERMA values are slightly lower than those found in literature: 0.055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These KERMA values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lower temperatures in our detector: 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~ 100 °C (E</a:t>
            </a:r>
            <a:r>
              <a:rPr lang="nl-NL" sz="2000" baseline="-25000" dirty="0">
                <a:solidFill>
                  <a:srgbClr val="00B0F0"/>
                </a:solidFill>
                <a:latin typeface="+mj-lt"/>
              </a:rPr>
              <a:t>n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= 0.045 W·g</a:t>
            </a:r>
            <a:r>
              <a:rPr lang="nl-NL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and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nl-NL" sz="2000" baseline="-25000" dirty="0">
                <a:solidFill>
                  <a:srgbClr val="00B0F0"/>
                </a:solidFill>
                <a:latin typeface="+mj-lt"/>
              </a:rPr>
              <a:t>fluid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= 45 °C)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B0F0"/>
                </a:solidFill>
                <a:latin typeface="+mj-lt"/>
              </a:rPr>
              <a:t>In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spite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of a short calculation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time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the maximum uncertainty is 0.54 % and majority are bellow 0.3 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%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The various neutron fluxes obtained already give us an idea of the different reactor thermal power levels to test with our detector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~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pt-B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13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n·cm</a:t>
            </a:r>
            <a:r>
              <a:rPr lang="pt-B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-2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·s</a:t>
            </a:r>
            <a:r>
              <a:rPr lang="pt-B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at full reactor thermal power i.e. 250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kW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th</a:t>
            </a:r>
            <a:endParaRPr lang="en-US" baseline="-25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57300" lvl="3" indent="-34290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1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1257300" lvl="3" indent="-342900">
              <a:buFont typeface="Wingdings" panose="05000000000000000000" pitchFamily="2" charset="2"/>
              <a:buChar char="§"/>
            </a:pPr>
            <a:endParaRPr lang="en-US" dirty="0">
              <a:sym typeface="Wingdings" panose="05000000000000000000" pitchFamily="2" charset="2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rgbClr val="0070C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V – Conclusions and outlooks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6709869"/>
      </p:ext>
    </p:extLst>
  </p:cSld>
  <p:clrMapOvr>
    <a:masterClrMapping/>
  </p:clrMapOvr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Outlooks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6688" y="980728"/>
            <a:ext cx="97210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MCNP-code simulations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Simulations </a:t>
            </a: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with</a:t>
            </a:r>
            <a:r>
              <a:rPr lang="fr-FR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other</a:t>
            </a:r>
            <a:r>
              <a:rPr lang="fr-FR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 conditions (</a:t>
            </a: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explicit modelling of the detector in different axial positions inside the TIC, reactor power, other irradiation channel</a:t>
            </a:r>
            <a:r>
              <a:rPr lang="fr-FR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)</a:t>
            </a:r>
            <a:endParaRPr lang="en-US" sz="2000" dirty="0">
              <a:solidFill>
                <a:srgbClr val="00B0F0"/>
              </a:solidFill>
              <a:latin typeface="+mn-lt"/>
              <a:sym typeface="Wingdings" panose="05000000000000000000" pitchFamily="2" charset="2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Integration of *F8:E tally for nuclear heating rate calculations with another estimator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Neutron</a:t>
            </a: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 activation calculation for various materials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Real detector 3-D geometry and assembly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crews, washers, thermocouple, wires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New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kind of connector more suitable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1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Thermal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simulations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with COMSOL Multiphysics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New sources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applied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by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taking into account 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MCNP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results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Temperature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field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comparaison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Integration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of radiative and convective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transfers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Integration of a n</a:t>
            </a:r>
            <a:r>
              <a:rPr lang="fr-FR" sz="2000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ew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connector</a:t>
            </a: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Achievement of the irradiation campaign at the </a:t>
            </a:r>
            <a:r>
              <a:rPr lang="pt-B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JSI TRIGA Mark II                               Reactor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during the last quarter of 2021</a:t>
            </a:r>
          </a:p>
          <a:p>
            <a:pPr marL="457200" lvl="2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V – Conclusions and outlooks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54ACEE0B-B553-42C7-A799-19431B92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4155" r="2637" b="1005"/>
          <a:stretch/>
        </p:blipFill>
        <p:spPr>
          <a:xfrm>
            <a:off x="7021213" y="2420888"/>
            <a:ext cx="4979443" cy="29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36358"/>
      </p:ext>
    </p:extLst>
  </p:cSld>
  <p:clrMapOvr>
    <a:masterClrMapping/>
  </p:clrMapOvr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Thank you for your attention !</a:t>
            </a:r>
            <a:endParaRPr lang="fr-FR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A56B52-6FC8-4914-841C-488A38D6A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4395787" y="2933542"/>
            <a:ext cx="3400425" cy="32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0483"/>
      </p:ext>
    </p:extLst>
  </p:cSld>
  <p:clrMapOvr>
    <a:masterClrMapping/>
  </p:clrMapOvr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27449" y="17052"/>
            <a:ext cx="727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Back-up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 err="1">
                <a:solidFill>
                  <a:srgbClr val="002060"/>
                </a:solidFill>
                <a:latin typeface="+mn-lt"/>
              </a:rPr>
              <a:t>Why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Silicon </a:t>
            </a:r>
            <a:r>
              <a:rPr lang="fr-FR" sz="2400" b="1" dirty="0" err="1">
                <a:solidFill>
                  <a:srgbClr val="002060"/>
                </a:solidFill>
                <a:latin typeface="+mn-lt"/>
              </a:rPr>
              <a:t>Carbide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for neutron </a:t>
            </a:r>
            <a:r>
              <a:rPr lang="fr-FR" sz="2400" b="1" dirty="0" err="1">
                <a:solidFill>
                  <a:srgbClr val="002060"/>
                </a:solidFill>
                <a:latin typeface="+mn-lt"/>
              </a:rPr>
              <a:t>detection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6688" y="1211681"/>
            <a:ext cx="12192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Main advantages of 4H-SiC-based semiconductor detector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Wide bandgap (3.27 eV)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low leakage current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breakdown field (3 MV.cm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fast response (ns)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energy threshold of defect formation (20-40 eV)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stability versus radiations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thermal conductivity due to C (450 W.m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.K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low temperature gradient &amp; low thermal resistance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Epitaxial growth control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low defect concentration &amp; 6-inch wafer availability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e-hole creation energy (7.78 eV)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high energy resolution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Lower sensitivity to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rays than other semiconductors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Clear distinction between neutrons and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rays for C-based materials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Technology used : P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+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N (our detector) or Schottky-junction diodes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-24679" y="37170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40327B-81F4-4604-B1A9-C34C6FE0E6B6}"/>
              </a:ext>
            </a:extLst>
          </p:cNvPr>
          <p:cNvSpPr txBox="1"/>
          <p:nvPr/>
        </p:nvSpPr>
        <p:spPr>
          <a:xfrm>
            <a:off x="8824601" y="651209"/>
            <a:ext cx="1074862" cy="197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900" dirty="0"/>
          </a:p>
        </p:txBody>
      </p:sp>
      <p:grpSp>
        <p:nvGrpSpPr>
          <p:cNvPr id="20" name="Groupe 35">
            <a:extLst>
              <a:ext uri="{FF2B5EF4-FFF2-40B4-BE49-F238E27FC236}">
                <a16:creationId xmlns:a16="http://schemas.microsoft.com/office/drawing/2014/main" id="{1E78C461-E4E8-4E47-B355-696B35598D59}"/>
              </a:ext>
            </a:extLst>
          </p:cNvPr>
          <p:cNvGrpSpPr/>
          <p:nvPr/>
        </p:nvGrpSpPr>
        <p:grpSpPr>
          <a:xfrm>
            <a:off x="8184233" y="3667054"/>
            <a:ext cx="4007768" cy="2021901"/>
            <a:chOff x="4923353" y="2946628"/>
            <a:chExt cx="4007768" cy="23515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2320E1-3A02-4FA8-B4AE-B43898B0F3F8}"/>
                </a:ext>
              </a:extLst>
            </p:cNvPr>
            <p:cNvSpPr/>
            <p:nvPr/>
          </p:nvSpPr>
          <p:spPr>
            <a:xfrm>
              <a:off x="4995360" y="2946628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fr-FR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Si detector</a:t>
              </a:r>
              <a:r>
                <a:rPr lang="fr-FR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: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597015-C1FC-4478-B509-A3CAE77F63A8}"/>
                </a:ext>
              </a:extLst>
            </p:cNvPr>
            <p:cNvSpPr/>
            <p:nvPr/>
          </p:nvSpPr>
          <p:spPr>
            <a:xfrm>
              <a:off x="4923353" y="3257830"/>
              <a:ext cx="4007768" cy="2040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fr-FR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</a:rPr>
                <a:t>Small </a:t>
              </a:r>
              <a:r>
                <a:rPr lang="en-US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</a:rPr>
                <a:t>Bandgap (1.12 eV at RT)  </a:t>
              </a:r>
              <a:r>
                <a:rPr lang="en-US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endParaRPr lang="ru-RU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just"/>
              <a:r>
                <a:rPr lang="ru-RU" i="1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     </a:t>
              </a:r>
              <a:r>
                <a:rPr lang="ru-RU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fr-FR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High </a:t>
              </a:r>
              <a:r>
                <a:rPr lang="en-US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leakage current above 30°C</a:t>
              </a:r>
              <a:endParaRPr lang="ru-RU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</a:rPr>
                <a:t>Low thermal conductivity </a:t>
              </a:r>
              <a:r>
                <a:rPr lang="en-US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Cooling system required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</a:rPr>
                <a:t>High displacement energy threshold </a:t>
              </a:r>
              <a:r>
                <a:rPr lang="en-US" i="1" dirty="0">
                  <a:solidFill>
                    <a:srgbClr val="00B0F0"/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low stability vs radiations</a:t>
              </a:r>
              <a:endParaRPr lang="ru-RU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315D3EC-001F-4F86-A20D-935154D6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25" y="643382"/>
            <a:ext cx="5418476" cy="15614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41157B-54B7-440D-8CC7-B5CAC9C72E6B}"/>
              </a:ext>
            </a:extLst>
          </p:cNvPr>
          <p:cNvSpPr/>
          <p:nvPr/>
        </p:nvSpPr>
        <p:spPr>
          <a:xfrm>
            <a:off x="335360" y="4310333"/>
            <a:ext cx="957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 Carbon (Low </a:t>
            </a:r>
            <a:r>
              <a:rPr lang="fr-FR" sz="2000" dirty="0" err="1">
                <a:solidFill>
                  <a:srgbClr val="00B0F0"/>
                </a:solidFill>
                <a:latin typeface="+mj-lt"/>
              </a:rPr>
              <a:t>atomic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B0F0"/>
                </a:solidFill>
                <a:latin typeface="+mj-lt"/>
              </a:rPr>
              <a:t>number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Z) 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Direct fast neutron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detection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through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Elastic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scattering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with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respect to Si)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Lower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sensitivity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to photons (gamma rays)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than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other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semiconductors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47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1A21964-32C7-40D2-BED4-BA51BC6FA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701" r="1644"/>
          <a:stretch/>
        </p:blipFill>
        <p:spPr>
          <a:xfrm>
            <a:off x="8616280" y="2430731"/>
            <a:ext cx="3575720" cy="28845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157F9C-0312-4540-BD83-F81D47E6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636817"/>
            <a:ext cx="3575720" cy="17954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27449" y="17052"/>
            <a:ext cx="727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Back-up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>
                <a:solidFill>
                  <a:srgbClr val="002060"/>
                </a:solidFill>
                <a:latin typeface="+mn-lt"/>
              </a:rPr>
              <a:t>Thermal neutron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detection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79" y="1052736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Neutron Converter Layer (NCL)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Composed of materials with high thermal-neutron absorption </a:t>
            </a:r>
          </a:p>
          <a:p>
            <a:pPr marL="457200" lvl="2"/>
            <a:r>
              <a:rPr lang="en-US" sz="2000" dirty="0">
                <a:solidFill>
                  <a:srgbClr val="00B0F0"/>
                </a:solidFill>
                <a:latin typeface="+mj-lt"/>
              </a:rPr>
              <a:t>      cross-sections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baseline="-1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= 3840 barns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baseline="-1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= 940 barns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Boron-10 (our detector with an ionic implantation at 50 keV)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 + n → 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7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Li* (0.84 MeV) + 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 (1.47 MeV)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+ γ (0.48 MeV) 94 % or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 + n → 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 (1.01 MeV) + 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 (1.78 MeV) 6 % or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Lithium-6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6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Li + n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  <a:sym typeface="Wingdings" pitchFamily="2" charset="2"/>
              </a:rPr>
              <a:t>→  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  <a:sym typeface="Wingdings" pitchFamily="2" charset="2"/>
              </a:rPr>
              <a:t>4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  <a:sym typeface="Wingdings" pitchFamily="2" charset="2"/>
              </a:rPr>
              <a:t>He (2.05 MeV) + 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  <a:sym typeface="Wingdings" pitchFamily="2" charset="2"/>
              </a:rPr>
              <a:t>3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  <a:sym typeface="Wingdings" pitchFamily="2" charset="2"/>
              </a:rPr>
              <a:t>H (2.73 MeV)</a:t>
            </a:r>
          </a:p>
          <a:p>
            <a:pPr lvl="2"/>
            <a:endParaRPr lang="fr-FR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lvl="2"/>
            <a:endParaRPr lang="fr-FR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lvl="2"/>
            <a:endParaRPr lang="fr-FR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lvl="2"/>
            <a:endParaRPr lang="fr-FR" sz="1100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100" b="1" dirty="0">
                <a:solidFill>
                  <a:srgbClr val="0070C0"/>
                </a:solidFill>
                <a:latin typeface="+mj-lt"/>
              </a:rPr>
              <a:t>Secondary charged particles </a:t>
            </a:r>
            <a:r>
              <a:rPr lang="en-US" sz="21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ionization of matter </a:t>
            </a:r>
            <a:r>
              <a:rPr lang="en-US" sz="21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1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e</a:t>
            </a:r>
            <a:r>
              <a:rPr lang="en-US" sz="2100" b="1" baseline="30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-</a:t>
            </a:r>
            <a:r>
              <a:rPr lang="en-US" sz="21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/h</a:t>
            </a:r>
            <a:r>
              <a:rPr lang="en-US" sz="2100" b="1" baseline="30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+</a:t>
            </a:r>
            <a:r>
              <a:rPr lang="en-US" sz="21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pairs in the SCR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1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Charge collection through the electrodes and the applied electric field  signal generation (pulses)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1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Acquisition of an energy spectrum (Pulse Height Spectrum) with a Multi Channel Analyzer (MCA)</a:t>
            </a:r>
            <a:endParaRPr lang="en-US" sz="2100" b="1" dirty="0">
              <a:solidFill>
                <a:srgbClr val="0070C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Measurement and quantification of thermal neutrons (fission applications)</a:t>
            </a:r>
          </a:p>
          <a:p>
            <a:pPr marL="0" lvl="1"/>
            <a:endParaRPr lang="fr-FR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-24679" y="37170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3C6C4C-0543-4C73-841A-E21F558EC7BF}"/>
              </a:ext>
            </a:extLst>
          </p:cNvPr>
          <p:cNvSpPr txBox="1"/>
          <p:nvPr/>
        </p:nvSpPr>
        <p:spPr>
          <a:xfrm>
            <a:off x="9055699" y="5066990"/>
            <a:ext cx="3143672" cy="307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Deposited energy in SCR (MeV)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792772-DEAC-4C91-B69F-005F282B9AAC}"/>
              </a:ext>
            </a:extLst>
          </p:cNvPr>
          <p:cNvSpPr txBox="1"/>
          <p:nvPr/>
        </p:nvSpPr>
        <p:spPr>
          <a:xfrm rot="-5400000">
            <a:off x="7479318" y="3547750"/>
            <a:ext cx="24825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Number of particles</a:t>
            </a:r>
          </a:p>
        </p:txBody>
      </p:sp>
    </p:spTree>
    <p:extLst>
      <p:ext uri="{BB962C8B-B14F-4D97-AF65-F5344CB8AC3E}">
        <p14:creationId xmlns:p14="http://schemas.microsoft.com/office/powerpoint/2010/main" val="235870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F3F7A2F-BA54-4709-9971-63FE59E60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127" y="3302139"/>
            <a:ext cx="3679043" cy="282135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9D738E2-33D3-4E0E-94A1-99812F986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1367307"/>
            <a:ext cx="4295800" cy="210819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27449" y="17052"/>
            <a:ext cx="727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Back-up</a:t>
            </a: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>
                <a:solidFill>
                  <a:srgbClr val="002060"/>
                </a:solidFill>
                <a:latin typeface="+mn-lt"/>
              </a:rPr>
              <a:t>Fast neutron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detection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79" y="1052736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Detection</a:t>
            </a:r>
            <a:r>
              <a:rPr lang="fr-FR" sz="2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achieved through threshold reactions </a:t>
            </a:r>
            <a:r>
              <a:rPr lang="en-US" sz="2200" b="1" baseline="30000" dirty="0">
                <a:solidFill>
                  <a:srgbClr val="0070C0"/>
                </a:solidFill>
                <a:latin typeface="+mj-lt"/>
              </a:rPr>
              <a:t>[6]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Elastic</a:t>
            </a:r>
            <a:r>
              <a:rPr lang="fr-FR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scattering</a:t>
            </a:r>
            <a:r>
              <a:rPr lang="fr-FR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C,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 (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E</a:t>
            </a:r>
            <a:r>
              <a:rPr lang="fr-FR" altLang="en-US" sz="2000" u="sng" baseline="-25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n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≥ 0 MeV)</a:t>
            </a:r>
            <a:endParaRPr lang="fr-FR" sz="2000" dirty="0">
              <a:solidFill>
                <a:srgbClr val="00B0F0"/>
              </a:solidFill>
              <a:latin typeface="+mj-lt"/>
              <a:cs typeface="Times New Roman" pitchFamily="18" charset="0"/>
              <a:sym typeface="Wingdings" pitchFamily="2" charset="2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Inelastic scattering: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’)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C* (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E</a:t>
            </a:r>
            <a:r>
              <a:rPr lang="fr-FR" altLang="en-US" sz="2000" u="sng" baseline="-25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n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altLang="en-US" sz="2000" u="sng" dirty="0">
                <a:solidFill>
                  <a:srgbClr val="00B0F0"/>
                </a:solidFill>
                <a:cs typeface="Times New Roman" pitchFamily="18" charset="0"/>
              </a:rPr>
              <a:t>≥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4.81 MeV)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’)3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altLang="en-US" sz="2000" u="sng" dirty="0">
                <a:solidFill>
                  <a:srgbClr val="00B0F0"/>
                </a:solidFill>
                <a:cs typeface="Times New Roman" pitchFamily="18" charset="0"/>
              </a:rPr>
              <a:t>≥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8.43 MeV),</a:t>
            </a:r>
          </a:p>
          <a:p>
            <a:pPr marL="457200" lvl="2"/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’)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</a:t>
            </a:r>
            <a:r>
              <a:rPr lang="fr-FR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* (</a:t>
            </a:r>
            <a:r>
              <a:rPr lang="en-US" sz="2000" u="sng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2000" u="sng" baseline="-25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</a:t>
            </a:r>
            <a:r>
              <a:rPr lang="en-US" sz="2000" u="sng" baseline="-25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&gt; 1.85 MeV)</a:t>
            </a:r>
            <a:endParaRPr lang="fr-FR" sz="2000" dirty="0">
              <a:solidFill>
                <a:srgbClr val="00B0F0"/>
              </a:solidFill>
              <a:latin typeface="+mj-lt"/>
              <a:cs typeface="Times New Roman" pitchFamily="18" charset="0"/>
              <a:sym typeface="Wingdings" pitchFamily="2" charset="2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(n,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) reactions: 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C(n,</a:t>
            </a:r>
            <a:r>
              <a:rPr lang="fr-FR" alt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9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Be (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E</a:t>
            </a:r>
            <a:r>
              <a:rPr lang="fr-FR" altLang="en-US" sz="2000" u="sng" baseline="-25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n</a:t>
            </a:r>
            <a:r>
              <a:rPr lang="fr-FR" altLang="en-US" sz="2000" u="sng" dirty="0">
                <a:solidFill>
                  <a:srgbClr val="00B0F0"/>
                </a:solidFill>
                <a:cs typeface="Times New Roman" pitchFamily="18" charset="0"/>
              </a:rPr>
              <a:t> ≥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6.42 MeV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), 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Si(n,</a:t>
            </a:r>
            <a:r>
              <a:rPr lang="fr-FR" alt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25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Mg (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E</a:t>
            </a:r>
            <a:r>
              <a:rPr lang="fr-FR" altLang="en-US" sz="2000" u="sng" baseline="-25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n</a:t>
            </a:r>
            <a:r>
              <a:rPr lang="fr-FR" altLang="en-US" sz="2000" u="sng" dirty="0">
                <a:solidFill>
                  <a:srgbClr val="00B0F0"/>
                </a:solidFill>
                <a:cs typeface="Times New Roman" pitchFamily="18" charset="0"/>
              </a:rPr>
              <a:t> ≥</a:t>
            </a:r>
            <a:r>
              <a:rPr lang="fr-FR" altLang="en-US" sz="2000" u="sng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2.77 MeV)</a:t>
            </a:r>
            <a:endParaRPr lang="en-US" altLang="en-US" sz="2000" u="sng" dirty="0">
              <a:solidFill>
                <a:srgbClr val="00B0F0"/>
              </a:solidFill>
              <a:latin typeface="+mj-lt"/>
              <a:cs typeface="Times New Roman" pitchFamily="18" charset="0"/>
              <a:sym typeface="Wingdings" pitchFamily="2" charset="2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200" b="1" dirty="0">
              <a:solidFill>
                <a:srgbClr val="0070C0"/>
              </a:solidFill>
              <a:latin typeface="+mj-lt"/>
            </a:endParaRPr>
          </a:p>
          <a:p>
            <a:pPr marL="0" lvl="1"/>
            <a:endParaRPr lang="fr-FR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-24679" y="37170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40327B-81F4-4604-B1A9-C34C6FE0E6B6}"/>
              </a:ext>
            </a:extLst>
          </p:cNvPr>
          <p:cNvSpPr txBox="1"/>
          <p:nvPr/>
        </p:nvSpPr>
        <p:spPr>
          <a:xfrm>
            <a:off x="8824601" y="651209"/>
            <a:ext cx="1074862" cy="197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900" dirty="0"/>
          </a:p>
        </p:txBody>
      </p:sp>
      <p:grpSp>
        <p:nvGrpSpPr>
          <p:cNvPr id="12" name="Groupe 7">
            <a:extLst>
              <a:ext uri="{FF2B5EF4-FFF2-40B4-BE49-F238E27FC236}">
                <a16:creationId xmlns:a16="http://schemas.microsoft.com/office/drawing/2014/main" id="{BC51EBE7-5192-4656-9FFB-5EA2BE88BD0D}"/>
              </a:ext>
            </a:extLst>
          </p:cNvPr>
          <p:cNvGrpSpPr>
            <a:grpSpLocks noChangeAspect="1"/>
          </p:cNvGrpSpPr>
          <p:nvPr/>
        </p:nvGrpSpPr>
        <p:grpSpPr>
          <a:xfrm>
            <a:off x="9771098" y="633636"/>
            <a:ext cx="2497035" cy="992579"/>
            <a:chOff x="503272" y="1521655"/>
            <a:chExt cx="3427600" cy="166565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61F47C3-387A-45FC-BD8F-5169BA00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50" y="1690932"/>
              <a:ext cx="2445257" cy="103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F4826686-1EA0-458A-B06E-341170C5CB5A}"/>
                </a:ext>
              </a:extLst>
            </p:cNvPr>
            <p:cNvSpPr/>
            <p:nvPr/>
          </p:nvSpPr>
          <p:spPr>
            <a:xfrm>
              <a:off x="1820988" y="1521655"/>
              <a:ext cx="478017" cy="338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>
                  <a:latin typeface="Comic Sans MS" panose="030F0702030302020204" pitchFamily="66" charset="0"/>
                  <a:cs typeface="Times New Roman" pitchFamily="18" charset="0"/>
                </a:rPr>
                <a:t>12</a:t>
              </a:r>
              <a:r>
                <a:rPr lang="en-US" sz="1600" b="1" dirty="0">
                  <a:latin typeface="Comic Sans MS" panose="030F0702030302020204" pitchFamily="66" charset="0"/>
                  <a:cs typeface="Times New Roman" pitchFamily="18" charset="0"/>
                </a:rPr>
                <a:t>C</a:t>
              </a:r>
              <a:endParaRPr lang="fr-FR" sz="1600" b="1" dirty="0">
                <a:latin typeface="Comic Sans MS" panose="030F0702030302020204" pitchFamily="66" charset="0"/>
                <a:cs typeface="Times New Roman" pitchFamily="18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03D17A60-2E05-416D-A344-B2459C0BBDBC}"/>
                </a:ext>
              </a:extLst>
            </p:cNvPr>
            <p:cNvSpPr/>
            <p:nvPr/>
          </p:nvSpPr>
          <p:spPr>
            <a:xfrm>
              <a:off x="3140705" y="2503145"/>
              <a:ext cx="790167" cy="684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>
                  <a:latin typeface="Comic Sans MS" panose="030F0702030302020204" pitchFamily="66" charset="0"/>
                  <a:cs typeface="Times New Roman" pitchFamily="18" charset="0"/>
                </a:rPr>
                <a:t>12</a:t>
              </a:r>
              <a:r>
                <a:rPr lang="en-US" sz="1600" b="1" dirty="0">
                  <a:latin typeface="Comic Sans MS" panose="030F0702030302020204" pitchFamily="66" charset="0"/>
                  <a:cs typeface="Times New Roman" pitchFamily="18" charset="0"/>
                </a:rPr>
                <a:t>C</a:t>
              </a:r>
              <a:endParaRPr lang="fr-FR" sz="1600" b="1" dirty="0">
                <a:latin typeface="Comic Sans MS" panose="030F0702030302020204" pitchFamily="66" charset="0"/>
                <a:cs typeface="Times New Roman" pitchFamily="18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34CD0F2A-8BEC-48C8-AF37-3EB76F09CA1F}"/>
                </a:ext>
              </a:extLst>
            </p:cNvPr>
            <p:cNvSpPr/>
            <p:nvPr/>
          </p:nvSpPr>
          <p:spPr>
            <a:xfrm>
              <a:off x="503272" y="2015214"/>
              <a:ext cx="2920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Comic Sans MS" panose="030F0702030302020204" pitchFamily="66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EBC6BE3A-DDA7-46A6-9B3B-A530A2501E6F}"/>
                </a:ext>
              </a:extLst>
            </p:cNvPr>
            <p:cNvSpPr/>
            <p:nvPr/>
          </p:nvSpPr>
          <p:spPr>
            <a:xfrm>
              <a:off x="3101556" y="1545214"/>
              <a:ext cx="482792" cy="684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Comic Sans MS" panose="030F0702030302020204" pitchFamily="66" charset="0"/>
                  <a:cs typeface="Times New Roman" pitchFamily="18" charset="0"/>
                </a:rPr>
                <a:t>n</a:t>
              </a:r>
            </a:p>
          </p:txBody>
        </p:sp>
      </p:grpSp>
      <p:grpSp>
        <p:nvGrpSpPr>
          <p:cNvPr id="20" name="Groupe 7">
            <a:extLst>
              <a:ext uri="{FF2B5EF4-FFF2-40B4-BE49-F238E27FC236}">
                <a16:creationId xmlns:a16="http://schemas.microsoft.com/office/drawing/2014/main" id="{CFF915DC-975C-48A1-A841-D29050264D02}"/>
              </a:ext>
            </a:extLst>
          </p:cNvPr>
          <p:cNvGrpSpPr>
            <a:grpSpLocks noChangeAspect="1"/>
          </p:cNvGrpSpPr>
          <p:nvPr/>
        </p:nvGrpSpPr>
        <p:grpSpPr>
          <a:xfrm>
            <a:off x="7173251" y="620688"/>
            <a:ext cx="2497035" cy="978540"/>
            <a:chOff x="503272" y="1521655"/>
            <a:chExt cx="3549490" cy="166565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7FFC99D-4B94-40E5-99C9-DEA513F32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50" y="1690932"/>
              <a:ext cx="2445257" cy="103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EB4AA045-5E02-4C2D-BEBF-2FE3E2CC9E74}"/>
                </a:ext>
              </a:extLst>
            </p:cNvPr>
            <p:cNvSpPr/>
            <p:nvPr/>
          </p:nvSpPr>
          <p:spPr>
            <a:xfrm>
              <a:off x="1820988" y="1521655"/>
              <a:ext cx="912057" cy="684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>
                  <a:latin typeface="Comic Sans MS" panose="030F0702030302020204" pitchFamily="66" charset="0"/>
                  <a:cs typeface="Times New Roman" pitchFamily="18" charset="0"/>
                </a:rPr>
                <a:t>28</a:t>
              </a:r>
              <a:r>
                <a:rPr lang="en-US" sz="1600" b="1" dirty="0">
                  <a:latin typeface="Comic Sans MS" panose="030F0702030302020204" pitchFamily="66" charset="0"/>
                  <a:cs typeface="Times New Roman" pitchFamily="18" charset="0"/>
                </a:rPr>
                <a:t>Si</a:t>
              </a:r>
              <a:endParaRPr lang="fr-FR" sz="1600" b="1" dirty="0">
                <a:latin typeface="Comic Sans MS" panose="030F0702030302020204" pitchFamily="66" charset="0"/>
                <a:cs typeface="Times New Roman" pitchFamily="18" charset="0"/>
              </a:endParaRPr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CB39BE83-F21B-43DC-8559-983375ECE94D}"/>
                </a:ext>
              </a:extLst>
            </p:cNvPr>
            <p:cNvSpPr/>
            <p:nvPr/>
          </p:nvSpPr>
          <p:spPr>
            <a:xfrm>
              <a:off x="3140705" y="2503145"/>
              <a:ext cx="912057" cy="684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>
                  <a:latin typeface="Comic Sans MS" panose="030F0702030302020204" pitchFamily="66" charset="0"/>
                  <a:cs typeface="Times New Roman" pitchFamily="18" charset="0"/>
                </a:rPr>
                <a:t>28</a:t>
              </a:r>
              <a:r>
                <a:rPr lang="en-US" sz="1600" b="1" dirty="0">
                  <a:latin typeface="Comic Sans MS" panose="030F0702030302020204" pitchFamily="66" charset="0"/>
                  <a:cs typeface="Times New Roman" pitchFamily="18" charset="0"/>
                </a:rPr>
                <a:t>Si</a:t>
              </a:r>
              <a:endParaRPr lang="fr-FR" sz="1600" b="1" dirty="0">
                <a:latin typeface="Comic Sans MS" panose="030F0702030302020204" pitchFamily="66" charset="0"/>
                <a:cs typeface="Times New Roman" pitchFamily="18" charset="0"/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3452EB70-E44A-4BC6-8AF9-0C9FEB653907}"/>
                </a:ext>
              </a:extLst>
            </p:cNvPr>
            <p:cNvSpPr/>
            <p:nvPr/>
          </p:nvSpPr>
          <p:spPr>
            <a:xfrm>
              <a:off x="503272" y="2015214"/>
              <a:ext cx="2920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Comic Sans MS" panose="030F0702030302020204" pitchFamily="66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1ACD208D-5DCE-47F4-A1C0-AA21BDAD3ED4}"/>
                </a:ext>
              </a:extLst>
            </p:cNvPr>
            <p:cNvSpPr/>
            <p:nvPr/>
          </p:nvSpPr>
          <p:spPr>
            <a:xfrm>
              <a:off x="3101557" y="1545214"/>
              <a:ext cx="482792" cy="684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Comic Sans MS" panose="030F0702030302020204" pitchFamily="66" charset="0"/>
                  <a:cs typeface="Times New Roman" pitchFamily="18" charset="0"/>
                </a:rPr>
                <a:t>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36F4820-E5D8-4FCE-A62F-33A868AB98ED}"/>
              </a:ext>
            </a:extLst>
          </p:cNvPr>
          <p:cNvSpPr/>
          <p:nvPr/>
        </p:nvSpPr>
        <p:spPr>
          <a:xfrm>
            <a:off x="0" y="2728659"/>
            <a:ext cx="835292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Fast neutron detection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Scatterings of the impinging neutrons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deexcitation emission 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Secondary charged particles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 ionization of matter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 e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-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/h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+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pairs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Charge collection through the electrodes and the applied electric field  signal generation (pulses)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16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Acquisition of an energy spectrum (Pulse Height Spectrum)</a:t>
            </a:r>
          </a:p>
          <a:p>
            <a:pPr marL="0" lvl="1"/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    with a Multi Channel Analyzer (MCA)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Measurement and quantification of fast neutrons (fission and fusion applications)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8D424-3AA9-426B-8DF4-F0F9965BA4B0}"/>
              </a:ext>
            </a:extLst>
          </p:cNvPr>
          <p:cNvSpPr/>
          <p:nvPr/>
        </p:nvSpPr>
        <p:spPr>
          <a:xfrm>
            <a:off x="7556464" y="6011997"/>
            <a:ext cx="4781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+mj-lt"/>
              </a:rPr>
              <a:t>[6] </a:t>
            </a:r>
            <a:r>
              <a:rPr lang="fr-FR" sz="900" dirty="0" err="1">
                <a:latin typeface="+mj-lt"/>
              </a:rPr>
              <a:t>Ruddy</a:t>
            </a:r>
            <a:r>
              <a:rPr lang="fr-FR" sz="900" dirty="0">
                <a:latin typeface="+mj-lt"/>
              </a:rPr>
              <a:t> </a:t>
            </a:r>
            <a:r>
              <a:rPr lang="fr-FR" sz="900" i="1" dirty="0">
                <a:latin typeface="+mj-lt"/>
              </a:rPr>
              <a:t>et al. </a:t>
            </a:r>
            <a:r>
              <a:rPr lang="fr-FR" sz="900" dirty="0">
                <a:latin typeface="+mj-lt"/>
              </a:rPr>
              <a:t>, « Fast neutron </a:t>
            </a:r>
            <a:r>
              <a:rPr lang="fr-FR" sz="900" dirty="0" err="1">
                <a:latin typeface="+mj-lt"/>
              </a:rPr>
              <a:t>spectrometry</a:t>
            </a:r>
            <a:r>
              <a:rPr lang="fr-FR" sz="900" dirty="0">
                <a:latin typeface="+mj-lt"/>
              </a:rPr>
              <a:t> </a:t>
            </a:r>
            <a:r>
              <a:rPr lang="fr-FR" sz="900" dirty="0" err="1">
                <a:latin typeface="+mj-lt"/>
              </a:rPr>
              <a:t>using</a:t>
            </a:r>
            <a:r>
              <a:rPr lang="fr-FR" sz="900" dirty="0">
                <a:latin typeface="+mj-lt"/>
              </a:rPr>
              <a:t> Silicon </a:t>
            </a:r>
            <a:r>
              <a:rPr lang="fr-FR" sz="900" dirty="0" err="1">
                <a:latin typeface="+mj-lt"/>
              </a:rPr>
              <a:t>Carbide</a:t>
            </a:r>
            <a:r>
              <a:rPr lang="fr-FR" sz="900" dirty="0">
                <a:latin typeface="+mj-lt"/>
              </a:rPr>
              <a:t> detectors », </a:t>
            </a:r>
            <a:r>
              <a:rPr lang="fr-FR" sz="900" dirty="0" err="1">
                <a:latin typeface="+mj-lt"/>
              </a:rPr>
              <a:t>Reactor</a:t>
            </a:r>
            <a:r>
              <a:rPr lang="fr-FR" sz="900" dirty="0">
                <a:latin typeface="+mj-lt"/>
              </a:rPr>
              <a:t> </a:t>
            </a:r>
            <a:r>
              <a:rPr lang="fr-FR" sz="900" dirty="0" err="1">
                <a:latin typeface="+mj-lt"/>
              </a:rPr>
              <a:t>Dosimetry</a:t>
            </a:r>
            <a:r>
              <a:rPr lang="fr-FR" sz="900" dirty="0">
                <a:latin typeface="+mj-lt"/>
              </a:rPr>
              <a:t> in the 21st Century, J. </a:t>
            </a:r>
            <a:r>
              <a:rPr lang="fr-FR" sz="900" dirty="0" err="1">
                <a:latin typeface="+mj-lt"/>
              </a:rPr>
              <a:t>Wagemans</a:t>
            </a:r>
            <a:r>
              <a:rPr lang="fr-FR" sz="900" dirty="0">
                <a:latin typeface="+mj-lt"/>
              </a:rPr>
              <a:t>, </a:t>
            </a:r>
            <a:r>
              <a:rPr lang="fr-FR" sz="900" dirty="0" err="1">
                <a:latin typeface="+mj-lt"/>
              </a:rPr>
              <a:t>Eds</a:t>
            </a:r>
            <a:r>
              <a:rPr lang="fr-FR" sz="900" dirty="0">
                <a:latin typeface="+mj-lt"/>
              </a:rPr>
              <a:t> London, UK: World Scientific, 2003, pp. 347-355.</a:t>
            </a:r>
          </a:p>
        </p:txBody>
      </p:sp>
    </p:spTree>
    <p:extLst>
      <p:ext uri="{BB962C8B-B14F-4D97-AF65-F5344CB8AC3E}">
        <p14:creationId xmlns:p14="http://schemas.microsoft.com/office/powerpoint/2010/main" val="317876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FF07ED-C5F8-48ED-A861-2906B8EC8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5" t="36350" r="18107" b="39500"/>
          <a:stretch/>
        </p:blipFill>
        <p:spPr>
          <a:xfrm>
            <a:off x="8893728" y="648000"/>
            <a:ext cx="3301042" cy="684000"/>
          </a:xfrm>
          <a:prstGeom prst="rect">
            <a:avLst/>
          </a:prstGeom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Parameters of the study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990218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COMSOL Multiphysics code used (finite element code &amp; a heat transfer module)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Considered 3-D thermal model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Heat equation solved only with conductive heat transfers: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l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= f(T)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B0F0"/>
              </a:solidFill>
              <a:latin typeface="+mj-lt"/>
            </a:endParaRP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Convective and radiative exchanges are neglected inside the detector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 low nuclear heating rate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Only stationary state studied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 heat source per material (Q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=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.E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Nuclear heating rate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from 0 to 0.055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by steps of 0.0025 W·g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Used extra-thin mesh (102 µm &lt; element size &lt; 2380 µm)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Applied boundary conditions: 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Coolant fluid flow temperature T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fluid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(dry air)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35, 40, 45 °C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Heat transfer coefficient h calculated and imposed by COMSOL code for                                  external natural convection with air by taking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the geometry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into account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9812D2-A861-4C94-883C-BAD3C7118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t="4677" r="35083"/>
          <a:stretch/>
        </p:blipFill>
        <p:spPr>
          <a:xfrm>
            <a:off x="9297134" y="2058836"/>
            <a:ext cx="1996300" cy="400927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4805378-F71B-4C19-A9EF-A8E53D80FBA7}"/>
              </a:ext>
            </a:extLst>
          </p:cNvPr>
          <p:cNvCxnSpPr>
            <a:cxnSpLocks/>
          </p:cNvCxnSpPr>
          <p:nvPr/>
        </p:nvCxnSpPr>
        <p:spPr>
          <a:xfrm>
            <a:off x="9983860" y="1814184"/>
            <a:ext cx="215528" cy="3419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3D9FC60-D9CD-42C1-91EC-A8360F81C642}"/>
              </a:ext>
            </a:extLst>
          </p:cNvPr>
          <p:cNvSpPr txBox="1"/>
          <p:nvPr/>
        </p:nvSpPr>
        <p:spPr>
          <a:xfrm>
            <a:off x="9347165" y="1530939"/>
            <a:ext cx="1745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= 2 W·m</a:t>
            </a:r>
            <a:r>
              <a:rPr lang="en-US" sz="1600" baseline="30000" dirty="0">
                <a:latin typeface="+mj-lt"/>
              </a:rPr>
              <a:t>-2</a:t>
            </a:r>
            <a:r>
              <a:rPr lang="en-US" sz="1600" dirty="0"/>
              <a:t>·</a:t>
            </a:r>
            <a:r>
              <a:rPr lang="en-US" sz="1600" dirty="0">
                <a:latin typeface="+mj-lt"/>
              </a:rPr>
              <a:t>K</a:t>
            </a:r>
            <a:r>
              <a:rPr lang="en-US" sz="1600" baseline="30000" dirty="0">
                <a:latin typeface="+mj-lt"/>
              </a:rPr>
              <a:t>-1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D4FDD5-913D-48BB-9EEC-273DCBD0F54F}"/>
              </a:ext>
            </a:extLst>
          </p:cNvPr>
          <p:cNvSpPr txBox="1"/>
          <p:nvPr/>
        </p:nvSpPr>
        <p:spPr>
          <a:xfrm>
            <a:off x="7381222" y="5517476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vertical housing walls</a:t>
            </a:r>
            <a:endParaRPr lang="en-US" sz="1600" baseline="30000" dirty="0">
              <a:latin typeface="+mj-lt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5081EE1-5C4F-4AB6-A173-A5F70735DF73}"/>
              </a:ext>
            </a:extLst>
          </p:cNvPr>
          <p:cNvGrpSpPr/>
          <p:nvPr/>
        </p:nvGrpSpPr>
        <p:grpSpPr>
          <a:xfrm>
            <a:off x="9037000" y="4503946"/>
            <a:ext cx="1609421" cy="1274657"/>
            <a:chOff x="9768408" y="4330271"/>
            <a:chExt cx="1609421" cy="1274657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0AF45BB3-94AD-4BFC-AFED-A36E72FD8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5301388"/>
              <a:ext cx="648072" cy="3035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60F029D-4504-48BC-B05F-231CFBAC3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4716731"/>
              <a:ext cx="561996" cy="8881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07307336-7984-4C1F-A045-E0F4D248D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4330271"/>
              <a:ext cx="1609421" cy="12746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7CFE18F-41C6-4277-BF6A-78D42A59A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8408" y="5301389"/>
              <a:ext cx="1138060" cy="3035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AD23B0F-7EA1-45CC-BFFE-776970E119C0}"/>
              </a:ext>
            </a:extLst>
          </p:cNvPr>
          <p:cNvSpPr txBox="1"/>
          <p:nvPr/>
        </p:nvSpPr>
        <p:spPr>
          <a:xfrm>
            <a:off x="10635817" y="5821540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lower housing wall</a:t>
            </a:r>
            <a:endParaRPr lang="en-US" sz="1600" baseline="30000" dirty="0">
              <a:latin typeface="+mj-lt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4D86349-3EDE-43E8-A3FD-CB77FA8F385D}"/>
              </a:ext>
            </a:extLst>
          </p:cNvPr>
          <p:cNvCxnSpPr>
            <a:cxnSpLocks/>
          </p:cNvCxnSpPr>
          <p:nvPr/>
        </p:nvCxnSpPr>
        <p:spPr>
          <a:xfrm flipH="1">
            <a:off x="10776520" y="3043998"/>
            <a:ext cx="516914" cy="5290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6191451-745B-492E-8E12-6D30CCC28769}"/>
              </a:ext>
            </a:extLst>
          </p:cNvPr>
          <p:cNvSpPr txBox="1"/>
          <p:nvPr/>
        </p:nvSpPr>
        <p:spPr>
          <a:xfrm>
            <a:off x="10566032" y="2459222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upper housing wall</a:t>
            </a:r>
            <a:endParaRPr lang="en-US" sz="1600" baseline="30000" dirty="0">
              <a:latin typeface="+mj-lt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C8FBADB-0771-41F5-8E84-CC73F1AB5E90}"/>
              </a:ext>
            </a:extLst>
          </p:cNvPr>
          <p:cNvCxnSpPr>
            <a:cxnSpLocks/>
          </p:cNvCxnSpPr>
          <p:nvPr/>
        </p:nvCxnSpPr>
        <p:spPr>
          <a:xfrm flipH="1" flipV="1">
            <a:off x="10295284" y="5491971"/>
            <a:ext cx="451243" cy="649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E6AAA65-27BC-440E-AE43-1F2EA6209C64}"/>
              </a:ext>
            </a:extLst>
          </p:cNvPr>
          <p:cNvCxnSpPr>
            <a:cxnSpLocks/>
          </p:cNvCxnSpPr>
          <p:nvPr/>
        </p:nvCxnSpPr>
        <p:spPr>
          <a:xfrm>
            <a:off x="8859257" y="3170231"/>
            <a:ext cx="1018243" cy="2508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3C8EEBDE-EE79-4C76-802F-354CB5CD1C21}"/>
              </a:ext>
            </a:extLst>
          </p:cNvPr>
          <p:cNvSpPr txBox="1"/>
          <p:nvPr/>
        </p:nvSpPr>
        <p:spPr>
          <a:xfrm>
            <a:off x="7984355" y="2585456"/>
            <a:ext cx="1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vertical connector cylinder</a:t>
            </a:r>
            <a:endParaRPr lang="en-US" sz="1600" baseline="30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B43492-62D3-4FC2-9FD5-CB3E4AE4A24E}"/>
                  </a:ext>
                </a:extLst>
              </p:cNvPr>
              <p:cNvSpPr txBox="1"/>
              <p:nvPr/>
            </p:nvSpPr>
            <p:spPr>
              <a:xfrm>
                <a:off x="918858" y="2172804"/>
                <a:ext cx="8667295" cy="1450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b="1" dirty="0">
                    <a:solidFill>
                      <a:srgbClr val="002060"/>
                    </a:solidFill>
                    <a:latin typeface="Arial Narrow" pitchFamily="34" charset="0"/>
                  </a:rPr>
                  <a:t>Reduction of the heat equation for the model applied: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𝑪𝒑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𝑪𝒑</m:t>
                      </m:r>
                      <m:acc>
                        <m:accPr>
                          <m:chr m:val="⃗"/>
                          <m:ctrlP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fr-FR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fr-FR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⃗"/>
                          <m:ctrlP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fr-FR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d>
                        <m:dPr>
                          <m:ctrlP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fr-FR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fr-FR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fr-FR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b="1" dirty="0">
                  <a:solidFill>
                    <a:srgbClr val="00B0F0"/>
                  </a:solidFill>
                  <a:latin typeface="Arial Narrow" pitchFamily="34" charset="0"/>
                </a:endParaRPr>
              </a:p>
              <a:p>
                <a:pPr lvl="0"/>
                <a:r>
                  <a:rPr lang="en-US" b="1" dirty="0">
                    <a:solidFill>
                      <a:srgbClr val="00B0F0"/>
                    </a:solidFill>
                    <a:latin typeface="Arial Narrow" pitchFamily="34" charset="0"/>
                  </a:rPr>
                  <a:t>                                        accumulation   convection     conduction     heat                      							        source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B43492-62D3-4FC2-9FD5-CB3E4AE4A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58" y="2172804"/>
                <a:ext cx="8667295" cy="1450012"/>
              </a:xfrm>
              <a:prstGeom prst="rect">
                <a:avLst/>
              </a:prstGeom>
              <a:blipFill>
                <a:blip r:embed="rId5"/>
                <a:stretch>
                  <a:fillRect l="-633" t="-168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D0AE3C0-8A83-4AE6-97F3-E723DADF3908}"/>
              </a:ext>
            </a:extLst>
          </p:cNvPr>
          <p:cNvCxnSpPr>
            <a:cxnSpLocks/>
          </p:cNvCxnSpPr>
          <p:nvPr/>
        </p:nvCxnSpPr>
        <p:spPr>
          <a:xfrm>
            <a:off x="3241964" y="2585456"/>
            <a:ext cx="959794" cy="42007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1AF1D7F-CD22-4D90-8508-F07AD9F9B202}"/>
              </a:ext>
            </a:extLst>
          </p:cNvPr>
          <p:cNvCxnSpPr>
            <a:cxnSpLocks/>
          </p:cNvCxnSpPr>
          <p:nvPr/>
        </p:nvCxnSpPr>
        <p:spPr>
          <a:xfrm>
            <a:off x="4445381" y="2585456"/>
            <a:ext cx="959794" cy="42007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593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Heat transfer coefficient calculated by COMSOL Multiphysics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3FAC692-B7BB-4C56-85DE-6C2A672B9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5875" r="73076" b="54654"/>
          <a:stretch/>
        </p:blipFill>
        <p:spPr>
          <a:xfrm>
            <a:off x="-359" y="1268760"/>
            <a:ext cx="2843388" cy="18998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94CC7B-8082-4467-BA75-2C74D9A5E0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22" r="68501" b="2264"/>
          <a:stretch/>
        </p:blipFill>
        <p:spPr>
          <a:xfrm>
            <a:off x="2878529" y="1268760"/>
            <a:ext cx="3082512" cy="506304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B7D5C9-81E6-40A2-92A5-4B0243C570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58" r="58308" b="13288"/>
          <a:stretch/>
        </p:blipFill>
        <p:spPr>
          <a:xfrm>
            <a:off x="2878529" y="3636179"/>
            <a:ext cx="3082512" cy="27666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A90A47-4D1D-4305-85FB-FDC31408A6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74" r="59758" b="27183"/>
          <a:stretch/>
        </p:blipFill>
        <p:spPr>
          <a:xfrm>
            <a:off x="5991328" y="1268760"/>
            <a:ext cx="3255280" cy="28071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00F52B-BA51-4A07-9764-3C88181080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215" r="58411" b="13285"/>
          <a:stretch/>
        </p:blipFill>
        <p:spPr>
          <a:xfrm>
            <a:off x="5985056" y="3636179"/>
            <a:ext cx="3255281" cy="28795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3873C2-D221-47EC-B035-E9B331C41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74" r="71361" b="29001"/>
          <a:stretch/>
        </p:blipFill>
        <p:spPr>
          <a:xfrm>
            <a:off x="9264352" y="1235744"/>
            <a:ext cx="2270148" cy="26747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60925F-2CE6-4298-8555-E93923B0E9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26683" r="71216" b="9868"/>
          <a:stretch/>
        </p:blipFill>
        <p:spPr>
          <a:xfrm>
            <a:off x="9264352" y="3645024"/>
            <a:ext cx="2270148" cy="293843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1F83925-0259-4235-95FB-9FA1B85D3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0801" r="73076" b="29330"/>
          <a:stretch/>
        </p:blipFill>
        <p:spPr>
          <a:xfrm>
            <a:off x="2944" y="3141162"/>
            <a:ext cx="2843388" cy="12808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B1EDE8-503D-40B4-8F7D-42C3C1F839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166" r="58577" b="14300"/>
          <a:stretch/>
        </p:blipFill>
        <p:spPr>
          <a:xfrm>
            <a:off x="11972" y="3662308"/>
            <a:ext cx="2812229" cy="275742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AD23B0F-7EA1-45CC-BFFE-776970E119C0}"/>
              </a:ext>
            </a:extLst>
          </p:cNvPr>
          <p:cNvSpPr txBox="1"/>
          <p:nvPr/>
        </p:nvSpPr>
        <p:spPr>
          <a:xfrm>
            <a:off x="5951984" y="1000999"/>
            <a:ext cx="3274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lower housing wall</a:t>
            </a:r>
            <a:endParaRPr lang="en-US" sz="1600" baseline="30000" dirty="0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6191451-745B-492E-8E12-6D30CCC28769}"/>
              </a:ext>
            </a:extLst>
          </p:cNvPr>
          <p:cNvSpPr txBox="1"/>
          <p:nvPr/>
        </p:nvSpPr>
        <p:spPr>
          <a:xfrm>
            <a:off x="9258416" y="999827"/>
            <a:ext cx="2885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upper housing all</a:t>
            </a:r>
            <a:endParaRPr lang="en-US" sz="1600" baseline="30000" dirty="0">
              <a:latin typeface="+mj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D4FDD5-913D-48BB-9EEC-273DCBD0F54F}"/>
              </a:ext>
            </a:extLst>
          </p:cNvPr>
          <p:cNvSpPr txBox="1"/>
          <p:nvPr/>
        </p:nvSpPr>
        <p:spPr>
          <a:xfrm>
            <a:off x="2866352" y="1004403"/>
            <a:ext cx="307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vertical housing walls</a:t>
            </a:r>
            <a:endParaRPr lang="en-US" sz="1600" baseline="30000" dirty="0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8EEBDE-EE79-4C76-802F-354CB5CD1C21}"/>
              </a:ext>
            </a:extLst>
          </p:cNvPr>
          <p:cNvSpPr txBox="1"/>
          <p:nvPr/>
        </p:nvSpPr>
        <p:spPr>
          <a:xfrm>
            <a:off x="11973" y="1005384"/>
            <a:ext cx="2831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h </a:t>
            </a:r>
            <a:r>
              <a:rPr lang="en-US" sz="1600" dirty="0">
                <a:latin typeface="+mj-lt"/>
              </a:rPr>
              <a:t>vertical connector cylinder</a:t>
            </a:r>
            <a:endParaRPr lang="en-US" sz="1600" baseline="30000" dirty="0">
              <a:latin typeface="+mj-lt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3E04E85-7C2D-4152-811F-A9C5815A8C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82" t="15874" r="58824" b="29001"/>
          <a:stretch/>
        </p:blipFill>
        <p:spPr>
          <a:xfrm>
            <a:off x="11534500" y="1234099"/>
            <a:ext cx="609845" cy="267472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E389D69-6F95-4610-A692-59F25E52AB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451" t="26683" r="58817" b="9868"/>
          <a:stretch/>
        </p:blipFill>
        <p:spPr>
          <a:xfrm>
            <a:off x="11515312" y="3645024"/>
            <a:ext cx="609845" cy="29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>
                <a:solidFill>
                  <a:srgbClr val="002060"/>
                </a:solidFill>
                <a:latin typeface="+mn-lt"/>
              </a:rPr>
              <a:t>General dimensions of the </a:t>
            </a:r>
            <a:r>
              <a:rPr lang="fr-FR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detector #1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58CD66-0198-44BF-AB1C-982E0CDCD2CA}"/>
              </a:ext>
            </a:extLst>
          </p:cNvPr>
          <p:cNvSpPr txBox="1"/>
          <p:nvPr/>
        </p:nvSpPr>
        <p:spPr>
          <a:xfrm>
            <a:off x="9840416" y="836712"/>
            <a:ext cx="288032" cy="24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1B03B49-0180-4276-99A0-4A39EC246183}"/>
              </a:ext>
            </a:extLst>
          </p:cNvPr>
          <p:cNvSpPr txBox="1"/>
          <p:nvPr/>
        </p:nvSpPr>
        <p:spPr>
          <a:xfrm>
            <a:off x="9984432" y="1047969"/>
            <a:ext cx="288032" cy="24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905E507-AEF9-4A5D-9B39-25F27C339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 r="27248"/>
          <a:stretch/>
        </p:blipFill>
        <p:spPr>
          <a:xfrm rot="16200000">
            <a:off x="9415118" y="10698"/>
            <a:ext cx="2099006" cy="3401144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4C225B2C-17AB-4268-8091-7B3AD48CAA92}"/>
              </a:ext>
            </a:extLst>
          </p:cNvPr>
          <p:cNvGrpSpPr/>
          <p:nvPr/>
        </p:nvGrpSpPr>
        <p:grpSpPr>
          <a:xfrm>
            <a:off x="1592575" y="1078964"/>
            <a:ext cx="7796774" cy="1973034"/>
            <a:chOff x="1499441" y="1229119"/>
            <a:chExt cx="7796774" cy="1973034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E00D997-C43A-4F23-8CAB-94FA52DB4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5" r="39560"/>
            <a:stretch/>
          </p:blipFill>
          <p:spPr>
            <a:xfrm rot="16200000">
              <a:off x="4235205" y="-591640"/>
              <a:ext cx="1727891" cy="5369410"/>
            </a:xfrm>
            <a:prstGeom prst="rect">
              <a:avLst/>
            </a:prstGeom>
          </p:spPr>
        </p:pic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F0170348-1C34-409E-9FA6-676118A290AB}"/>
                </a:ext>
              </a:extLst>
            </p:cNvPr>
            <p:cNvCxnSpPr/>
            <p:nvPr/>
          </p:nvCxnSpPr>
          <p:spPr>
            <a:xfrm>
              <a:off x="4646694" y="2805280"/>
              <a:ext cx="29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EE6399CE-13F3-45E4-9550-46AD17CD0E1D}"/>
                </a:ext>
              </a:extLst>
            </p:cNvPr>
            <p:cNvSpPr txBox="1"/>
            <p:nvPr/>
          </p:nvSpPr>
          <p:spPr>
            <a:xfrm>
              <a:off x="5099407" y="2863599"/>
              <a:ext cx="2046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40 mm</a:t>
              </a:r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834E5C1A-B43A-4A23-A227-3C33E3175A02}"/>
                </a:ext>
              </a:extLst>
            </p:cNvPr>
            <p:cNvCxnSpPr>
              <a:cxnSpLocks/>
            </p:cNvCxnSpPr>
            <p:nvPr/>
          </p:nvCxnSpPr>
          <p:spPr>
            <a:xfrm>
              <a:off x="7743038" y="1490717"/>
              <a:ext cx="0" cy="117054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D374DC1-B6FF-4508-A1F1-116A8A01AD6E}"/>
                </a:ext>
              </a:extLst>
            </p:cNvPr>
            <p:cNvSpPr txBox="1"/>
            <p:nvPr/>
          </p:nvSpPr>
          <p:spPr>
            <a:xfrm>
              <a:off x="7249314" y="1833212"/>
              <a:ext cx="2046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16.5 mm</a:t>
              </a:r>
            </a:p>
          </p:txBody>
        </p: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014DB729-B0E9-42FA-AB05-C6AC7E64DE77}"/>
                </a:ext>
              </a:extLst>
            </p:cNvPr>
            <p:cNvCxnSpPr>
              <a:cxnSpLocks/>
            </p:cNvCxnSpPr>
            <p:nvPr/>
          </p:nvCxnSpPr>
          <p:spPr>
            <a:xfrm>
              <a:off x="2438502" y="1525227"/>
              <a:ext cx="0" cy="9545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F0DB18D9-FE3E-400F-BC07-CD125B7B79CD}"/>
                </a:ext>
              </a:extLst>
            </p:cNvPr>
            <p:cNvSpPr txBox="1"/>
            <p:nvPr/>
          </p:nvSpPr>
          <p:spPr>
            <a:xfrm>
              <a:off x="1499441" y="1833211"/>
              <a:ext cx="903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14 mm</a:t>
              </a:r>
            </a:p>
          </p:txBody>
        </p: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6AD435A0-A280-47D1-B954-60C605D0E517}"/>
                </a:ext>
              </a:extLst>
            </p:cNvPr>
            <p:cNvCxnSpPr>
              <a:cxnSpLocks/>
            </p:cNvCxnSpPr>
            <p:nvPr/>
          </p:nvCxnSpPr>
          <p:spPr>
            <a:xfrm>
              <a:off x="2598079" y="2627192"/>
              <a:ext cx="19766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1419544A-C0CC-4D5C-AEA7-5CEF8124C81C}"/>
                </a:ext>
              </a:extLst>
            </p:cNvPr>
            <p:cNvSpPr txBox="1"/>
            <p:nvPr/>
          </p:nvSpPr>
          <p:spPr>
            <a:xfrm>
              <a:off x="2442054" y="2666796"/>
              <a:ext cx="2046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28 mm</a:t>
              </a:r>
            </a:p>
          </p:txBody>
        </p:sp>
      </p:grp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F6ECAFC0-78A8-4229-B441-1DA66835BB5C}"/>
              </a:ext>
            </a:extLst>
          </p:cNvPr>
          <p:cNvCxnSpPr>
            <a:cxnSpLocks/>
          </p:cNvCxnSpPr>
          <p:nvPr/>
        </p:nvCxnSpPr>
        <p:spPr>
          <a:xfrm>
            <a:off x="9009742" y="2760845"/>
            <a:ext cx="2909759" cy="126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DCF8B727-307D-4B42-997E-C9BB0B00EFED}"/>
              </a:ext>
            </a:extLst>
          </p:cNvPr>
          <p:cNvSpPr txBox="1"/>
          <p:nvPr/>
        </p:nvSpPr>
        <p:spPr>
          <a:xfrm>
            <a:off x="9389349" y="2730406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28 mm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FE32E1-4BB5-4F7C-8CEA-5C652AD9F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1" t="24716" r="22293" b="25674"/>
          <a:stretch/>
        </p:blipFill>
        <p:spPr>
          <a:xfrm>
            <a:off x="8630245" y="3458240"/>
            <a:ext cx="2764920" cy="19090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2685CA-0C96-4005-8F32-5667148A7D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12858" r="40127" b="10418"/>
          <a:stretch/>
        </p:blipFill>
        <p:spPr>
          <a:xfrm rot="16200000">
            <a:off x="1516585" y="4105702"/>
            <a:ext cx="992845" cy="3111684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7B2BBD2-2FC0-498B-A978-6DDD9FD8C8A3}"/>
              </a:ext>
            </a:extLst>
          </p:cNvPr>
          <p:cNvCxnSpPr>
            <a:cxnSpLocks/>
          </p:cNvCxnSpPr>
          <p:nvPr/>
        </p:nvCxnSpPr>
        <p:spPr>
          <a:xfrm>
            <a:off x="8812966" y="5365805"/>
            <a:ext cx="2366175" cy="14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F8E337D5-DD7E-4756-80FF-3EBEBB57F1EF}"/>
              </a:ext>
            </a:extLst>
          </p:cNvPr>
          <p:cNvSpPr txBox="1"/>
          <p:nvPr/>
        </p:nvSpPr>
        <p:spPr>
          <a:xfrm>
            <a:off x="8989254" y="5450565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25 mm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8188C96-3E72-4F94-ACAA-E0257CD8EEC5}"/>
              </a:ext>
            </a:extLst>
          </p:cNvPr>
          <p:cNvCxnSpPr>
            <a:cxnSpLocks/>
          </p:cNvCxnSpPr>
          <p:nvPr/>
        </p:nvCxnSpPr>
        <p:spPr>
          <a:xfrm>
            <a:off x="8586853" y="4042152"/>
            <a:ext cx="0" cy="118528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AEB931AF-55C9-459C-96DC-1817BC66709B}"/>
              </a:ext>
            </a:extLst>
          </p:cNvPr>
          <p:cNvSpPr txBox="1"/>
          <p:nvPr/>
        </p:nvSpPr>
        <p:spPr>
          <a:xfrm>
            <a:off x="7677606" y="4465519"/>
            <a:ext cx="956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12 mm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A4B93EC-727C-41A1-A7FD-28CF8D2FFD38}"/>
              </a:ext>
            </a:extLst>
          </p:cNvPr>
          <p:cNvCxnSpPr>
            <a:cxnSpLocks/>
          </p:cNvCxnSpPr>
          <p:nvPr/>
        </p:nvCxnSpPr>
        <p:spPr>
          <a:xfrm>
            <a:off x="9297787" y="3538096"/>
            <a:ext cx="137729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E34F17C-A684-4932-8D4F-289B5D624F6B}"/>
              </a:ext>
            </a:extLst>
          </p:cNvPr>
          <p:cNvSpPr txBox="1"/>
          <p:nvPr/>
        </p:nvSpPr>
        <p:spPr>
          <a:xfrm>
            <a:off x="8897197" y="3171304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14 mm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9787634-9DD3-431A-B5DB-A67D9DDFB588}"/>
              </a:ext>
            </a:extLst>
          </p:cNvPr>
          <p:cNvCxnSpPr>
            <a:cxnSpLocks/>
          </p:cNvCxnSpPr>
          <p:nvPr/>
        </p:nvCxnSpPr>
        <p:spPr>
          <a:xfrm>
            <a:off x="11379393" y="3593140"/>
            <a:ext cx="0" cy="159647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3BB136E1-3E3B-419D-9AE0-E832225199DE}"/>
              </a:ext>
            </a:extLst>
          </p:cNvPr>
          <p:cNvSpPr txBox="1"/>
          <p:nvPr/>
        </p:nvSpPr>
        <p:spPr>
          <a:xfrm>
            <a:off x="11348796" y="4392113"/>
            <a:ext cx="956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16 mm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90DF127-23CE-47B7-9FD7-FB137D7B8AB9}"/>
              </a:ext>
            </a:extLst>
          </p:cNvPr>
          <p:cNvCxnSpPr>
            <a:cxnSpLocks/>
          </p:cNvCxnSpPr>
          <p:nvPr/>
        </p:nvCxnSpPr>
        <p:spPr>
          <a:xfrm>
            <a:off x="9728884" y="4044610"/>
            <a:ext cx="51415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DDC65A1B-B386-4BE0-970A-8BCC4D2845CF}"/>
              </a:ext>
            </a:extLst>
          </p:cNvPr>
          <p:cNvSpPr txBox="1"/>
          <p:nvPr/>
        </p:nvSpPr>
        <p:spPr>
          <a:xfrm>
            <a:off x="8962509" y="3677817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5 mm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55EDF40-AF34-439E-8377-7D80F379D35E}"/>
              </a:ext>
            </a:extLst>
          </p:cNvPr>
          <p:cNvCxnSpPr>
            <a:cxnSpLocks/>
          </p:cNvCxnSpPr>
          <p:nvPr/>
        </p:nvCxnSpPr>
        <p:spPr>
          <a:xfrm>
            <a:off x="9594965" y="4195964"/>
            <a:ext cx="0" cy="64702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522BF0B6-DFA5-4520-9AF7-3BBB48DE7A55}"/>
              </a:ext>
            </a:extLst>
          </p:cNvPr>
          <p:cNvSpPr txBox="1"/>
          <p:nvPr/>
        </p:nvSpPr>
        <p:spPr>
          <a:xfrm>
            <a:off x="8225563" y="4006691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7 mm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1BA43D9-3AD9-4BBD-A355-F65EC91309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-2534" r="21376" b="2534"/>
          <a:stretch/>
        </p:blipFill>
        <p:spPr>
          <a:xfrm>
            <a:off x="5516127" y="3260471"/>
            <a:ext cx="1946868" cy="2570968"/>
          </a:xfrm>
          <a:prstGeom prst="rect">
            <a:avLst/>
          </a:prstGeom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34511D4-CFD3-4A38-B897-437993CAEFD3}"/>
              </a:ext>
            </a:extLst>
          </p:cNvPr>
          <p:cNvCxnSpPr>
            <a:cxnSpLocks/>
          </p:cNvCxnSpPr>
          <p:nvPr/>
        </p:nvCxnSpPr>
        <p:spPr>
          <a:xfrm>
            <a:off x="6096000" y="3509858"/>
            <a:ext cx="0" cy="220300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502A0FB4-B06D-45AA-9D0A-C17200B5E09B}"/>
              </a:ext>
            </a:extLst>
          </p:cNvPr>
          <p:cNvSpPr txBox="1"/>
          <p:nvPr/>
        </p:nvSpPr>
        <p:spPr>
          <a:xfrm>
            <a:off x="5625197" y="4108568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37 mm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C35D2AE-87E8-4118-A5D3-CADF80C42447}"/>
              </a:ext>
            </a:extLst>
          </p:cNvPr>
          <p:cNvCxnSpPr>
            <a:cxnSpLocks/>
          </p:cNvCxnSpPr>
          <p:nvPr/>
        </p:nvCxnSpPr>
        <p:spPr>
          <a:xfrm>
            <a:off x="5764152" y="5450565"/>
            <a:ext cx="145081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1F46C3B9-2366-4FC2-9701-3D25473B9325}"/>
              </a:ext>
            </a:extLst>
          </p:cNvPr>
          <p:cNvSpPr txBox="1"/>
          <p:nvPr/>
        </p:nvSpPr>
        <p:spPr>
          <a:xfrm>
            <a:off x="5516127" y="5058164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25 mm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AD51A28D-5A45-497C-9D8F-0E7FE13212B7}"/>
              </a:ext>
            </a:extLst>
          </p:cNvPr>
          <p:cNvCxnSpPr>
            <a:cxnSpLocks/>
          </p:cNvCxnSpPr>
          <p:nvPr/>
        </p:nvCxnSpPr>
        <p:spPr>
          <a:xfrm>
            <a:off x="457165" y="5176114"/>
            <a:ext cx="211576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9F29BAB7-B847-4F61-AEC1-358624402897}"/>
              </a:ext>
            </a:extLst>
          </p:cNvPr>
          <p:cNvSpPr txBox="1"/>
          <p:nvPr/>
        </p:nvSpPr>
        <p:spPr>
          <a:xfrm>
            <a:off x="457165" y="4826567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36 mm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5C53E2A-6CD8-46ED-AA70-551A1D9BA5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1" r="30851"/>
          <a:stretch/>
        </p:blipFill>
        <p:spPr>
          <a:xfrm rot="16200000">
            <a:off x="3077203" y="2396286"/>
            <a:ext cx="1553066" cy="3180023"/>
          </a:xfrm>
          <a:prstGeom prst="rect">
            <a:avLst/>
          </a:prstGeom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7AF4FF30-A37F-4FA1-81C9-1B5B9E4C9DE4}"/>
              </a:ext>
            </a:extLst>
          </p:cNvPr>
          <p:cNvSpPr txBox="1"/>
          <p:nvPr/>
        </p:nvSpPr>
        <p:spPr>
          <a:xfrm>
            <a:off x="6452335" y="3513589"/>
            <a:ext cx="714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3 mm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90CD4BF-B034-48D3-B257-A4BA6A350146}"/>
              </a:ext>
            </a:extLst>
          </p:cNvPr>
          <p:cNvCxnSpPr>
            <a:cxnSpLocks/>
          </p:cNvCxnSpPr>
          <p:nvPr/>
        </p:nvCxnSpPr>
        <p:spPr>
          <a:xfrm flipH="1">
            <a:off x="7122505" y="3476359"/>
            <a:ext cx="140746" cy="1387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AE70C129-B989-4295-B6A8-AF006C6F051B}"/>
              </a:ext>
            </a:extLst>
          </p:cNvPr>
          <p:cNvCxnSpPr>
            <a:cxnSpLocks/>
          </p:cNvCxnSpPr>
          <p:nvPr/>
        </p:nvCxnSpPr>
        <p:spPr>
          <a:xfrm>
            <a:off x="2875006" y="3538096"/>
            <a:ext cx="0" cy="96777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DD90DAE5-D325-404B-BEF7-25B1E04857B2}"/>
              </a:ext>
            </a:extLst>
          </p:cNvPr>
          <p:cNvSpPr txBox="1"/>
          <p:nvPr/>
        </p:nvSpPr>
        <p:spPr>
          <a:xfrm>
            <a:off x="2381282" y="3677817"/>
            <a:ext cx="204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13.5 mm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64F767-8C74-4EE9-9603-4CD5EB71078E}"/>
              </a:ext>
            </a:extLst>
          </p:cNvPr>
          <p:cNvSpPr/>
          <p:nvPr/>
        </p:nvSpPr>
        <p:spPr>
          <a:xfrm>
            <a:off x="3558638" y="2926672"/>
            <a:ext cx="3419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  <a:latin typeface="+mj-lt"/>
              </a:rPr>
              <a:t>SiC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detector side view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FCD3F0E-8C45-4023-A180-94C38AF64801}"/>
              </a:ext>
            </a:extLst>
          </p:cNvPr>
          <p:cNvSpPr/>
          <p:nvPr/>
        </p:nvSpPr>
        <p:spPr>
          <a:xfrm>
            <a:off x="8754761" y="2936050"/>
            <a:ext cx="3419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  <a:latin typeface="+mj-lt"/>
              </a:rPr>
              <a:t>SiC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detector front view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A1D051D-A73D-4EA3-B98E-B00D2C803ADC}"/>
              </a:ext>
            </a:extLst>
          </p:cNvPr>
          <p:cNvSpPr/>
          <p:nvPr/>
        </p:nvSpPr>
        <p:spPr>
          <a:xfrm>
            <a:off x="2114352" y="4693707"/>
            <a:ext cx="3419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  <a:latin typeface="+mj-lt"/>
              </a:rPr>
              <a:t>SiC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detector air-gap side view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10601B-F6AA-44A2-9968-248CDD460D0F}"/>
              </a:ext>
            </a:extLst>
          </p:cNvPr>
          <p:cNvSpPr/>
          <p:nvPr/>
        </p:nvSpPr>
        <p:spPr>
          <a:xfrm>
            <a:off x="4779700" y="5857461"/>
            <a:ext cx="3419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  <a:latin typeface="+mj-lt"/>
              </a:rPr>
              <a:t>SiC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detector air-gap top view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B4CFCA1-76ED-4E6D-BE1F-37A7A43933DE}"/>
              </a:ext>
            </a:extLst>
          </p:cNvPr>
          <p:cNvSpPr/>
          <p:nvPr/>
        </p:nvSpPr>
        <p:spPr>
          <a:xfrm>
            <a:off x="8274572" y="5761845"/>
            <a:ext cx="3419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Diode, support and base top view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BA7E96-8EA2-4BA5-9A0B-0E6CC9ABB744}"/>
              </a:ext>
            </a:extLst>
          </p:cNvPr>
          <p:cNvSpPr/>
          <p:nvPr/>
        </p:nvSpPr>
        <p:spPr>
          <a:xfrm>
            <a:off x="123061" y="6064056"/>
            <a:ext cx="3688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70C0"/>
                </a:solidFill>
                <a:latin typeface="+mj-lt"/>
              </a:rPr>
              <a:t>SiC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detector connector, thermocouple and wire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2BB13BDF-BFEB-4109-A87F-F7DE1889BD3F}"/>
              </a:ext>
            </a:extLst>
          </p:cNvPr>
          <p:cNvCxnSpPr>
            <a:cxnSpLocks/>
          </p:cNvCxnSpPr>
          <p:nvPr/>
        </p:nvCxnSpPr>
        <p:spPr>
          <a:xfrm>
            <a:off x="3647728" y="5488691"/>
            <a:ext cx="0" cy="2623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>
            <a:extLst>
              <a:ext uri="{FF2B5EF4-FFF2-40B4-BE49-F238E27FC236}">
                <a16:creationId xmlns:a16="http://schemas.microsoft.com/office/drawing/2014/main" id="{728BB195-E4EC-4AD1-B00A-0E3E61B5AD64}"/>
              </a:ext>
            </a:extLst>
          </p:cNvPr>
          <p:cNvSpPr txBox="1"/>
          <p:nvPr/>
        </p:nvSpPr>
        <p:spPr>
          <a:xfrm>
            <a:off x="3621315" y="5431166"/>
            <a:ext cx="67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 mm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AA1EBB5-99A1-4C8A-9B0D-9501562959C0}"/>
              </a:ext>
            </a:extLst>
          </p:cNvPr>
          <p:cNvCxnSpPr>
            <a:cxnSpLocks/>
          </p:cNvCxnSpPr>
          <p:nvPr/>
        </p:nvCxnSpPr>
        <p:spPr>
          <a:xfrm>
            <a:off x="3288678" y="5694289"/>
            <a:ext cx="0" cy="2623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1794EAF2-0977-449F-83D2-0AFD939BE024}"/>
              </a:ext>
            </a:extLst>
          </p:cNvPr>
          <p:cNvSpPr txBox="1"/>
          <p:nvPr/>
        </p:nvSpPr>
        <p:spPr>
          <a:xfrm>
            <a:off x="3288975" y="5639240"/>
            <a:ext cx="67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 mm</a:t>
            </a:r>
          </a:p>
        </p:txBody>
      </p:sp>
    </p:spTree>
    <p:extLst>
      <p:ext uri="{BB962C8B-B14F-4D97-AF65-F5344CB8AC3E}">
        <p14:creationId xmlns:p14="http://schemas.microsoft.com/office/powerpoint/2010/main" val="913287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Materials and thermal properties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58CD66-0198-44BF-AB1C-982E0CDCD2CA}"/>
              </a:ext>
            </a:extLst>
          </p:cNvPr>
          <p:cNvSpPr txBox="1"/>
          <p:nvPr/>
        </p:nvSpPr>
        <p:spPr>
          <a:xfrm>
            <a:off x="9840416" y="836712"/>
            <a:ext cx="288032" cy="24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1B03B49-0180-4276-99A0-4A39EC246183}"/>
              </a:ext>
            </a:extLst>
          </p:cNvPr>
          <p:cNvSpPr txBox="1"/>
          <p:nvPr/>
        </p:nvSpPr>
        <p:spPr>
          <a:xfrm>
            <a:off x="9984432" y="1047969"/>
            <a:ext cx="288032" cy="24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BB243D1-96AE-440E-8FAE-9EC7B1B959CC}"/>
              </a:ext>
            </a:extLst>
          </p:cNvPr>
          <p:cNvSpPr txBox="1"/>
          <p:nvPr/>
        </p:nvSpPr>
        <p:spPr>
          <a:xfrm>
            <a:off x="10416480" y="3340525"/>
            <a:ext cx="288032" cy="24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AF847C1-4FE5-4EF3-B4F1-6FE4EBA0EB92}"/>
              </a:ext>
            </a:extLst>
          </p:cNvPr>
          <p:cNvSpPr txBox="1"/>
          <p:nvPr/>
        </p:nvSpPr>
        <p:spPr>
          <a:xfrm>
            <a:off x="10548000" y="3510000"/>
            <a:ext cx="288032" cy="24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DAD0435-4652-4C03-8A2E-E534CA3AE6B4}"/>
              </a:ext>
            </a:extLst>
          </p:cNvPr>
          <p:cNvSpPr txBox="1"/>
          <p:nvPr/>
        </p:nvSpPr>
        <p:spPr>
          <a:xfrm>
            <a:off x="8209266" y="3267747"/>
            <a:ext cx="4070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B5CE9E-7EFB-4798-919D-EE0A2FFE57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5440" y="1162878"/>
          <a:ext cx="10729192" cy="4867343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143874777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11001466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781103783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32398734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16712963"/>
                    </a:ext>
                  </a:extLst>
                </a:gridCol>
              </a:tblGrid>
              <a:tr h="2959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Element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Concerned</a:t>
                      </a: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fr-F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geometry</a:t>
                      </a: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model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Material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Thermal conductivity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(W.m</a:t>
                      </a:r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.K</a:t>
                      </a:r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Density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(kg.m</a:t>
                      </a:r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760538"/>
                  </a:ext>
                </a:extLst>
              </a:tr>
              <a:tr h="5820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Air-gap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&amp; 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Air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Function of T, at 293 K =  0.0257 W.m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.K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&amp; at 393 K = 0.0332 W.m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.K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Function of 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763779"/>
                  </a:ext>
                </a:extLst>
              </a:tr>
              <a:tr h="2663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SiC diode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&amp; 2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Silicon Carbide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854832"/>
                  </a:ext>
                </a:extLst>
              </a:tr>
              <a:tr h="289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Diode-support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&amp; 2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Alumina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41584"/>
                  </a:ext>
                </a:extLst>
              </a:tr>
              <a:tr h="26142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Washers</a:t>
                      </a:r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3773329"/>
                  </a:ext>
                </a:extLst>
              </a:tr>
              <a:tr h="25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Housing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&amp; 2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Duralumin (AU4G, 2017A)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540212"/>
                  </a:ext>
                </a:extLst>
              </a:tr>
              <a:tr h="2663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Base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09760"/>
                  </a:ext>
                </a:extLst>
              </a:tr>
              <a:tr h="2663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M2 Screws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Stainless Steel AISI 304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182664"/>
                  </a:ext>
                </a:extLst>
              </a:tr>
              <a:tr h="25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Connector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&amp; 2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Stainless Steel AISI 316L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Function of T, at 293 K =  14.93 W.m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.K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&amp; at 393 K = 20.07 W.m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.K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72425"/>
                  </a:ext>
                </a:extLst>
              </a:tr>
              <a:tr h="52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Thermocouple and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SiC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wire sheath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  <a:endParaRPr lang="en-US" dirty="0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197314"/>
                  </a:ext>
                </a:extLst>
              </a:tr>
              <a:tr h="52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Thermocouple and SiC wire sheath insulator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Magnesium oxyde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47795"/>
                  </a:ext>
                </a:extLst>
              </a:tr>
              <a:tr h="2663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SiC and thermocouple wires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Nickel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13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9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20253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endParaRPr lang="en-US" sz="2400" b="1" dirty="0">
              <a:solidFill>
                <a:srgbClr val="0070C0"/>
              </a:solidFill>
            </a:endParaRPr>
          </a:p>
          <a:p>
            <a:pPr marL="0" lvl="1"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I – Introduction and issues</a:t>
            </a:r>
            <a:endParaRPr lang="fr-FR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0180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B79EC0-0BAA-4547-AD40-B50A00B7C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4" t="8759" r="5501"/>
          <a:stretch/>
        </p:blipFill>
        <p:spPr>
          <a:xfrm>
            <a:off x="6816080" y="3018702"/>
            <a:ext cx="2736304" cy="2623962"/>
          </a:xfrm>
          <a:prstGeom prst="rect">
            <a:avLst/>
          </a:prstGeom>
        </p:spPr>
      </p:pic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194" y="2797189"/>
          <a:ext cx="6624736" cy="351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Results for the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 #2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Nuclear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heating rate influence on the maximum temperature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Maximum temperature &lt;&lt; Duralumin melting point ~660 °C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B0F0"/>
                </a:solidFill>
                <a:latin typeface="+mj-lt"/>
              </a:rPr>
              <a:t>Most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 part of the heat deposited in the connector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Same behavior than the previous geometry</a:t>
            </a:r>
            <a:endParaRPr lang="en-US" b="1" baseline="30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77D80C-5963-45D9-A362-B390A5158D81}"/>
              </a:ext>
            </a:extLst>
          </p:cNvPr>
          <p:cNvSpPr/>
          <p:nvPr/>
        </p:nvSpPr>
        <p:spPr>
          <a:xfrm>
            <a:off x="6795805" y="5642664"/>
            <a:ext cx="53961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Middle sectional view of the detector for a nuclear heating rate of 0.025 (left-hand section) and 0.055 W·g</a:t>
            </a:r>
            <a:r>
              <a:rPr lang="en-US" sz="1400" b="1" baseline="30000" dirty="0">
                <a:solidFill>
                  <a:srgbClr val="0070C0"/>
                </a:solidFill>
                <a:latin typeface="+mj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(right-hand section) and fluid temperature of 40 °C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0414B8-F5D7-4B8F-9DC2-80BC478AC3C8}"/>
              </a:ext>
            </a:extLst>
          </p:cNvPr>
          <p:cNvSpPr/>
          <p:nvPr/>
        </p:nvSpPr>
        <p:spPr>
          <a:xfrm>
            <a:off x="7680176" y="2420888"/>
            <a:ext cx="4655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3D thermal view for a nuclear heating rate of 0.055 W·g</a:t>
            </a:r>
            <a:r>
              <a:rPr lang="en-US" sz="1400" b="1" baseline="30000" dirty="0">
                <a:solidFill>
                  <a:srgbClr val="0070C0"/>
                </a:solidFill>
                <a:latin typeface="+mj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and fluid temperature of 40 °C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5C7B40-BA2F-444D-B08F-59A01BD31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56" t="8482" r="6994"/>
          <a:stretch/>
        </p:blipFill>
        <p:spPr>
          <a:xfrm>
            <a:off x="9552384" y="3018702"/>
            <a:ext cx="2579198" cy="26239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182E93-1BA4-4F7F-8F37-34C9C1906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80" t="11940" r="6994" b="6751"/>
          <a:stretch/>
        </p:blipFill>
        <p:spPr>
          <a:xfrm>
            <a:off x="8711952" y="686730"/>
            <a:ext cx="2592288" cy="18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9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detector #1 et #2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comparison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784887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Nuclear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heating rate influence on the maximum temperature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Same behavior for the two detectors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Most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part of the heat deposited in the connector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77D80C-5963-45D9-A362-B390A5158D81}"/>
              </a:ext>
            </a:extLst>
          </p:cNvPr>
          <p:cNvSpPr/>
          <p:nvPr/>
        </p:nvSpPr>
        <p:spPr>
          <a:xfrm>
            <a:off x="6528673" y="5682555"/>
            <a:ext cx="5615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n-lt"/>
              </a:rPr>
              <a:t>Middle sectional view of the detector #2 (left-hand section) and the detector #1 (right-hand section) for a nuclear heating rate of 0.055 W·g</a:t>
            </a:r>
            <a:r>
              <a:rPr lang="en-US" sz="1400" b="1" baseline="30000" dirty="0">
                <a:solidFill>
                  <a:srgbClr val="0070C0"/>
                </a:solidFill>
                <a:latin typeface="+mn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and fluid temperature of 40 °C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5C7B40-BA2F-444D-B08F-59A01BD31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6" t="8482" r="30900"/>
          <a:stretch/>
        </p:blipFill>
        <p:spPr>
          <a:xfrm>
            <a:off x="7894818" y="2733978"/>
            <a:ext cx="1720974" cy="29485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4EBD9A-E7E4-4A41-8A27-AB5F37332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9" t="9635" r="41904"/>
          <a:stretch/>
        </p:blipFill>
        <p:spPr>
          <a:xfrm>
            <a:off x="9840416" y="2739443"/>
            <a:ext cx="1296144" cy="29589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DFCB4E-5BD0-4A73-97EA-510F9393F7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54" t="8759" r="31931"/>
          <a:stretch/>
        </p:blipFill>
        <p:spPr>
          <a:xfrm>
            <a:off x="1055440" y="2780928"/>
            <a:ext cx="1728192" cy="28801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868BD3-4615-45E7-92B6-663B60363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9635" r="23848"/>
          <a:stretch/>
        </p:blipFill>
        <p:spPr>
          <a:xfrm>
            <a:off x="3033537" y="2780928"/>
            <a:ext cx="1982344" cy="28801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959577-B72E-4021-BD0A-D508B912C286}"/>
              </a:ext>
            </a:extLst>
          </p:cNvPr>
          <p:cNvSpPr/>
          <p:nvPr/>
        </p:nvSpPr>
        <p:spPr>
          <a:xfrm>
            <a:off x="47328" y="5682555"/>
            <a:ext cx="5615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Middle sectional view of the detector #2 (left-hand section) and the detector #1 (right-hand section) for a nuclear heating rate of 0.025 W·g</a:t>
            </a:r>
            <a:r>
              <a:rPr lang="en-US" sz="1400" b="1" baseline="30000" dirty="0">
                <a:solidFill>
                  <a:srgbClr val="0070C0"/>
                </a:solidFill>
                <a:latin typeface="+mj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 and fluid temperature of 40 °C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F73A7F-DF1E-4602-B82B-DE8F446AE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544" y="2661414"/>
            <a:ext cx="655290" cy="3021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A27425-7ACE-4E2B-9D3B-D82613ACC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2731890"/>
            <a:ext cx="610957" cy="29275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E0D06A-EB7A-4752-B303-483328D16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5288" y="2721539"/>
            <a:ext cx="627323" cy="29275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EEED78-773E-4E50-8C02-90B0B4D5A8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9408" y="2739443"/>
            <a:ext cx="619200" cy="2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0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 #1 et #2 comparison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124573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Nuclear heating rate influence on the heat transfer coefficient and for a fluid temperature of 40 °C </a:t>
            </a:r>
            <a:endParaRPr lang="fr-FR" sz="22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B0F0"/>
                </a:solidFill>
                <a:latin typeface="+mj-lt"/>
              </a:rPr>
              <a:t>Low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h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difference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&lt; 0.15 W·m</a:t>
            </a:r>
            <a:r>
              <a:rPr lang="fr-FR" sz="2000" b="1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fr-FR" sz="2000" b="1" dirty="0">
                <a:solidFill>
                  <a:srgbClr val="00B0F0"/>
                </a:solidFill>
              </a:rPr>
              <a:t>·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K</a:t>
            </a:r>
            <a:r>
              <a:rPr lang="fr-FR" sz="2000" b="1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for a maximum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nuclear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heating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rate value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B0F0"/>
                </a:solidFill>
                <a:latin typeface="+mj-lt"/>
              </a:rPr>
              <a:t>h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difference can be attribute to the temperature difference between the two detector geometries</a:t>
            </a:r>
          </a:p>
          <a:p>
            <a:pPr marL="914400" lvl="3"/>
            <a:endParaRPr lang="en-US" b="1" baseline="30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505320"/>
              </p:ext>
            </p:extLst>
          </p:nvPr>
        </p:nvGraphicFramePr>
        <p:xfrm>
          <a:off x="1919536" y="2060848"/>
          <a:ext cx="792088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5495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4FD0C25-A019-41C1-8423-9DCE507E8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5" t="4677" r="36399"/>
          <a:stretch/>
        </p:blipFill>
        <p:spPr>
          <a:xfrm>
            <a:off x="2567608" y="3273189"/>
            <a:ext cx="1457008" cy="29921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1" y="1196752"/>
            <a:ext cx="974202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Simplification of the </a:t>
            </a:r>
            <a:r>
              <a:rPr lang="fr-FR" sz="22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SiC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detector #1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</a:t>
            </a:r>
            <a:r>
              <a:rPr lang="en-US" sz="2000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omponent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-number reduction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Same</a:t>
            </a:r>
            <a:r>
              <a:rPr lang="en-US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dimensions and position for the encapsulation, base, diode-support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diode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Housing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without fillet radius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Simplification of the connector (without thermocouples, wires, inner part)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Gain of time for MCNP modeling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854CBC6D-7D60-461F-A837-C88E9034521E}"/>
              </a:ext>
            </a:extLst>
          </p:cNvPr>
          <p:cNvGrpSpPr/>
          <p:nvPr/>
        </p:nvGrpSpPr>
        <p:grpSpPr>
          <a:xfrm>
            <a:off x="8283011" y="2747959"/>
            <a:ext cx="3869158" cy="1754625"/>
            <a:chOff x="8236492" y="650700"/>
            <a:chExt cx="3869158" cy="1754625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6B1FAAD-C28E-4A5F-8FBC-AFB3063A2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05"/>
            <a:stretch/>
          </p:blipFill>
          <p:spPr>
            <a:xfrm>
              <a:off x="9598624" y="650700"/>
              <a:ext cx="2507026" cy="1754625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5BC16CF-0773-45CD-BF00-CF322A26A47E}"/>
                </a:ext>
              </a:extLst>
            </p:cNvPr>
            <p:cNvSpPr txBox="1"/>
            <p:nvPr/>
          </p:nvSpPr>
          <p:spPr>
            <a:xfrm>
              <a:off x="8236492" y="135562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Base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8C314AA1-FE99-460D-815A-B6DD6A538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3052" y="1434403"/>
              <a:ext cx="727797" cy="116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C771B7B-A4B0-4AAE-AEE8-F13280895FB9}"/>
                </a:ext>
              </a:extLst>
            </p:cNvPr>
            <p:cNvSpPr txBox="1"/>
            <p:nvPr/>
          </p:nvSpPr>
          <p:spPr>
            <a:xfrm>
              <a:off x="8400256" y="1909926"/>
              <a:ext cx="16367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Diode-support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31DCF1A8-1932-4DE7-8BB3-9008BC6F5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0156" y="1801399"/>
              <a:ext cx="881328" cy="3061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3E80233-A2E6-4C23-862A-52B4E206A5AA}"/>
                </a:ext>
              </a:extLst>
            </p:cNvPr>
            <p:cNvSpPr txBox="1"/>
            <p:nvPr/>
          </p:nvSpPr>
          <p:spPr>
            <a:xfrm>
              <a:off x="8276866" y="1604743"/>
              <a:ext cx="16367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+mj-lt"/>
                </a:rPr>
                <a:t>SiC</a:t>
              </a:r>
              <a:r>
                <a:rPr lang="en-US" sz="1600" dirty="0">
                  <a:latin typeface="+mj-lt"/>
                </a:rPr>
                <a:t> diode</a:t>
              </a:r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3D2575AE-F62F-4DA4-BC7F-58C6229C1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2404" y="1462159"/>
              <a:ext cx="1199080" cy="2749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EB677DE-20CA-4714-BFE8-0DD6E8458946}"/>
              </a:ext>
            </a:extLst>
          </p:cNvPr>
          <p:cNvGrpSpPr/>
          <p:nvPr/>
        </p:nvGrpSpPr>
        <p:grpSpPr>
          <a:xfrm>
            <a:off x="8281037" y="4437112"/>
            <a:ext cx="3863635" cy="1743141"/>
            <a:chOff x="4167063" y="4095935"/>
            <a:chExt cx="3863635" cy="174314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9DF1D1B-058C-458E-833A-1D6109A8A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47" t="-1" r="41023" b="661"/>
            <a:stretch/>
          </p:blipFill>
          <p:spPr>
            <a:xfrm rot="16200000">
              <a:off x="5624529" y="3432907"/>
              <a:ext cx="1102571" cy="3709767"/>
            </a:xfrm>
            <a:prstGeom prst="rect">
              <a:avLst/>
            </a:prstGeom>
          </p:spPr>
        </p:pic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ED821648-A977-4859-BDF9-8A35C8EEACD3}"/>
                </a:ext>
              </a:extLst>
            </p:cNvPr>
            <p:cNvCxnSpPr>
              <a:cxnSpLocks/>
            </p:cNvCxnSpPr>
            <p:nvPr/>
          </p:nvCxnSpPr>
          <p:spPr>
            <a:xfrm>
              <a:off x="6114741" y="4456377"/>
              <a:ext cx="190178" cy="3730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388420-5CAB-4342-97C0-2C505ED3ABFD}"/>
                </a:ext>
              </a:extLst>
            </p:cNvPr>
            <p:cNvSpPr txBox="1"/>
            <p:nvPr/>
          </p:nvSpPr>
          <p:spPr>
            <a:xfrm>
              <a:off x="5682693" y="4095935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Housing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4813254-BC32-4625-B07F-8D2DEA63D8AA}"/>
                </a:ext>
              </a:extLst>
            </p:cNvPr>
            <p:cNvSpPr txBox="1"/>
            <p:nvPr/>
          </p:nvSpPr>
          <p:spPr>
            <a:xfrm>
              <a:off x="6734554" y="42398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Air-gap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D54B728C-3837-404D-9DC2-10340E9D26D5}"/>
                </a:ext>
              </a:extLst>
            </p:cNvPr>
            <p:cNvCxnSpPr>
              <a:cxnSpLocks/>
            </p:cNvCxnSpPr>
            <p:nvPr/>
          </p:nvCxnSpPr>
          <p:spPr>
            <a:xfrm>
              <a:off x="7166602" y="4578380"/>
              <a:ext cx="278793" cy="458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>
              <a:extLst>
                <a:ext uri="{FF2B5EF4-FFF2-40B4-BE49-F238E27FC236}">
                  <a16:creationId xmlns:a16="http://schemas.microsoft.com/office/drawing/2014/main" id="{3BAE2BF3-872E-4222-8371-D0A0BF8882DF}"/>
                </a:ext>
              </a:extLst>
            </p:cNvPr>
            <p:cNvCxnSpPr>
              <a:cxnSpLocks/>
            </p:cNvCxnSpPr>
            <p:nvPr/>
          </p:nvCxnSpPr>
          <p:spPr>
            <a:xfrm>
              <a:off x="4780298" y="4495649"/>
              <a:ext cx="190178" cy="3730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ABF3BD39-B84D-41C6-A7D2-EE6FC139C201}"/>
                </a:ext>
              </a:extLst>
            </p:cNvPr>
            <p:cNvSpPr txBox="1"/>
            <p:nvPr/>
          </p:nvSpPr>
          <p:spPr>
            <a:xfrm>
              <a:off x="4167063" y="4176191"/>
              <a:ext cx="1226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Connector</a:t>
              </a:r>
            </a:p>
          </p:txBody>
        </p:sp>
      </p:grp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</a:rPr>
              <a:t>Simplification of the detector for MCNP heat source calculation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9898ED4-AACA-4790-918F-380953A294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5887" r="32374" b="2402"/>
          <a:stretch/>
        </p:blipFill>
        <p:spPr>
          <a:xfrm>
            <a:off x="402043" y="3275284"/>
            <a:ext cx="1517493" cy="289489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76E5979-5FD8-4D8C-9BFC-B3D184F838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r="39560"/>
          <a:stretch/>
        </p:blipFill>
        <p:spPr>
          <a:xfrm rot="16200000">
            <a:off x="5490138" y="3779183"/>
            <a:ext cx="1201755" cy="3734446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1922CDF-CB5B-47F0-A64E-4D36E1673968}"/>
              </a:ext>
            </a:extLst>
          </p:cNvPr>
          <p:cNvCxnSpPr>
            <a:cxnSpLocks/>
          </p:cNvCxnSpPr>
          <p:nvPr/>
        </p:nvCxnSpPr>
        <p:spPr>
          <a:xfrm>
            <a:off x="7968208" y="5589240"/>
            <a:ext cx="54000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2532A90-EC53-4C00-A4D3-750D905752BA}"/>
              </a:ext>
            </a:extLst>
          </p:cNvPr>
          <p:cNvCxnSpPr>
            <a:cxnSpLocks/>
          </p:cNvCxnSpPr>
          <p:nvPr/>
        </p:nvCxnSpPr>
        <p:spPr>
          <a:xfrm>
            <a:off x="1847528" y="5030874"/>
            <a:ext cx="80071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9E609A2-2617-484C-BCBA-42F3A7A0BD83}"/>
              </a:ext>
            </a:extLst>
          </p:cNvPr>
          <p:cNvCxnSpPr>
            <a:cxnSpLocks/>
          </p:cNvCxnSpPr>
          <p:nvPr/>
        </p:nvCxnSpPr>
        <p:spPr>
          <a:xfrm>
            <a:off x="7688239" y="3898658"/>
            <a:ext cx="54000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FAF9107A-1BFB-4907-9EAC-B58FDCF9A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27" t="24619" r="22440" b="22598"/>
          <a:stretch/>
        </p:blipFill>
        <p:spPr>
          <a:xfrm>
            <a:off x="4901643" y="3166364"/>
            <a:ext cx="2548628" cy="13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8065"/>
      </p:ext>
    </p:extLst>
  </p:cSld>
  <p:clrMapOvr>
    <a:masterClrMapping/>
  </p:clrMapOvr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701213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Comparison of </a:t>
            </a:r>
            <a:r>
              <a:rPr lang="fr-FR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detectors (#1 and #2)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680" y="1196752"/>
            <a:ext cx="1144927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Nuclear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heating rate influence on the maximum temperature</a:t>
            </a:r>
            <a:endParaRPr lang="fr-FR" sz="2000" b="1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Same behavior for the two detectors (maximum difference &lt; 2.5 °C for 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E</a:t>
            </a:r>
            <a:r>
              <a:rPr lang="en-US" sz="2000" baseline="-25000" dirty="0" err="1">
                <a:solidFill>
                  <a:srgbClr val="00B0F0"/>
                </a:solidFill>
                <a:latin typeface="+mj-lt"/>
              </a:rPr>
              <a:t>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= 0.055 W·g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) 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Most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part of the heat deposited in the connector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1200" dirty="0">
              <a:solidFill>
                <a:srgbClr val="00B0F0"/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  <a:latin typeface="+mj-lt"/>
              </a:rPr>
              <a:t>No significant thermal difference between the two detectors </a:t>
            </a:r>
            <a:r>
              <a:rPr lang="en-US" sz="2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MCNP calculation can be made </a:t>
            </a:r>
          </a:p>
          <a:p>
            <a:pPr marL="457200" lvl="2"/>
            <a:endParaRPr lang="en-US" sz="2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77D80C-5963-45D9-A362-B390A5158D81}"/>
              </a:ext>
            </a:extLst>
          </p:cNvPr>
          <p:cNvSpPr/>
          <p:nvPr/>
        </p:nvSpPr>
        <p:spPr>
          <a:xfrm>
            <a:off x="6614611" y="5287393"/>
            <a:ext cx="5615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n-lt"/>
              </a:rPr>
              <a:t>Vertical cross section of the detector #2 (left-hand section) and the detector #1 (right-hand section) for a nuclear heating rate of 0.055 W·g</a:t>
            </a:r>
            <a:r>
              <a:rPr lang="en-US" sz="1400" b="1" baseline="30000" dirty="0">
                <a:solidFill>
                  <a:srgbClr val="0070C0"/>
                </a:solidFill>
                <a:latin typeface="+mn-lt"/>
              </a:rPr>
              <a:t>-1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and a fluid temperature of 40 °C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32E432B-94EC-4B50-A02F-B7D3C8D9A4CC}"/>
              </a:ext>
            </a:extLst>
          </p:cNvPr>
          <p:cNvGrpSpPr/>
          <p:nvPr/>
        </p:nvGrpSpPr>
        <p:grpSpPr>
          <a:xfrm>
            <a:off x="7894818" y="2276872"/>
            <a:ext cx="1720974" cy="2961016"/>
            <a:chOff x="7894818" y="2721539"/>
            <a:chExt cx="1720974" cy="296101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5C7B40-BA2F-444D-B08F-59A01BD31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56" t="8482" r="30900"/>
            <a:stretch/>
          </p:blipFill>
          <p:spPr>
            <a:xfrm>
              <a:off x="7894818" y="2733978"/>
              <a:ext cx="1720974" cy="294857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9E0D06A-EB7A-4752-B303-483328D1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5288" y="2721539"/>
              <a:ext cx="627323" cy="2927505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8C091F6-C5E6-4710-AB14-F29AEBC3E1F8}"/>
              </a:ext>
            </a:extLst>
          </p:cNvPr>
          <p:cNvGrpSpPr/>
          <p:nvPr/>
        </p:nvGrpSpPr>
        <p:grpSpPr>
          <a:xfrm>
            <a:off x="9840416" y="2294776"/>
            <a:ext cx="1728192" cy="2958959"/>
            <a:chOff x="9840416" y="2739443"/>
            <a:chExt cx="1728192" cy="295895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C4EBD9A-E7E4-4A41-8A27-AB5F37332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489" t="9635" r="41904"/>
            <a:stretch/>
          </p:blipFill>
          <p:spPr>
            <a:xfrm>
              <a:off x="9840416" y="2739443"/>
              <a:ext cx="1296144" cy="295895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DEEED78-773E-4E50-8C02-90B0B4D5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49408" y="2739443"/>
              <a:ext cx="619200" cy="2958399"/>
            </a:xfrm>
            <a:prstGeom prst="rect">
              <a:avLst/>
            </a:prstGeom>
          </p:spPr>
        </p:pic>
      </p:grp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94FB9FA8-2B93-49AC-9260-329F74B3B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902986"/>
              </p:ext>
            </p:extLst>
          </p:nvPr>
        </p:nvGraphicFramePr>
        <p:xfrm>
          <a:off x="191343" y="2132856"/>
          <a:ext cx="651804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D5DD3F0F-2AD3-4AF2-8091-BAD701283E02}"/>
              </a:ext>
            </a:extLst>
          </p:cNvPr>
          <p:cNvSpPr txBox="1"/>
          <p:nvPr/>
        </p:nvSpPr>
        <p:spPr>
          <a:xfrm>
            <a:off x="5481082" y="494116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Tfluid = 40 °C</a:t>
            </a:r>
          </a:p>
        </p:txBody>
      </p:sp>
    </p:spTree>
    <p:extLst>
      <p:ext uri="{BB962C8B-B14F-4D97-AF65-F5344CB8AC3E}">
        <p14:creationId xmlns:p14="http://schemas.microsoft.com/office/powerpoint/2010/main" val="2104711637"/>
      </p:ext>
    </p:extLst>
  </p:cSld>
  <p:clrMapOvr>
    <a:masterClrMapping/>
  </p:clrMapOvr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204A793B-5C25-4AC5-893A-749A0DDBB2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9" t="14293" r="7440" b="1159"/>
          <a:stretch/>
        </p:blipFill>
        <p:spPr>
          <a:xfrm>
            <a:off x="9929611" y="637344"/>
            <a:ext cx="2262390" cy="15498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8C38CD-DEEC-429A-93BD-12FCCDEE9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946692" y="2986695"/>
            <a:ext cx="1608268" cy="5180997"/>
          </a:xfrm>
          <a:prstGeom prst="rect">
            <a:avLst/>
          </a:prstGeom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Studied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681" y="1052736"/>
            <a:ext cx="957706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Geometry and materials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Simplified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geometry</a:t>
            </a:r>
            <a:r>
              <a:rPr lang="fr-FR" sz="2000" b="1" dirty="0">
                <a:solidFill>
                  <a:srgbClr val="00B0F0"/>
                </a:solidFill>
                <a:latin typeface="+mj-lt"/>
              </a:rPr>
              <a:t> for first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results </a:t>
            </a:r>
            <a:r>
              <a:rPr lang="en-US" sz="2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 low calculation time (few hours)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B0F0"/>
              </a:solidFill>
              <a:latin typeface="+mj-lt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0" lvl="1"/>
            <a:endParaRPr lang="fr-FR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4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36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fr-FR" sz="22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Requested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2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tallies</a:t>
            </a:r>
            <a:endParaRPr lang="en-US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F6 </a:t>
            </a:r>
            <a:r>
              <a:rPr lang="en-US" sz="2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 neutrons &amp; photons deposited energy KERMA in all cells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F4 </a:t>
            </a:r>
            <a:r>
              <a:rPr lang="en-US" sz="2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 neutrons &amp; photons fluxes in the </a:t>
            </a:r>
            <a:r>
              <a:rPr lang="en-US" sz="2000" b="1" dirty="0" err="1">
                <a:solidFill>
                  <a:srgbClr val="00B0F0"/>
                </a:solidFill>
                <a:latin typeface="+mj-lt"/>
              </a:rPr>
              <a:t>SiC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 diode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D821648-A977-4859-BDF9-8A35C8EEACD3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955430" y="4848605"/>
            <a:ext cx="293680" cy="904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0388420-5CAB-4342-97C0-2C505ED3ABFD}"/>
              </a:ext>
            </a:extLst>
          </p:cNvPr>
          <p:cNvSpPr txBox="1"/>
          <p:nvPr/>
        </p:nvSpPr>
        <p:spPr>
          <a:xfrm>
            <a:off x="6091334" y="467932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Housing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813254-BC32-4625-B07F-8D2DEA63D8AA}"/>
              </a:ext>
            </a:extLst>
          </p:cNvPr>
          <p:cNvSpPr txBox="1"/>
          <p:nvPr/>
        </p:nvSpPr>
        <p:spPr>
          <a:xfrm>
            <a:off x="10773373" y="457546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Air-gap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54B728C-3837-404D-9DC2-10340E9D26D5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891365" y="4744745"/>
            <a:ext cx="882008" cy="545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5BC16CF-0773-45CD-BF00-CF322A26A47E}"/>
              </a:ext>
            </a:extLst>
          </p:cNvPr>
          <p:cNvSpPr txBox="1"/>
          <p:nvPr/>
        </p:nvSpPr>
        <p:spPr>
          <a:xfrm>
            <a:off x="10723977" y="580127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Base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C314AA1-FE99-460D-815A-B6DD6A538983}"/>
              </a:ext>
            </a:extLst>
          </p:cNvPr>
          <p:cNvCxnSpPr>
            <a:cxnSpLocks/>
          </p:cNvCxnSpPr>
          <p:nvPr/>
        </p:nvCxnSpPr>
        <p:spPr>
          <a:xfrm flipH="1">
            <a:off x="9831138" y="5978660"/>
            <a:ext cx="89283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C771B7B-A4B0-4AAE-AEE8-F13280895FB9}"/>
              </a:ext>
            </a:extLst>
          </p:cNvPr>
          <p:cNvSpPr txBox="1"/>
          <p:nvPr/>
        </p:nvSpPr>
        <p:spPr>
          <a:xfrm>
            <a:off x="10723977" y="5418560"/>
            <a:ext cx="1636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Diode-support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1DCF1A8-1932-4DE7-8BB3-9008BC6F51AA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9831138" y="5587837"/>
            <a:ext cx="892839" cy="2637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C3E80233-A2E6-4C23-862A-52B4E206A5AA}"/>
              </a:ext>
            </a:extLst>
          </p:cNvPr>
          <p:cNvSpPr txBox="1"/>
          <p:nvPr/>
        </p:nvSpPr>
        <p:spPr>
          <a:xfrm>
            <a:off x="10723977" y="4985557"/>
            <a:ext cx="114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SiC</a:t>
            </a:r>
            <a:r>
              <a:rPr lang="en-US" sz="1600" dirty="0">
                <a:latin typeface="+mj-lt"/>
              </a:rPr>
              <a:t> diode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D2575AE-F62F-4DA4-BC7F-58C6229C1053}"/>
              </a:ext>
            </a:extLst>
          </p:cNvPr>
          <p:cNvCxnSpPr>
            <a:cxnSpLocks/>
          </p:cNvCxnSpPr>
          <p:nvPr/>
        </p:nvCxnSpPr>
        <p:spPr>
          <a:xfrm flipH="1">
            <a:off x="9529149" y="5162887"/>
            <a:ext cx="1145332" cy="653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B591A3EE-329C-4B24-86F8-1A3CD01FBBE5}"/>
              </a:ext>
            </a:extLst>
          </p:cNvPr>
          <p:cNvSpPr txBox="1"/>
          <p:nvPr/>
        </p:nvSpPr>
        <p:spPr>
          <a:xfrm>
            <a:off x="3738885" y="5913675"/>
            <a:ext cx="1095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Connector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7D9A35A8-C938-4B67-8257-01EE871DF9F1}"/>
              </a:ext>
            </a:extLst>
          </p:cNvPr>
          <p:cNvCxnSpPr>
            <a:cxnSpLocks/>
          </p:cNvCxnSpPr>
          <p:nvPr/>
        </p:nvCxnSpPr>
        <p:spPr>
          <a:xfrm flipV="1">
            <a:off x="4813204" y="5760699"/>
            <a:ext cx="453188" cy="3059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3C2A63C-B356-40E4-A55D-91F86A5FF37B}"/>
              </a:ext>
            </a:extLst>
          </p:cNvPr>
          <p:cNvSpPr/>
          <p:nvPr/>
        </p:nvSpPr>
        <p:spPr>
          <a:xfrm>
            <a:off x="5894828" y="6134877"/>
            <a:ext cx="3419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Middle sectional view of the detector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E42394-06DA-46BF-AC78-78941CAAD35E}"/>
              </a:ext>
            </a:extLst>
          </p:cNvPr>
          <p:cNvSpPr/>
          <p:nvPr/>
        </p:nvSpPr>
        <p:spPr>
          <a:xfrm>
            <a:off x="-61967" y="5840762"/>
            <a:ext cx="34717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[7]: R.J. McConn Jr, et al., Compendium of Material Composition Data for Radiation Transport Modeling, RADIATION PORTAL MONITOR PROJECT, Pacific Northwest National Laboratory (2011).</a:t>
            </a:r>
            <a:endParaRPr lang="fr-FR" sz="900" dirty="0">
              <a:latin typeface="+mj-lt"/>
            </a:endParaRPr>
          </a:p>
        </p:txBody>
      </p:sp>
      <p:graphicFrame>
        <p:nvGraphicFramePr>
          <p:cNvPr id="58" name="Objet 57">
            <a:extLst>
              <a:ext uri="{FF2B5EF4-FFF2-40B4-BE49-F238E27FC236}">
                <a16:creationId xmlns:a16="http://schemas.microsoft.com/office/drawing/2014/main" id="{779AAB44-FCCF-4E1B-A73A-FBCD0D980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00482"/>
              </p:ext>
            </p:extLst>
          </p:nvPr>
        </p:nvGraphicFramePr>
        <p:xfrm>
          <a:off x="693535" y="1800530"/>
          <a:ext cx="9236075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" name="Worksheet" r:id="rId6" imgW="9235536" imgH="2186777" progId="Excel.Sheet.12">
                  <p:embed/>
                </p:oleObj>
              </mc:Choice>
              <mc:Fallback>
                <p:oleObj name="Worksheet" r:id="rId6" imgW="9235536" imgH="2186777" progId="Excel.Sheet.12">
                  <p:embed/>
                  <p:pic>
                    <p:nvPicPr>
                      <p:cNvPr id="58" name="Objet 57">
                        <a:extLst>
                          <a:ext uri="{FF2B5EF4-FFF2-40B4-BE49-F238E27FC236}">
                            <a16:creationId xmlns:a16="http://schemas.microsoft.com/office/drawing/2014/main" id="{779AAB44-FCCF-4E1B-A73A-FBCD0D980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535" y="1800530"/>
                        <a:ext cx="9236075" cy="218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450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Back-up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85261"/>
            <a:ext cx="127454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Neutron and </a:t>
            </a:r>
            <a:r>
              <a:rPr lang="fr-FR" sz="2200" b="1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KERMA </a:t>
            </a:r>
            <a:r>
              <a:rPr lang="fr-FR" sz="22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obtained</a:t>
            </a:r>
            <a:r>
              <a:rPr lang="fr-FR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values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0" lvl="1"/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358775" lvl="1" indent="-358775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Neutron and </a:t>
            </a:r>
            <a:r>
              <a:rPr lang="en-US" sz="2200" b="1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 fluxes obtained values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D7D14C0-AEC4-496B-A7A5-24DAF33D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4082844"/>
            <a:ext cx="5305018" cy="22904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84FCCB-CBD4-4571-8985-349AC346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12192000" cy="30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7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C38F6A16-F1BA-487B-BD2A-EB0C43DF3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4155" r="2637" b="1005"/>
          <a:stretch/>
        </p:blipFill>
        <p:spPr>
          <a:xfrm>
            <a:off x="8152341" y="3861048"/>
            <a:ext cx="4039659" cy="2364288"/>
          </a:xfrm>
          <a:prstGeom prst="rect">
            <a:avLst/>
          </a:prstGeom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Outlooks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80" y="980728"/>
            <a:ext cx="84249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The first detectors </a:t>
            </a:r>
            <a:r>
              <a:rPr lang="en-US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were</a:t>
            </a:r>
            <a:r>
              <a:rPr lang="fr-FR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built and tested in a D/T neutron generator at the LPSC laboratory (GENESIS) in Grenoble, France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n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The preparation of the irradiation campaign has already began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Identification of the best acquisition chain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Development and test of new instrumentation cables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Testing and characterization of various diodes</a:t>
            </a:r>
          </a:p>
          <a:p>
            <a:pPr marL="800100" lvl="2" indent="-342900">
              <a:buFont typeface="Wingdings" panose="05000000000000000000" pitchFamily="2" charset="2"/>
              <a:buChar char="q"/>
            </a:pPr>
            <a:endParaRPr lang="fr-FR" sz="2200" b="1" dirty="0">
              <a:solidFill>
                <a:srgbClr val="0070C0"/>
              </a:solidFill>
              <a:latin typeface="+mn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Comparison of the response a </a:t>
            </a:r>
            <a:r>
              <a:rPr lang="en-US" sz="22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sCVD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diamond detector and our detectors for fluxes &lt; 10</a:t>
            </a:r>
            <a:r>
              <a:rPr lang="en-US" sz="2200" b="1" baseline="30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10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n·cm</a:t>
            </a:r>
            <a:r>
              <a:rPr lang="en-US" sz="2200" b="1" baseline="30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-2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·s</a:t>
            </a:r>
            <a:r>
              <a:rPr lang="en-US" sz="2200" b="1" baseline="30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-1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in another channel (thermal column or tangential channels)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New 3D numerical simulations are planned</a:t>
            </a:r>
          </a:p>
          <a:p>
            <a:pPr marL="0" lvl="1"/>
            <a:endParaRPr lang="en-US" sz="2200" b="1" dirty="0">
              <a:solidFill>
                <a:srgbClr val="0070C0"/>
              </a:solidFill>
              <a:latin typeface="+mn-lt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Achievement of the irradiation campaign during the last quarter of 2021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Back-up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AB6097-7B68-4F67-8DDB-3CE23F6D2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727" y="640300"/>
            <a:ext cx="2851273" cy="1603841"/>
          </a:xfrm>
          <a:prstGeom prst="rect">
            <a:avLst/>
          </a:prstGeom>
        </p:spPr>
      </p:pic>
      <p:pic>
        <p:nvPicPr>
          <p:cNvPr id="8" name="Image 7" descr="C:\Users\Valentin\Desktop\SiC\Photo détecteur diamant B6 face avant.jpg">
            <a:extLst>
              <a:ext uri="{FF2B5EF4-FFF2-40B4-BE49-F238E27FC236}">
                <a16:creationId xmlns:a16="http://schemas.microsoft.com/office/drawing/2014/main" id="{154E9706-BC41-4D0A-B2CB-F86CD3CB48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26772" r="23512" b="20267"/>
          <a:stretch/>
        </p:blipFill>
        <p:spPr bwMode="auto">
          <a:xfrm rot="16200000">
            <a:off x="9903298" y="2057591"/>
            <a:ext cx="1584175" cy="2022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1291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I – 1 – Context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>
                <a:solidFill>
                  <a:srgbClr val="002060"/>
                </a:solidFill>
                <a:latin typeface="+mn-lt"/>
              </a:rPr>
              <a:t>Neutron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detection: a relevant topic of nuclear instrumentation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80" y="1052736"/>
            <a:ext cx="966025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Fusion and fission applications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In-core and ex-core monitoring in fission research reactor (neutron mapping, safety applications)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Fusion energy applications (neutron diagnostics, Test Blanket Modules TBM)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B0F0"/>
              </a:solidFill>
              <a:latin typeface="+mj-lt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Adaptation for harsh conditions </a:t>
            </a:r>
            <a:r>
              <a:rPr lang="en-US" sz="22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Jules Horowitz Reactor (JHR) or ITER</a:t>
            </a:r>
            <a:endParaRPr lang="en-US" sz="2200" b="1" dirty="0">
              <a:solidFill>
                <a:srgbClr val="0070C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neutron and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fluxes ~ 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5 ×10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14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n or </a:t>
            </a:r>
            <a:r>
              <a:rPr lang="fr-FR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·cm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-1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nuclear heating rates ~ 20 W·g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in Aluminum for JHR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temperatures ~ 500 °C for TBM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B0F0"/>
              </a:solidFill>
              <a:latin typeface="+mj-lt"/>
            </a:endParaRPr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Characteristics of the required sensors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High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temperature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and radiation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resistance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Stability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under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radiation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 in a mixed neutron and </a:t>
            </a:r>
            <a:r>
              <a:rPr lang="fr-FR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environment</a:t>
            </a:r>
            <a:endParaRPr lang="en-US" sz="2000" dirty="0">
              <a:solidFill>
                <a:srgbClr val="00B0F0"/>
              </a:solidFill>
              <a:latin typeface="+mn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High energy resolution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Fast response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Ability to detect </a:t>
            </a:r>
            <a:r>
              <a:rPr lang="fr-FR" sz="2000" dirty="0">
                <a:solidFill>
                  <a:srgbClr val="00B0F0"/>
                </a:solidFill>
                <a:latin typeface="Symbol" panose="05050102010706020507" pitchFamily="18" charset="2"/>
              </a:rPr>
              <a:t>g,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 thermal and fast neutrons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Wide bandgap semiconductors such as Silicon Carbide are good candidates </a:t>
            </a:r>
            <a:endParaRPr lang="fr-FR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0" y="3695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40327B-81F4-4604-B1A9-C34C6FE0E6B6}"/>
              </a:ext>
            </a:extLst>
          </p:cNvPr>
          <p:cNvSpPr txBox="1"/>
          <p:nvPr/>
        </p:nvSpPr>
        <p:spPr>
          <a:xfrm>
            <a:off x="8688288" y="68340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1EB11C-74E4-40CD-ADFB-9FA6175E1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6431" r="53097" b="39665"/>
          <a:stretch/>
        </p:blipFill>
        <p:spPr>
          <a:xfrm>
            <a:off x="9600964" y="4682842"/>
            <a:ext cx="2110227" cy="15895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1D2DDE-51A1-439F-88EA-12099B4BE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965" y="720054"/>
            <a:ext cx="2110227" cy="17852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4304E6-1468-4C3E-88A9-754A94BA4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100" y="2589117"/>
            <a:ext cx="3041958" cy="20146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595E7CC-9F39-4F8A-BCA7-838BBE2A0D11}"/>
              </a:ext>
            </a:extLst>
          </p:cNvPr>
          <p:cNvSpPr/>
          <p:nvPr/>
        </p:nvSpPr>
        <p:spPr>
          <a:xfrm>
            <a:off x="9156872" y="4233154"/>
            <a:ext cx="438685" cy="31892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+mj-lt"/>
              </a:rPr>
              <a:t>JHR</a:t>
            </a:r>
            <a:endParaRPr lang="fr-FR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D3F7CD-9BE2-4A06-9EF5-BEF1ADCBBDCA}"/>
              </a:ext>
            </a:extLst>
          </p:cNvPr>
          <p:cNvSpPr/>
          <p:nvPr/>
        </p:nvSpPr>
        <p:spPr>
          <a:xfrm>
            <a:off x="9630331" y="2164412"/>
            <a:ext cx="468052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+mj-lt"/>
              </a:rPr>
              <a:t>ITER</a:t>
            </a:r>
            <a:endParaRPr lang="fr-FR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B35701-7A98-4F83-A306-BD075A238CBF}"/>
              </a:ext>
            </a:extLst>
          </p:cNvPr>
          <p:cNvSpPr/>
          <p:nvPr/>
        </p:nvSpPr>
        <p:spPr>
          <a:xfrm>
            <a:off x="9630331" y="5923752"/>
            <a:ext cx="1368318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+mj-lt"/>
              </a:rPr>
              <a:t>JSI reactor core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536690617"/>
      </p:ext>
    </p:extLst>
  </p:cSld>
  <p:clrMapOvr>
    <a:masterClrMapping/>
  </p:clrMapOvr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7CD1A9E4-E40A-40B7-9812-5DA48C90624F}"/>
              </a:ext>
            </a:extLst>
          </p:cNvPr>
          <p:cNvGrpSpPr/>
          <p:nvPr/>
        </p:nvGrpSpPr>
        <p:grpSpPr>
          <a:xfrm>
            <a:off x="7032104" y="3806509"/>
            <a:ext cx="5075548" cy="2646827"/>
            <a:chOff x="7176120" y="651209"/>
            <a:chExt cx="4991201" cy="247139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849D698-942E-42A7-B6FF-A6FE59B97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5"/>
            <a:stretch/>
          </p:blipFill>
          <p:spPr>
            <a:xfrm>
              <a:off x="7176120" y="651209"/>
              <a:ext cx="4991201" cy="24713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76F237-6C92-4A69-BB0C-6BED38661134}"/>
                </a:ext>
              </a:extLst>
            </p:cNvPr>
            <p:cNvSpPr/>
            <p:nvPr/>
          </p:nvSpPr>
          <p:spPr>
            <a:xfrm>
              <a:off x="8472264" y="1196752"/>
              <a:ext cx="2369129" cy="4730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BBC8D9D-7B69-4161-AACF-4F475DD1EF52}"/>
                </a:ext>
              </a:extLst>
            </p:cNvPr>
            <p:cNvSpPr txBox="1"/>
            <p:nvPr/>
          </p:nvSpPr>
          <p:spPr>
            <a:xfrm>
              <a:off x="7991166" y="1348154"/>
              <a:ext cx="7777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>
                  <a:solidFill>
                    <a:srgbClr val="FF0000"/>
                  </a:solidFill>
                  <a:latin typeface="+mj-lt"/>
                </a:rPr>
                <a:t>SCR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127449" y="17052"/>
            <a:ext cx="727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I – 2 – </a:t>
            </a:r>
            <a:r>
              <a:rPr lang="en-US" sz="2800" b="1" dirty="0" err="1">
                <a:solidFill>
                  <a:srgbClr val="FFFFFF"/>
                </a:solidFill>
                <a:latin typeface="+mj-lt"/>
              </a:rPr>
              <a:t>SiC</a:t>
            </a:r>
            <a:r>
              <a:rPr lang="en-US" sz="2800" b="1" dirty="0">
                <a:solidFill>
                  <a:srgbClr val="FFFFFF"/>
                </a:solidFill>
                <a:latin typeface="+mj-lt"/>
              </a:rPr>
              <a:t> detectors for neutron detection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Why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choose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Silicon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Carbide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as a neutron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detector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79" y="1052736"/>
            <a:ext cx="115212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Main advantages of 4H-SiC-based semiconductor detector 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breakdown field (3 MV.cm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fast response (ns)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energy threshold of defect formation (20-40 eV)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stability versus radiations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High thermal conductivity due to C (450 W·m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·K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low temperature gradient &amp; thermal resistance</a:t>
            </a:r>
          </a:p>
          <a:p>
            <a:pPr marL="457200" lvl="2"/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Clear discrimination between neutron and </a:t>
            </a:r>
            <a:r>
              <a:rPr lang="en-US" sz="2000" b="1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 rays</a:t>
            </a: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Low e-hole creation energy (7.78 eV) 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j-lt"/>
              </a:rPr>
              <a:t>high energy resolution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Possibility to detect thermal or fast neutrons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000" b="1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  <a:latin typeface="+mj-lt"/>
              </a:rPr>
              <a:t>Low defect concentration &amp; 6-inch wafer availability</a:t>
            </a:r>
          </a:p>
          <a:p>
            <a:pPr marL="0" lvl="1"/>
            <a:endParaRPr lang="en-US" sz="1000" dirty="0">
              <a:solidFill>
                <a:srgbClr val="00B0F0"/>
              </a:solidFill>
              <a:latin typeface="+mj-lt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Our detector: a P</a:t>
            </a:r>
            <a:r>
              <a:rPr lang="en-US" sz="2200" b="1" baseline="30000" dirty="0">
                <a:solidFill>
                  <a:srgbClr val="0070C0"/>
                </a:solidFill>
                <a:latin typeface="+mj-lt"/>
              </a:rPr>
              <a:t>+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N junction diode (7 mm × 5 mm × 0.371 mm)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Deposed on an alumina support (16 mm × 14 mm × 1 mm)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Housing for EMI shielding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Space Charge Region (SCR) </a:t>
            </a:r>
            <a:r>
              <a:rPr lang="en-US" sz="200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00B0F0"/>
                </a:solidFill>
                <a:latin typeface="+mj-lt"/>
              </a:rPr>
              <a:t> sensitive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part of the diode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Depends on the applied bias voltage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-24679" y="37170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40327B-81F4-4604-B1A9-C34C6FE0E6B6}"/>
              </a:ext>
            </a:extLst>
          </p:cNvPr>
          <p:cNvSpPr txBox="1"/>
          <p:nvPr/>
        </p:nvSpPr>
        <p:spPr>
          <a:xfrm>
            <a:off x="8824601" y="651209"/>
            <a:ext cx="1074862" cy="197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9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5CA9370-EA93-4581-B898-5CE37C73C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73" t="27036" r="32444" b="1"/>
          <a:stretch/>
        </p:blipFill>
        <p:spPr>
          <a:xfrm>
            <a:off x="11382420" y="641288"/>
            <a:ext cx="809580" cy="208358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73055EB-8C16-45EB-8166-CC1505714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50" y="2887026"/>
            <a:ext cx="4139671" cy="9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6003DF5-2FC2-4026-B41F-B7519BF83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 b="20600"/>
          <a:stretch/>
        </p:blipFill>
        <p:spPr>
          <a:xfrm>
            <a:off x="8979592" y="681404"/>
            <a:ext cx="1983756" cy="12242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968AB66-CDC8-44FD-A307-8F0A9F97C0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7598" r="43667" b="39294"/>
          <a:stretch/>
        </p:blipFill>
        <p:spPr>
          <a:xfrm>
            <a:off x="9886207" y="671086"/>
            <a:ext cx="2238968" cy="171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62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27449" y="17052"/>
            <a:ext cx="727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I – 2 – </a:t>
            </a:r>
            <a:r>
              <a:rPr lang="en-US" sz="2800" b="1" dirty="0" err="1">
                <a:solidFill>
                  <a:srgbClr val="FFFFFF"/>
                </a:solidFill>
                <a:latin typeface="+mj-lt"/>
              </a:rPr>
              <a:t>SiC</a:t>
            </a:r>
            <a:r>
              <a:rPr lang="en-US" sz="2800" b="1" dirty="0">
                <a:solidFill>
                  <a:srgbClr val="FFFFFF"/>
                </a:solidFill>
                <a:latin typeface="+mj-lt"/>
              </a:rPr>
              <a:t> detectors for neutron detection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31708"/>
            <a:ext cx="6088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2400" b="1" dirty="0">
                <a:solidFill>
                  <a:srgbClr val="002060"/>
                </a:solidFill>
                <a:latin typeface="+mn-lt"/>
              </a:rPr>
              <a:t>Thermal neutron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detection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79" y="1052736"/>
            <a:ext cx="669674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Neutron Converter Layer (NCL)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Composed of materials with high thermal-neutron absorption cross-section (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en-US" sz="2000" baseline="-10000" dirty="0">
                <a:solidFill>
                  <a:srgbClr val="00B0F0"/>
                </a:solidFill>
                <a:latin typeface="+mj-lt"/>
              </a:rPr>
              <a:t>10</a:t>
            </a:r>
            <a:r>
              <a:rPr lang="en-US" sz="2000" baseline="-25000" dirty="0">
                <a:solidFill>
                  <a:srgbClr val="00B0F0"/>
                </a:solidFill>
                <a:latin typeface="+mj-lt"/>
              </a:rPr>
              <a:t>B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= 3840 barns)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Boron-10 (ionic implantation at 50 keV)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B+n→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7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Li*(0.84 MeV)+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He(1.47 MeV)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+γ(0.48 MeV)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94 %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B+n→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Li(1.01 MeV)+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He(1.78 MeV)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6 %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 lvl="2"/>
            <a:endParaRPr lang="fr-FR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2200" b="1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-24679" y="37170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657815-A604-4A3B-8A6B-F6A76FAE94C3}"/>
              </a:ext>
            </a:extLst>
          </p:cNvPr>
          <p:cNvSpPr/>
          <p:nvPr/>
        </p:nvSpPr>
        <p:spPr>
          <a:xfrm>
            <a:off x="-24679" y="5616000"/>
            <a:ext cx="123133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FF0000"/>
                </a:solidFill>
                <a:latin typeface="+mj-lt"/>
              </a:rPr>
              <a:t>Secondary charged particles or scatterings </a:t>
            </a:r>
            <a:r>
              <a:rPr lang="en-US" sz="2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ionization of matter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e</a:t>
            </a:r>
            <a:r>
              <a:rPr lang="en-US" sz="2200" b="1" baseline="30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-</a:t>
            </a:r>
            <a:r>
              <a:rPr lang="en-US" sz="2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/h</a:t>
            </a:r>
            <a:r>
              <a:rPr lang="en-US" sz="2200" b="1" baseline="30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+</a:t>
            </a:r>
            <a:r>
              <a:rPr lang="en-US" sz="2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pairs in the SCR</a:t>
            </a:r>
          </a:p>
          <a:p>
            <a:pPr marL="0" lvl="1"/>
            <a:r>
              <a:rPr lang="en-US" sz="2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Charge collection through the electrodes and the applied electric field  signal generation (pulses)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AE3EF4AC-3027-42EA-9715-5EBC1633A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009" y="631708"/>
            <a:ext cx="5832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2400" b="1" dirty="0">
                <a:solidFill>
                  <a:srgbClr val="002060"/>
                </a:solidFill>
                <a:latin typeface="+mn-lt"/>
              </a:rPr>
              <a:t>Fast neutron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detection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98CF4E-F7A1-4074-89B5-EC71735716BA}"/>
              </a:ext>
            </a:extLst>
          </p:cNvPr>
          <p:cNvSpPr/>
          <p:nvPr/>
        </p:nvSpPr>
        <p:spPr>
          <a:xfrm>
            <a:off x="6199821" y="1082353"/>
            <a:ext cx="60888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Detection</a:t>
            </a:r>
            <a:r>
              <a:rPr lang="fr-FR" sz="2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achieved through threshold reactions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Elastic</a:t>
            </a:r>
            <a:r>
              <a:rPr lang="fr-FR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scattering</a:t>
            </a:r>
            <a:r>
              <a:rPr lang="fr-FR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C,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</a:t>
            </a:r>
            <a:endParaRPr lang="fr-FR" sz="2000" dirty="0">
              <a:solidFill>
                <a:srgbClr val="00B0F0"/>
              </a:solidFill>
              <a:latin typeface="+mj-lt"/>
              <a:cs typeface="Times New Roman" pitchFamily="18" charset="0"/>
              <a:sym typeface="Wingdings" pitchFamily="2" charset="2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Inelastic scattering: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’)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C*,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’)3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Si(</a:t>
            </a:r>
            <a:r>
              <a:rPr lang="en-US" sz="2000" dirty="0" err="1">
                <a:solidFill>
                  <a:srgbClr val="00B0F0"/>
                </a:solidFill>
                <a:latin typeface="+mj-lt"/>
                <a:cs typeface="Times New Roman" pitchFamily="18" charset="0"/>
              </a:rPr>
              <a:t>n,n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’)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</a:t>
            </a:r>
            <a:r>
              <a:rPr lang="fr-FR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*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(n,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Times New Roman" pitchFamily="18" charset="0"/>
                <a:sym typeface="Wingdings" pitchFamily="2" charset="2"/>
              </a:rPr>
              <a:t>) reactions: 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12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C(n,</a:t>
            </a:r>
            <a:r>
              <a:rPr lang="fr-FR" alt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9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Be, 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28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Si(n,</a:t>
            </a:r>
            <a:r>
              <a:rPr lang="fr-FR" altLang="en-US" sz="2000" dirty="0">
                <a:solidFill>
                  <a:srgbClr val="00B0F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)</a:t>
            </a:r>
            <a:r>
              <a:rPr lang="fr-FR" altLang="en-US" sz="2000" baseline="30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 25</a:t>
            </a:r>
            <a:r>
              <a:rPr lang="fr-FR" altLang="en-US" sz="2000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Mg</a:t>
            </a:r>
            <a:endParaRPr lang="fr-FR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EBEA30-D9B7-417A-A1E5-DFB7226B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54" y="2927927"/>
            <a:ext cx="5398937" cy="26880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D3CB92-06B6-44D0-A051-D3163DB08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2927928"/>
            <a:ext cx="5330325" cy="26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35981"/>
      </p:ext>
    </p:extLst>
  </p:cSld>
  <p:clrMapOvr>
    <a:masterClrMapping/>
  </p:clrMapOvr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2">
            <a:extLst>
              <a:ext uri="{FF2B5EF4-FFF2-40B4-BE49-F238E27FC236}">
                <a16:creationId xmlns:a16="http://schemas.microsoft.com/office/drawing/2014/main" id="{49546F8B-825A-41D8-B66A-865446ED7B26}"/>
              </a:ext>
            </a:extLst>
          </p:cNvPr>
          <p:cNvGrpSpPr/>
          <p:nvPr/>
        </p:nvGrpSpPr>
        <p:grpSpPr>
          <a:xfrm>
            <a:off x="8205060" y="3501008"/>
            <a:ext cx="3939612" cy="2435316"/>
            <a:chOff x="4290267" y="1888280"/>
            <a:chExt cx="4390899" cy="3335987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DFA5922D-AC33-4184-B6B3-1A5153DD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267" y="1936475"/>
              <a:ext cx="4390899" cy="328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9E9056-D79D-4DF5-9964-B627DA2AF8DD}"/>
                </a:ext>
              </a:extLst>
            </p:cNvPr>
            <p:cNvSpPr/>
            <p:nvPr/>
          </p:nvSpPr>
          <p:spPr>
            <a:xfrm>
              <a:off x="4321277" y="1888280"/>
              <a:ext cx="4359889" cy="33359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C130791-7BFB-440A-93CC-6C058928EBAC}"/>
              </a:ext>
            </a:extLst>
          </p:cNvPr>
          <p:cNvSpPr/>
          <p:nvPr/>
        </p:nvSpPr>
        <p:spPr>
          <a:xfrm>
            <a:off x="8526600" y="5855940"/>
            <a:ext cx="37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Pulse Height Spectrum of 14.1 MeV neutrons</a:t>
            </a:r>
            <a:r>
              <a:rPr lang="en-US" sz="1400" b="1" baseline="30000" dirty="0">
                <a:solidFill>
                  <a:srgbClr val="0070C0"/>
                </a:solidFill>
              </a:rPr>
              <a:t> [3]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I – 2 – </a:t>
            </a:r>
            <a:r>
              <a:rPr lang="en-US" sz="2800" b="1" dirty="0" err="1">
                <a:solidFill>
                  <a:srgbClr val="FFFFFF"/>
                </a:solidFill>
                <a:latin typeface="+mj-lt"/>
              </a:rPr>
              <a:t>SiC</a:t>
            </a:r>
            <a:r>
              <a:rPr lang="en-US" sz="2800" b="1" dirty="0">
                <a:solidFill>
                  <a:srgbClr val="FFFFFF"/>
                </a:solidFill>
                <a:latin typeface="+mj-lt"/>
              </a:rPr>
              <a:t> detectors for neutron detection</a:t>
            </a: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953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Work status for our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detectors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79" y="1052736"/>
            <a:ext cx="815773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Thermal neutron detection: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Maximal neutron flux ~ 9.4 ×10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8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n·cm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including 30% of thermal neutrons (MINERVE Zero Power Reactor, Cadarache, France)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 [1]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No signal degradation 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Detection possible without bias voltage</a:t>
            </a:r>
            <a:r>
              <a:rPr lang="en-US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Stability under irradiation for a maximum fluence ~ 2 ×10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n·cm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-2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(BR1 nuclear research reactor, Moll, Belgium)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[2]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B0F0"/>
              </a:solidFill>
              <a:latin typeface="+mj-lt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Fast neutron detection: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Maximal 14.1 MeV-neutron flux: 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3.2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×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10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7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 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-2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s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-1 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(D/T neutron generator of Technical University of Dresden, Germany)</a:t>
            </a:r>
            <a:r>
              <a:rPr lang="en-US" sz="2000" baseline="30000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[3]</a:t>
            </a:r>
            <a:endParaRPr lang="en-US" sz="2000" dirty="0">
              <a:solidFill>
                <a:srgbClr val="00B0F0"/>
              </a:solidFill>
              <a:latin typeface="+mj-lt"/>
              <a:ea typeface="Calibri" panose="020F0502020204030204" pitchFamily="34" charset="0"/>
            </a:endParaRP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Improvement of the energy resolution with the count rate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Same energy resolution as a conventional s-CVD diamond detector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Stability under high temperature up to 500 °C for a 14.1 MeV flux of 3.1 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×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10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7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 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-2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s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-1 [4]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  <a:p>
            <a:pPr marL="0" lvl="1"/>
            <a:endParaRPr lang="fr-FR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0" y="3695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-60746" y="5661248"/>
            <a:ext cx="11521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[1]: O. Obraztsova, et al., </a:t>
            </a:r>
            <a:r>
              <a:rPr lang="en-US" sz="900" i="1" dirty="0">
                <a:latin typeface="+mj-lt"/>
              </a:rPr>
              <a:t>Comparison between Silicon-Carbide and Diamond for Thermal neutron detection at Room Temperature</a:t>
            </a:r>
            <a:r>
              <a:rPr lang="en-US" sz="900" dirty="0">
                <a:latin typeface="+mj-lt"/>
              </a:rPr>
              <a:t>, IEEE Trans. </a:t>
            </a:r>
            <a:r>
              <a:rPr lang="en-US" sz="900" dirty="0" err="1">
                <a:latin typeface="+mj-lt"/>
              </a:rPr>
              <a:t>Nucl</a:t>
            </a:r>
            <a:r>
              <a:rPr lang="en-US" sz="900" dirty="0">
                <a:latin typeface="+mj-lt"/>
              </a:rPr>
              <a:t>. Sci., Vol. 67, No. 5, pp. 863-871 (2020).</a:t>
            </a:r>
            <a:endParaRPr lang="fr-FR" sz="900" dirty="0">
              <a:latin typeface="+mj-lt"/>
            </a:endParaRPr>
          </a:p>
          <a:p>
            <a:r>
              <a:rPr lang="en-US" sz="900" dirty="0">
                <a:latin typeface="+mj-lt"/>
              </a:rPr>
              <a:t>[2]: F. </a:t>
            </a:r>
            <a:r>
              <a:rPr lang="en-US" sz="900" dirty="0" err="1">
                <a:latin typeface="+mj-lt"/>
              </a:rPr>
              <a:t>Issa</a:t>
            </a:r>
            <a:r>
              <a:rPr lang="en-US" sz="900" dirty="0">
                <a:latin typeface="+mj-lt"/>
              </a:rPr>
              <a:t>, et al., </a:t>
            </a:r>
            <a:r>
              <a:rPr lang="en-GB" sz="900" i="1" dirty="0">
                <a:latin typeface="+mj-lt"/>
              </a:rPr>
              <a:t>Study of the stability of 4H-SiC detectors by thermal neutron irradiation</a:t>
            </a:r>
            <a:r>
              <a:rPr lang="en-US" sz="900" dirty="0">
                <a:latin typeface="+mj-lt"/>
              </a:rPr>
              <a:t>, Materials Science Forum, Vol. 821-823, pp. 875-878 (2015).</a:t>
            </a:r>
            <a:endParaRPr lang="fr-FR" sz="900" dirty="0">
              <a:latin typeface="+mj-lt"/>
            </a:endParaRPr>
          </a:p>
          <a:p>
            <a:r>
              <a:rPr lang="en-GB" sz="900" dirty="0">
                <a:latin typeface="+mj-lt"/>
              </a:rPr>
              <a:t>[3]: O. Obraztsova, et al., </a:t>
            </a:r>
            <a:r>
              <a:rPr lang="en-GB" sz="900" i="1" dirty="0">
                <a:latin typeface="+mj-lt"/>
              </a:rPr>
              <a:t>Comparing the response of a </a:t>
            </a:r>
            <a:r>
              <a:rPr lang="en-GB" sz="900" i="1" dirty="0" err="1">
                <a:latin typeface="+mj-lt"/>
              </a:rPr>
              <a:t>SiC</a:t>
            </a:r>
            <a:r>
              <a:rPr lang="en-GB" sz="900" i="1" dirty="0">
                <a:latin typeface="+mj-lt"/>
              </a:rPr>
              <a:t> and a </a:t>
            </a:r>
            <a:r>
              <a:rPr lang="en-GB" sz="900" i="1" dirty="0" err="1">
                <a:latin typeface="+mj-lt"/>
              </a:rPr>
              <a:t>sCVD</a:t>
            </a:r>
            <a:r>
              <a:rPr lang="en-GB" sz="900" i="1" dirty="0">
                <a:latin typeface="+mj-lt"/>
              </a:rPr>
              <a:t> Diamond detectors to 14 MeV neutron radiation</a:t>
            </a:r>
            <a:r>
              <a:rPr lang="en-GB" sz="900" dirty="0">
                <a:latin typeface="+mj-lt"/>
              </a:rPr>
              <a:t>. IEEE </a:t>
            </a:r>
            <a:r>
              <a:rPr lang="en-US" sz="900" dirty="0">
                <a:latin typeface="+mj-lt"/>
              </a:rPr>
              <a:t>Trans. </a:t>
            </a:r>
            <a:r>
              <a:rPr lang="en-US" sz="900" dirty="0" err="1">
                <a:latin typeface="+mj-lt"/>
              </a:rPr>
              <a:t>Nucl</a:t>
            </a:r>
            <a:r>
              <a:rPr lang="en-US" sz="900" dirty="0">
                <a:latin typeface="+mj-lt"/>
              </a:rPr>
              <a:t>. Sci.</a:t>
            </a:r>
            <a:r>
              <a:rPr lang="en-GB" sz="900" dirty="0">
                <a:latin typeface="+mj-lt"/>
              </a:rPr>
              <a:t>, Vol. 65, No. 9, pp. 2380-2384 (2018).</a:t>
            </a:r>
            <a:endParaRPr lang="en-US" sz="900" dirty="0">
              <a:latin typeface="+mj-lt"/>
            </a:endParaRPr>
          </a:p>
          <a:p>
            <a:r>
              <a:rPr lang="en-US" sz="900" dirty="0">
                <a:latin typeface="+mj-lt"/>
              </a:rPr>
              <a:t>[4]: D. </a:t>
            </a:r>
            <a:r>
              <a:rPr lang="en-US" sz="900" dirty="0" err="1">
                <a:latin typeface="+mj-lt"/>
              </a:rPr>
              <a:t>Szalkai</a:t>
            </a:r>
            <a:r>
              <a:rPr lang="en-US" sz="900" dirty="0">
                <a:latin typeface="+mj-lt"/>
              </a:rPr>
              <a:t>, et al., </a:t>
            </a:r>
            <a:r>
              <a:rPr lang="en-US" sz="900" i="1" dirty="0">
                <a:latin typeface="+mj-lt"/>
              </a:rPr>
              <a:t>Fast Neutron Detection With 4H-SiC Based Diode Detector up to 500 °C Ambient Temperature</a:t>
            </a:r>
            <a:r>
              <a:rPr lang="en-US" sz="900" dirty="0">
                <a:latin typeface="+mj-lt"/>
              </a:rPr>
              <a:t>, IEEE Trans. </a:t>
            </a:r>
            <a:r>
              <a:rPr lang="en-US" sz="900" dirty="0" err="1">
                <a:latin typeface="+mj-lt"/>
              </a:rPr>
              <a:t>Nucl</a:t>
            </a:r>
            <a:r>
              <a:rPr lang="en-US" sz="900" dirty="0">
                <a:latin typeface="+mj-lt"/>
              </a:rPr>
              <a:t>. Sci., Vol. 63, No. 3, pp. 1491-1498 (2016).</a:t>
            </a:r>
            <a:endParaRPr lang="fr-FR" sz="900" dirty="0">
              <a:latin typeface="+mj-lt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BFE5AB7-F1A4-46C1-A335-AD22D843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3758"/>
          <a:stretch/>
        </p:blipFill>
        <p:spPr bwMode="auto">
          <a:xfrm>
            <a:off x="8040216" y="669693"/>
            <a:ext cx="4032448" cy="254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40327B-81F4-4604-B1A9-C34C6FE0E6B6}"/>
              </a:ext>
            </a:extLst>
          </p:cNvPr>
          <p:cNvSpPr txBox="1"/>
          <p:nvPr/>
        </p:nvSpPr>
        <p:spPr>
          <a:xfrm>
            <a:off x="8824601" y="651209"/>
            <a:ext cx="1074862" cy="197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9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D8FB50E-32F5-4C75-9689-DAF8E01867C8}"/>
              </a:ext>
            </a:extLst>
          </p:cNvPr>
          <p:cNvGrpSpPr/>
          <p:nvPr/>
        </p:nvGrpSpPr>
        <p:grpSpPr>
          <a:xfrm>
            <a:off x="10927784" y="665582"/>
            <a:ext cx="1074863" cy="400110"/>
            <a:chOff x="10632504" y="866959"/>
            <a:chExt cx="1074863" cy="40011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15B94AE-742C-44E1-941A-79DAEEEFA1A9}"/>
                </a:ext>
              </a:extLst>
            </p:cNvPr>
            <p:cNvSpPr txBox="1"/>
            <p:nvPr/>
          </p:nvSpPr>
          <p:spPr>
            <a:xfrm>
              <a:off x="10632504" y="866959"/>
              <a:ext cx="107486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+mj-lt"/>
                </a:rPr>
                <a:t>                          0V</a:t>
              </a:r>
            </a:p>
            <a:p>
              <a:r>
                <a:rPr lang="fr-FR" sz="1000" dirty="0">
                  <a:latin typeface="+mj-lt"/>
                </a:rPr>
                <a:t>                   -200 V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0EFB25A-9D17-41EC-9CE9-42DF9AEF7B1F}"/>
                </a:ext>
              </a:extLst>
            </p:cNvPr>
            <p:cNvCxnSpPr/>
            <p:nvPr/>
          </p:nvCxnSpPr>
          <p:spPr>
            <a:xfrm>
              <a:off x="10704512" y="1136913"/>
              <a:ext cx="540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F534365-108A-4EA9-9D92-2AA0564A0FF1}"/>
                </a:ext>
              </a:extLst>
            </p:cNvPr>
            <p:cNvCxnSpPr/>
            <p:nvPr/>
          </p:nvCxnSpPr>
          <p:spPr>
            <a:xfrm>
              <a:off x="10704512" y="980728"/>
              <a:ext cx="7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59CCD54-F747-4BE2-AEB7-070DF299FD03}"/>
              </a:ext>
            </a:extLst>
          </p:cNvPr>
          <p:cNvSpPr/>
          <p:nvPr/>
        </p:nvSpPr>
        <p:spPr>
          <a:xfrm>
            <a:off x="8616280" y="3140968"/>
            <a:ext cx="3556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+mj-lt"/>
              </a:rPr>
              <a:t>Pulse Height Spectrum of thermal neutrons </a:t>
            </a:r>
            <a:r>
              <a:rPr lang="en-US" sz="1400" b="1" baseline="30000" dirty="0">
                <a:solidFill>
                  <a:srgbClr val="0070C0"/>
                </a:solidFill>
                <a:latin typeface="+mj-lt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84761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I – 3 – Irradiation campaign preparation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79" y="1052736"/>
            <a:ext cx="89178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endParaRPr lang="en-US" sz="1000" b="1" dirty="0">
              <a:solidFill>
                <a:srgbClr val="0070C0"/>
              </a:solidFill>
              <a:latin typeface="+mj-lt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Improvement of the measured total neutron flux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5.5 ×10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14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n·cm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-1 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in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the JHR core for 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E</a:t>
            </a:r>
            <a:r>
              <a:rPr lang="en-US" sz="2000" baseline="-25000" dirty="0" err="1">
                <a:solidFill>
                  <a:srgbClr val="00B0F0"/>
                </a:solidFill>
                <a:latin typeface="+mj-lt"/>
              </a:rPr>
              <a:t>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&gt; 1 MeV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j-lt"/>
              </a:rPr>
              <a:t>10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9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-10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14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 n·cm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fr-FR" sz="2000" baseline="30000" dirty="0">
                <a:solidFill>
                  <a:srgbClr val="00B0F0"/>
                </a:solidFill>
                <a:latin typeface="+mj-lt"/>
              </a:rPr>
              <a:t>-1 </a:t>
            </a:r>
            <a:r>
              <a:rPr lang="fr-FR" sz="2000" dirty="0">
                <a:solidFill>
                  <a:srgbClr val="00B0F0"/>
                </a:solidFill>
                <a:latin typeface="+mj-lt"/>
              </a:rPr>
              <a:t>in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the ITER tokamak for 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E</a:t>
            </a:r>
            <a:r>
              <a:rPr lang="en-US" sz="2000" baseline="-25000" dirty="0" err="1">
                <a:solidFill>
                  <a:srgbClr val="00B0F0"/>
                </a:solidFill>
                <a:latin typeface="+mj-lt"/>
              </a:rPr>
              <a:t>n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&gt; 14.1 MeV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B0F0"/>
              </a:solidFill>
              <a:latin typeface="+mj-lt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Adaptation of the housing of the detector for in-core measurements in a research reactor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3-D numerical thermal simulations  maximum temperature &amp; fields</a:t>
            </a:r>
            <a:endParaRPr lang="en-US" sz="2000" dirty="0">
              <a:solidFill>
                <a:srgbClr val="00B0F0"/>
              </a:solidFill>
              <a:latin typeface="+mj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3-D numerical simulations of radiation/matter interaction  neutron &amp;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fluxes, nuclear heating rate, activation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B0F0"/>
              </a:solidFill>
              <a:latin typeface="+mj-lt"/>
            </a:endParaRPr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Intermediate steps are necessary to reach these aims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Qualification of our </a:t>
            </a:r>
            <a:r>
              <a:rPr lang="en-US" sz="2000" dirty="0" err="1">
                <a:solidFill>
                  <a:srgbClr val="00B0F0"/>
                </a:solidFill>
                <a:latin typeface="+mj-lt"/>
              </a:rPr>
              <a:t>SiC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detector for measurements of increased neutron fluxes</a:t>
            </a:r>
          </a:p>
          <a:p>
            <a:pPr marL="1257300" lvl="3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Especially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total neutron fluxes &gt; 10</a:t>
            </a:r>
            <a:r>
              <a:rPr lang="fr-FR" sz="20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n·cm</a:t>
            </a:r>
            <a:r>
              <a:rPr lang="fr-FR" sz="20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-2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·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</a:t>
            </a:r>
            <a:r>
              <a:rPr lang="fr-FR" sz="20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Test the best acquisition chain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Realization of nuclear-hardened instrumentation cables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B0F0"/>
              </a:solidFill>
              <a:latin typeface="+mn-lt"/>
            </a:endParaRPr>
          </a:p>
          <a:p>
            <a:pPr marL="0" lvl="1"/>
            <a:endParaRPr lang="fr-FR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0" y="3695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40327B-81F4-4604-B1A9-C34C6FE0E6B6}"/>
              </a:ext>
            </a:extLst>
          </p:cNvPr>
          <p:cNvSpPr txBox="1"/>
          <p:nvPr/>
        </p:nvSpPr>
        <p:spPr>
          <a:xfrm>
            <a:off x="8688288" y="68340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7B62596C-2335-4B56-96AB-9917F655E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620688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sz="2400" b="1" dirty="0">
                <a:solidFill>
                  <a:srgbClr val="002060"/>
                </a:solidFill>
                <a:latin typeface="+mn-lt"/>
              </a:rPr>
              <a:t>Future main objectives for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our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SiC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 detectors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FCCC72A-C971-47A3-81B6-3BE01D021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r="54280" b="31615"/>
          <a:stretch/>
        </p:blipFill>
        <p:spPr>
          <a:xfrm>
            <a:off x="9290877" y="893457"/>
            <a:ext cx="2853795" cy="24233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35D759A-5627-4236-B528-69CCD04D1979}"/>
              </a:ext>
            </a:extLst>
          </p:cNvPr>
          <p:cNvSpPr/>
          <p:nvPr/>
        </p:nvSpPr>
        <p:spPr>
          <a:xfrm>
            <a:off x="9908200" y="3045377"/>
            <a:ext cx="1588400" cy="282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+mj-lt"/>
              </a:rPr>
              <a:t>ITER tokamak</a:t>
            </a:r>
            <a:endParaRPr lang="fr-FR" sz="1600" dirty="0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8796420-FE2B-4587-BA78-16860AA1B6EF}"/>
              </a:ext>
            </a:extLst>
          </p:cNvPr>
          <p:cNvSpPr/>
          <p:nvPr/>
        </p:nvSpPr>
        <p:spPr>
          <a:xfrm>
            <a:off x="9390100" y="3609037"/>
            <a:ext cx="2655347" cy="2052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3CF83-58F8-4B15-970B-F76F6707AE3F}"/>
              </a:ext>
            </a:extLst>
          </p:cNvPr>
          <p:cNvSpPr/>
          <p:nvPr/>
        </p:nvSpPr>
        <p:spPr>
          <a:xfrm>
            <a:off x="10249721" y="5301208"/>
            <a:ext cx="936104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+mj-lt"/>
              </a:rPr>
              <a:t>JHR core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08451092"/>
      </p:ext>
    </p:extLst>
  </p:cSld>
  <p:clrMapOvr>
    <a:masterClrMapping/>
  </p:clrMapOvr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47328" y="620688"/>
            <a:ext cx="11631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002060"/>
                </a:solidFill>
                <a:latin typeface="+mn-lt"/>
              </a:rPr>
              <a:t>Preparation of an irradiation campaign at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Jožef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Stefan Institute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4680" y="1196752"/>
            <a:ext cx="8784976" cy="490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-358775"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0070C0"/>
                </a:solidFill>
                <a:latin typeface="+mn-lt"/>
              </a:rPr>
              <a:t>JSI TRIGA Mark II Reactor 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n-lt"/>
              </a:rPr>
              <a:t>Maximum thermal power: 250 </a:t>
            </a:r>
            <a:r>
              <a:rPr lang="fr-FR" sz="2000" dirty="0" err="1">
                <a:solidFill>
                  <a:srgbClr val="00B0F0"/>
                </a:solidFill>
                <a:latin typeface="+mn-lt"/>
              </a:rPr>
              <a:t>kW</a:t>
            </a:r>
            <a:r>
              <a:rPr lang="fr-FR" sz="2000" baseline="-25000" dirty="0" err="1">
                <a:solidFill>
                  <a:srgbClr val="00B0F0"/>
                </a:solidFill>
                <a:latin typeface="+mn-lt"/>
              </a:rPr>
              <a:t>Th</a:t>
            </a:r>
            <a:endParaRPr lang="fr-FR" sz="2000" baseline="-25000" dirty="0">
              <a:solidFill>
                <a:srgbClr val="00B0F0"/>
              </a:solidFill>
              <a:latin typeface="+mn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Maximum neutron flux (Central Channel): ~ 2 ×10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13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 n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-2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-1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B0F0"/>
                </a:solidFill>
                <a:latin typeface="+mn-lt"/>
              </a:rPr>
              <a:t>Maximum </a:t>
            </a:r>
            <a:r>
              <a:rPr lang="fr-FR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 flux 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(Central Channel)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: ~ 2 ×10</a:t>
            </a:r>
            <a:r>
              <a:rPr lang="fr-FR" sz="2000" baseline="30000" dirty="0">
                <a:solidFill>
                  <a:srgbClr val="00B0F0"/>
                </a:solidFill>
                <a:latin typeface="+mn-lt"/>
              </a:rPr>
              <a:t>13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 </a:t>
            </a:r>
            <a:r>
              <a:rPr lang="fr-FR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·cm</a:t>
            </a:r>
            <a:r>
              <a:rPr lang="fr-FR" sz="2000" baseline="30000" dirty="0">
                <a:solidFill>
                  <a:srgbClr val="00B0F0"/>
                </a:solidFill>
                <a:latin typeface="+mn-lt"/>
              </a:rPr>
              <a:t>-2</a:t>
            </a:r>
            <a:r>
              <a:rPr lang="fr-FR" sz="2000" dirty="0">
                <a:solidFill>
                  <a:srgbClr val="00B0F0"/>
                </a:solidFill>
                <a:latin typeface="+mn-lt"/>
              </a:rPr>
              <a:t>·s</a:t>
            </a:r>
            <a:r>
              <a:rPr lang="fr-FR" sz="2000" baseline="30000" dirty="0">
                <a:solidFill>
                  <a:srgbClr val="00B0F0"/>
                </a:solidFill>
                <a:latin typeface="+mn-lt"/>
              </a:rPr>
              <a:t>-1</a:t>
            </a:r>
            <a:endParaRPr lang="fr-FR" sz="2000" dirty="0">
              <a:solidFill>
                <a:srgbClr val="00B0F0"/>
              </a:solidFill>
              <a:latin typeface="+mn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fr-FR" sz="2200" b="1" baseline="-25000" dirty="0">
              <a:solidFill>
                <a:srgbClr val="0070C0"/>
              </a:solidFill>
              <a:latin typeface="+mn-lt"/>
            </a:endParaRPr>
          </a:p>
          <a:p>
            <a:pPr marL="358775" lvl="1" indent="-358775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Measurements will be made in the TIC (Triangular Irradiation Channel)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Channel diameter of around 6 cm &amp; diagonals of around 7.7 cm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Dry air channel with an ambient temperature of ~ 40 °C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Natural convection (low heat transfer coefficient)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Total neutron flux (thermal and fast): ~ 1.2 ×10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13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 n·cm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00B0F0"/>
                </a:solidFill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-1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j-lt"/>
              </a:rPr>
              <a:t>Total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flux: ~ 1.2 ×10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·cm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-2</a:t>
            </a:r>
            <a:r>
              <a:rPr lang="en-US" sz="2000" dirty="0">
                <a:solidFill>
                  <a:srgbClr val="00B0F0"/>
                </a:solidFill>
                <a:latin typeface="+mj-lt"/>
              </a:rPr>
              <a:t>·s</a:t>
            </a:r>
            <a:r>
              <a:rPr lang="en-US" sz="2000" baseline="30000" dirty="0">
                <a:solidFill>
                  <a:srgbClr val="00B0F0"/>
                </a:solidFill>
                <a:latin typeface="+mj-lt"/>
              </a:rPr>
              <a:t>-1</a:t>
            </a:r>
          </a:p>
          <a:p>
            <a:pPr marL="815975" lvl="2" indent="-3587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+mn-lt"/>
              </a:rPr>
              <a:t>Maximum estimated nuclear heating rate (Si): ~ 0.055 W</a:t>
            </a:r>
            <a:r>
              <a:rPr lang="en-US" sz="2000" dirty="0">
                <a:solidFill>
                  <a:srgbClr val="00B0F0"/>
                </a:solidFill>
              </a:rPr>
              <a:t>·</a:t>
            </a:r>
            <a:r>
              <a:rPr lang="en-US" sz="2000" dirty="0">
                <a:solidFill>
                  <a:srgbClr val="00B0F0"/>
                </a:solidFill>
                <a:latin typeface="+mn-lt"/>
              </a:rPr>
              <a:t>g</a:t>
            </a:r>
            <a:r>
              <a:rPr lang="en-US" sz="2000" baseline="30000" dirty="0">
                <a:solidFill>
                  <a:srgbClr val="00B0F0"/>
                </a:solidFill>
                <a:latin typeface="+mn-lt"/>
              </a:rPr>
              <a:t>-1 [5]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Maximum neutron KERMA rate (Si):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~ 4.2 ×10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Gy·h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-1</a:t>
            </a:r>
          </a:p>
          <a:p>
            <a:pPr marL="1273175" lvl="3" indent="-358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Maximum photon KERMA rate (Si): ~ 1.9 ×10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Gy·h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-1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273175" lvl="3" indent="-358775">
              <a:buFont typeface="Wingdings" panose="05000000000000000000" pitchFamily="2" charset="2"/>
              <a:buChar char="§"/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15975" lvl="2" indent="-358775">
              <a:buFont typeface="Wingdings" panose="05000000000000000000" pitchFamily="2" charset="2"/>
              <a:buChar char="Ø"/>
            </a:pPr>
            <a:endParaRPr lang="fr-FR" sz="20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99456" y="170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FFFF"/>
                </a:solidFill>
                <a:latin typeface="+mj-lt"/>
              </a:rPr>
              <a:t>I – 3 – Irradiation campaign preparation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/>
          <a:stretch/>
        </p:blipFill>
        <p:spPr>
          <a:xfrm>
            <a:off x="8868363" y="2645430"/>
            <a:ext cx="3263501" cy="3711246"/>
          </a:xfrm>
          <a:prstGeom prst="rect">
            <a:avLst/>
          </a:prstGeom>
        </p:spPr>
      </p:pic>
      <p:sp>
        <p:nvSpPr>
          <p:cNvPr id="2" name="Triangle isocèle 1"/>
          <p:cNvSpPr/>
          <p:nvPr/>
        </p:nvSpPr>
        <p:spPr>
          <a:xfrm rot="1632733">
            <a:off x="9526536" y="2920691"/>
            <a:ext cx="756000" cy="756000"/>
          </a:xfrm>
          <a:prstGeom prst="triangle">
            <a:avLst>
              <a:gd name="adj" fmla="val 49043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53971" y="5915993"/>
            <a:ext cx="6011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[5]: K. </a:t>
            </a:r>
            <a:r>
              <a:rPr lang="en-US" sz="900" dirty="0" err="1">
                <a:latin typeface="+mj-lt"/>
              </a:rPr>
              <a:t>Ambrožič</a:t>
            </a:r>
            <a:r>
              <a:rPr lang="en-US" sz="900" dirty="0">
                <a:latin typeface="+mj-lt"/>
              </a:rPr>
              <a:t>, G. </a:t>
            </a:r>
            <a:r>
              <a:rPr lang="en-US" sz="900" dirty="0" err="1">
                <a:latin typeface="+mj-lt"/>
              </a:rPr>
              <a:t>Žerovnik</a:t>
            </a:r>
            <a:r>
              <a:rPr lang="en-US" sz="900" dirty="0">
                <a:latin typeface="+mj-lt"/>
              </a:rPr>
              <a:t>, L. </a:t>
            </a:r>
            <a:r>
              <a:rPr lang="en-US" sz="900" dirty="0" err="1">
                <a:latin typeface="+mj-lt"/>
              </a:rPr>
              <a:t>Snoj</a:t>
            </a:r>
            <a:r>
              <a:rPr lang="en-US" sz="900" dirty="0">
                <a:latin typeface="+mj-lt"/>
              </a:rPr>
              <a:t>, </a:t>
            </a:r>
            <a:r>
              <a:rPr lang="en-US" sz="900" i="1" dirty="0">
                <a:latin typeface="+mj-lt"/>
              </a:rPr>
              <a:t>Computational analysis of the dose rates at JSI TRIGA reactor irradiation facilities</a:t>
            </a:r>
            <a:r>
              <a:rPr lang="en-US" sz="900" dirty="0">
                <a:latin typeface="+mj-lt"/>
              </a:rPr>
              <a:t>, Applied Radiation and Isotopes, Vol. 130, pp. 140–152 (2017).</a:t>
            </a:r>
            <a:endParaRPr lang="fr-FR" sz="900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290EF9-DB32-4E46-9120-90C82C500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00" y="648000"/>
            <a:ext cx="1980000" cy="19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8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2.8|2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60815</TotalTime>
  <Words>4345</Words>
  <Application>Microsoft Office PowerPoint</Application>
  <PresentationFormat>Grand écran</PresentationFormat>
  <Paragraphs>619</Paragraphs>
  <Slides>37</Slides>
  <Notes>27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Arial</vt:lpstr>
      <vt:lpstr>Arial Narrow</vt:lpstr>
      <vt:lpstr>Calibri</vt:lpstr>
      <vt:lpstr>Calibri (En-têtes)</vt:lpstr>
      <vt:lpstr>Cambria Math</vt:lpstr>
      <vt:lpstr>Comic Sans MS</vt:lpstr>
      <vt:lpstr>Symbol</vt:lpstr>
      <vt:lpstr>Times New Roman</vt:lpstr>
      <vt:lpstr>Wingdings</vt:lpstr>
      <vt:lpstr>Thème Office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ANIMMA 2021 oral support</dc:title>
  <dc:creator>VALERO Valentin</dc:creator>
  <cp:lastModifiedBy>VALERO Valentin</cp:lastModifiedBy>
  <cp:revision>4365</cp:revision>
  <dcterms:created xsi:type="dcterms:W3CDTF">2013-09-23T14:00:05Z</dcterms:created>
  <dcterms:modified xsi:type="dcterms:W3CDTF">2021-06-22T20:25:53Z</dcterms:modified>
</cp:coreProperties>
</file>