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259" r:id="rId3"/>
    <p:sldId id="268" r:id="rId4"/>
    <p:sldId id="269" r:id="rId5"/>
    <p:sldId id="275" r:id="rId6"/>
    <p:sldId id="272" r:id="rId7"/>
    <p:sldId id="270" r:id="rId8"/>
    <p:sldId id="271" r:id="rId9"/>
    <p:sldId id="273" r:id="rId10"/>
    <p:sldId id="274" r:id="rId11"/>
    <p:sldId id="276" r:id="rId12"/>
    <p:sldId id="277" r:id="rId13"/>
    <p:sldId id="281" r:id="rId14"/>
    <p:sldId id="279" r:id="rId15"/>
    <p:sldId id="278" r:id="rId16"/>
    <p:sldId id="280" r:id="rId17"/>
    <p:sldId id="261" r:id="rId18"/>
  </p:sldIdLst>
  <p:sldSz cx="9144000" cy="5143500" type="screen16x9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701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Publications </a:t>
            </a:r>
            <a:endParaRPr lang="en-US" dirty="0"/>
          </a:p>
        </c:rich>
      </c:tx>
      <c:layout>
        <c:manualLayout>
          <c:xMode val="edge"/>
          <c:yMode val="edge"/>
          <c:x val="0.61950554084369203"/>
          <c:y val="5.937709259258350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7-4222-A643-443497772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456123312611"/>
          <c:y val="0.16964617690945299"/>
          <c:w val="0.25637851406233803"/>
          <c:h val="0.7473960822120200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6F64-E763-452F-AD34-2FE7A69DB3F8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0080C-EF97-4568-BBB2-1CC1BA01B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4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2975943"/>
            <a:ext cx="492963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2457" y="3452045"/>
            <a:ext cx="492963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Auteur</a:t>
            </a:r>
            <a:endParaRPr lang="fr-FR" dirty="0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2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DTN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SMTA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LMN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National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Nuclear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Commision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CEA, Center of Cadarache, FRANCE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31732" y="4183693"/>
            <a:ext cx="39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ANIMMA</a:t>
            </a:r>
            <a:r>
              <a:rPr lang="en-US" sz="1400" baseline="0" dirty="0" smtClean="0">
                <a:solidFill>
                  <a:schemeClr val="bg1"/>
                </a:solidFill>
              </a:rPr>
              <a:t> 2021, 21-25/06/2021, Prague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1970"/>
            <a:ext cx="9144000" cy="811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52480" y="1711519"/>
            <a:ext cx="35744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743826" y="3302669"/>
            <a:ext cx="5136111" cy="18928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700" b="1" dirty="0" smtClean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700" dirty="0" smtClean="0">
                <a:solidFill>
                  <a:schemeClr val="tx1"/>
                </a:solidFill>
                <a:latin typeface="Calibri"/>
                <a:cs typeface="Calibri"/>
              </a:rPr>
              <a:t>: XXXXXXXXXXX</a:t>
            </a:r>
            <a:endParaRPr lang="fr-FR" sz="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52480" y="2355215"/>
            <a:ext cx="3535680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lang="fr-FR" sz="14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1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XXXXXX 2020</a:t>
            </a:r>
            <a:endParaRPr lang="fr-FR" dirty="0"/>
          </a:p>
        </p:txBody>
      </p:sp>
      <p:pic>
        <p:nvPicPr>
          <p:cNvPr id="19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1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20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DTN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SMTA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LMN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National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Nuclear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Commision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CEA, Center of Cadarache, FRANCE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6582" y="0"/>
            <a:ext cx="2367418" cy="5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800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2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DTN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SMTA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LMN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National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Nuclear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Commision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CEA, Center of Cadarache, FRANCE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1200" y="-30091"/>
            <a:ext cx="2367418" cy="5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632457" y="266374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3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DTN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SMTA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LMN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National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Nuclear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Commision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CEA, Center of Cadarache, FRANCE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31732" y="4183693"/>
            <a:ext cx="39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ANIMMA</a:t>
            </a:r>
            <a:r>
              <a:rPr lang="en-US" sz="1400" baseline="0" dirty="0" smtClean="0">
                <a:solidFill>
                  <a:schemeClr val="bg1"/>
                </a:solidFill>
              </a:rPr>
              <a:t> 2021, 21-25/06/2021, Prague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4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1964"/>
            <a:ext cx="9144000" cy="758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1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597033"/>
            <a:ext cx="1203326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9586" y="548323"/>
            <a:ext cx="3428078" cy="242593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DTN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SMTA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LMN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National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Nuclear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Commision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CEA, Center of Cadarache, FRANCE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231732" y="4183693"/>
            <a:ext cx="39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ANIMMA</a:t>
            </a:r>
            <a:r>
              <a:rPr lang="en-US" sz="1400" baseline="0" dirty="0" smtClean="0">
                <a:solidFill>
                  <a:srgbClr val="FF0000"/>
                </a:solidFill>
              </a:rPr>
              <a:t> 2021, 21-25/06/2021, Prague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1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808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fond16-9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9587" y="611210"/>
            <a:ext cx="3868823" cy="284547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601097"/>
            <a:ext cx="1203326" cy="3077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11" name="Espace réservé du texte 12"/>
          <p:cNvSpPr txBox="1">
            <a:spLocks/>
          </p:cNvSpPr>
          <p:nvPr userDrawn="1"/>
        </p:nvSpPr>
        <p:spPr>
          <a:xfrm>
            <a:off x="3902942" y="3882227"/>
            <a:ext cx="5235676" cy="5896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kern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1600" b="0" i="1" kern="1200" baseline="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DTN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SMTA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I </a:t>
            </a:r>
            <a:r>
              <a:rPr lang="fr-FR" sz="160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LMN</a:t>
            </a:r>
            <a:r>
              <a:rPr lang="fr-FR" sz="1600" b="0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National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Nuclear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Energy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050" b="1" i="1" kern="1200" baseline="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Commision</a:t>
            </a:r>
            <a:r>
              <a:rPr lang="fr-FR" sz="1050" b="1" i="1" kern="1200" baseline="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 CEA, Center of Cadarache, FRANCE</a:t>
            </a:r>
            <a:endParaRPr lang="fr-FR" sz="1050" b="1" i="1" kern="12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31732" y="4183693"/>
            <a:ext cx="39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ANIMMA</a:t>
            </a:r>
            <a:r>
              <a:rPr lang="en-US" sz="1400" baseline="0" dirty="0" smtClean="0">
                <a:solidFill>
                  <a:srgbClr val="FF0000"/>
                </a:solidFill>
              </a:rPr>
              <a:t> 2021, 21-25/06/2021, Prague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79" y="129867"/>
            <a:ext cx="7713673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72611" y="1335642"/>
            <a:ext cx="8071642" cy="149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 lang="fr-FR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>
                <a:srgbClr val="65A702"/>
              </a:buClr>
              <a:buFont typeface="Wingdings" panose="05000000000000000000" pitchFamily="2" charset="2"/>
              <a:buChar char="n"/>
            </a:pPr>
            <a:r>
              <a:rPr lang="fr-FR" dirty="0" smtClean="0"/>
              <a:t> Modifier les styles du texte du masque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q"/>
            </a:pPr>
            <a:r>
              <a:rPr lang="fr-FR" dirty="0" smtClean="0"/>
              <a:t> Deuxième niveau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</a:pPr>
            <a:r>
              <a:rPr lang="fr-FR" dirty="0" smtClean="0"/>
              <a:t>Troisième niveau</a:t>
            </a:r>
          </a:p>
          <a:p>
            <a:pPr marL="1200150" lvl="3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543050" lvl="4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72611" y="800735"/>
            <a:ext cx="80716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08" y="0"/>
            <a:ext cx="2354892" cy="559864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288099" y="4590789"/>
            <a:ext cx="39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ANIMMA</a:t>
            </a:r>
            <a:r>
              <a:rPr lang="en-US" sz="1400" baseline="0" dirty="0" smtClean="0">
                <a:solidFill>
                  <a:srgbClr val="FF0000"/>
                </a:solidFill>
              </a:rPr>
              <a:t> 2021, 21-25/06/2021, Prague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3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79" y="129867"/>
            <a:ext cx="7713673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39047" y="770562"/>
            <a:ext cx="8205205" cy="408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65A702"/>
              </a:buClr>
              <a:buFontTx/>
              <a:buNone/>
              <a:defRPr sz="2000" b="1">
                <a:solidFill>
                  <a:srgbClr val="A50119"/>
                </a:solidFill>
              </a:defRPr>
            </a:lvl1pPr>
            <a:lvl2pPr marL="514350" indent="-171450">
              <a:buClr>
                <a:srgbClr val="65A702"/>
              </a:buClr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</a:defRPr>
            </a:lvl2pPr>
            <a:lvl3pPr marL="857250" indent="-171450"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 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6582" y="0"/>
            <a:ext cx="2367418" cy="562842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419622" y="4551899"/>
            <a:ext cx="39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ANIMMA</a:t>
            </a:r>
            <a:r>
              <a:rPr lang="en-US" sz="1400" baseline="0" dirty="0" smtClean="0">
                <a:solidFill>
                  <a:srgbClr val="FF0000"/>
                </a:solidFill>
              </a:rPr>
              <a:t> 2021, 21-25/06/2021, Prague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0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Espace réservé du contenu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5555301"/>
              </p:ext>
            </p:extLst>
          </p:nvPr>
        </p:nvGraphicFramePr>
        <p:xfrm>
          <a:off x="1519491" y="1445547"/>
          <a:ext cx="591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72611" y="800735"/>
            <a:ext cx="80716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fr-FR" dirty="0" smtClean="0"/>
              <a:t>Texte simple de la diapositive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6582" y="0"/>
            <a:ext cx="2367418" cy="562842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231732" y="4584526"/>
            <a:ext cx="392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ANIMMA</a:t>
            </a:r>
            <a:r>
              <a:rPr lang="en-US" sz="1400" baseline="0" dirty="0" smtClean="0">
                <a:solidFill>
                  <a:srgbClr val="FF0000"/>
                </a:solidFill>
              </a:rPr>
              <a:t> 2021, 21-25/06/2021, Prague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9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44750242"/>
              </p:ext>
            </p:extLst>
          </p:nvPr>
        </p:nvGraphicFramePr>
        <p:xfrm>
          <a:off x="3012838" y="1595071"/>
          <a:ext cx="2845776" cy="20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72611" y="800735"/>
            <a:ext cx="80716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fr-FR" dirty="0" smtClean="0"/>
              <a:t>Texte simple de la diapositive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6582" y="0"/>
            <a:ext cx="2367418" cy="5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6582" y="0"/>
            <a:ext cx="2367418" cy="5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71046"/>
            <a:ext cx="8416144" cy="192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280"/>
            <a:ext cx="9144000" cy="593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6144" y="4970488"/>
            <a:ext cx="727856" cy="176676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9281"/>
            <a:ext cx="727856" cy="587829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68724"/>
            <a:ext cx="459254" cy="259863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830580" y="114478"/>
            <a:ext cx="6172200" cy="349702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2489" y="4911862"/>
            <a:ext cx="2569112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72592" y="5036985"/>
            <a:ext cx="299633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Document propriété du CEA – Reproduction et diffusion externes au CEA soumises à l’autorisation de l’émetteur</a:t>
            </a:r>
            <a:endParaRPr lang="fr-FR" sz="500" b="1" i="1" dirty="0">
              <a:solidFill>
                <a:srgbClr val="FF0000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71488" y="970076"/>
            <a:ext cx="8072765" cy="14968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65A702"/>
              </a:buClr>
              <a:buFont typeface="Wingdings" panose="05000000000000000000" pitchFamily="2" charset="2"/>
              <a:buChar char="n"/>
            </a:pPr>
            <a:r>
              <a:rPr lang="fr-FR" dirty="0" smtClean="0"/>
              <a:t> Modifier </a:t>
            </a:r>
            <a:r>
              <a:rPr lang="fr-FR" dirty="0"/>
              <a:t>les styles du texte du masque</a:t>
            </a:r>
          </a:p>
          <a:p>
            <a:pPr marL="514350" lvl="1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q"/>
            </a:pPr>
            <a:r>
              <a:rPr lang="fr-FR" dirty="0" smtClean="0"/>
              <a:t> Deuxième </a:t>
            </a:r>
            <a:r>
              <a:rPr lang="fr-FR" dirty="0"/>
              <a:t>niveau</a:t>
            </a:r>
          </a:p>
          <a:p>
            <a:pPr marL="857250" lvl="2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4776973" y="4930358"/>
            <a:ext cx="3547096" cy="2169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i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IRESNE</a:t>
            </a:r>
            <a:r>
              <a:rPr lang="fr-FR" sz="800" b="0" i="1" kern="1200" baseline="0" dirty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9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fr-FR" sz="8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900" b="1" i="1" kern="1200" baseline="0" dirty="0" err="1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Dept</a:t>
            </a:r>
            <a:r>
              <a:rPr lang="fr-FR" sz="900" b="1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9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fr-FR" sz="900" b="1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Service</a:t>
            </a:r>
            <a:r>
              <a:rPr lang="fr-FR" sz="8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900" b="0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sz="900" b="1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Labo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5772530" y="5034492"/>
            <a:ext cx="264528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b="1" i="1" kern="1200" baseline="0" dirty="0" smtClean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Institut de recherche sur les systèmes nucléaires pour la production d’énergie bas carbone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9545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2" r:id="rId5"/>
    <p:sldLayoutId id="2147483669" r:id="rId6"/>
    <p:sldLayoutId id="2147483667" r:id="rId7"/>
    <p:sldLayoutId id="2147483668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171450" algn="l" defTabSz="457200" rtl="0" eaLnBrk="1" latinLnBrk="0" hangingPunct="1">
        <a:spcBef>
          <a:spcPct val="20000"/>
        </a:spcBef>
        <a:buFont typeface="Arial"/>
        <a:buChar char="•"/>
        <a:tabLst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920680" y="1830867"/>
            <a:ext cx="4929639" cy="1323439"/>
          </a:xfrm>
        </p:spPr>
        <p:txBody>
          <a:bodyPr/>
          <a:lstStyle/>
          <a:p>
            <a:r>
              <a:rPr lang="en-US" sz="2000" dirty="0" smtClean="0"/>
              <a:t>Boron </a:t>
            </a:r>
            <a:r>
              <a:rPr lang="en-US" sz="2000" dirty="0"/>
              <a:t>Coated Straws imaging panel capability for neutron emission tomography for source localization inside radioactive drums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24/06/2021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32457" y="3452045"/>
            <a:ext cx="6260227" cy="338554"/>
          </a:xfrm>
        </p:spPr>
        <p:txBody>
          <a:bodyPr/>
          <a:lstStyle/>
          <a:p>
            <a:r>
              <a:rPr lang="fr-FR" dirty="0" smtClean="0"/>
              <a:t>M. BEN MOSBAH, C. ELEON, D. TISSEUR, H. BAKHABBA, A. DOGHMANE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500" y="-39729"/>
            <a:ext cx="3758499" cy="893564"/>
          </a:xfrm>
          <a:prstGeom prst="rect">
            <a:avLst/>
          </a:prstGeom>
        </p:spPr>
      </p:pic>
      <p:pic>
        <p:nvPicPr>
          <p:cNvPr id="6" name="Image 5" descr="C:\Users\fb249295\Desktop\Dossier Résultats\Expérience\Photos\IMG_35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8" b="12231"/>
          <a:stretch/>
        </p:blipFill>
        <p:spPr bwMode="auto">
          <a:xfrm>
            <a:off x="290085" y="207781"/>
            <a:ext cx="3275231" cy="106548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171" y="1444121"/>
            <a:ext cx="604585" cy="228774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91184" y="315310"/>
            <a:ext cx="143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</a:t>
            </a:r>
            <a:r>
              <a:rPr lang="en-US" b="1" dirty="0">
                <a:solidFill>
                  <a:schemeClr val="bg1"/>
                </a:solidFill>
              </a:rPr>
              <a:t>#07-14 </a:t>
            </a:r>
          </a:p>
        </p:txBody>
      </p:sp>
    </p:spTree>
    <p:extLst>
      <p:ext uri="{BB962C8B-B14F-4D97-AF65-F5344CB8AC3E}">
        <p14:creationId xmlns:p14="http://schemas.microsoft.com/office/powerpoint/2010/main" val="14861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1" descr="IMG_46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833226"/>
            <a:ext cx="1987477" cy="26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IMG_468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2"/>
          <a:stretch/>
        </p:blipFill>
        <p:spPr bwMode="auto">
          <a:xfrm>
            <a:off x="1424145" y="3543054"/>
            <a:ext cx="1997231" cy="5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2686705" y="5006679"/>
            <a:ext cx="2731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319981" y="968067"/>
            <a:ext cx="811162" cy="226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0" y="833226"/>
            <a:ext cx="1435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BCS imaging panel</a:t>
            </a:r>
            <a:endParaRPr lang="en-US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349634" y="4207146"/>
            <a:ext cx="361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Acquisition UI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358500" y="501964"/>
            <a:ext cx="256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6044381" y="4244797"/>
            <a:ext cx="361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processing </a:t>
            </a:r>
          </a:p>
          <a:p>
            <a:pPr algn="ctr"/>
            <a:r>
              <a:rPr lang="en-US" dirty="0" err="1" smtClean="0"/>
              <a:t>softwares</a:t>
            </a:r>
            <a:endParaRPr lang="en-US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83" r="38023"/>
          <a:stretch/>
        </p:blipFill>
        <p:spPr>
          <a:xfrm>
            <a:off x="94292" y="3321341"/>
            <a:ext cx="1151300" cy="1031388"/>
          </a:xfrm>
          <a:prstGeom prst="rect">
            <a:avLst/>
          </a:prstGeom>
        </p:spPr>
      </p:pic>
      <p:pic>
        <p:nvPicPr>
          <p:cNvPr id="31" name="Picture 3" descr="F:\Dossier Résultats\Expérience\Photos\IMG_35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1" t="14678" r="23771" b="38178"/>
          <a:stretch/>
        </p:blipFill>
        <p:spPr bwMode="auto">
          <a:xfrm rot="16200000">
            <a:off x="216057" y="2101950"/>
            <a:ext cx="882210" cy="11257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eur droit avec flèche 31"/>
          <p:cNvCxnSpPr/>
          <p:nvPr/>
        </p:nvCxnSpPr>
        <p:spPr>
          <a:xfrm>
            <a:off x="1147917" y="1518509"/>
            <a:ext cx="811162" cy="226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-112510" y="1211761"/>
            <a:ext cx="14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25 cm large </a:t>
            </a:r>
          </a:p>
          <a:p>
            <a:pPr algn="ctr"/>
            <a:r>
              <a:rPr lang="en-US" sz="1200" dirty="0" smtClean="0"/>
              <a:t>7.5 cm width</a:t>
            </a:r>
            <a:endParaRPr lang="en-US" sz="1200" baseline="-25000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967532" y="1926488"/>
            <a:ext cx="1606062" cy="569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-62283" y="1736708"/>
            <a:ext cx="14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Mockup </a:t>
            </a:r>
          </a:p>
          <a:p>
            <a:pPr algn="ctr"/>
            <a:r>
              <a:rPr lang="en-US" sz="1200" dirty="0" smtClean="0"/>
              <a:t>drum</a:t>
            </a:r>
            <a:endParaRPr lang="en-US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-62811" y="4322984"/>
            <a:ext cx="1435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Power supply</a:t>
            </a:r>
            <a:endParaRPr lang="en-US" sz="1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-112258" y="3074087"/>
            <a:ext cx="1435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DAQ</a:t>
            </a:r>
            <a:endParaRPr lang="en-US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579915" y="4156595"/>
            <a:ext cx="1435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Rotating plate</a:t>
            </a:r>
            <a:endParaRPr lang="en-US" sz="1200" dirty="0"/>
          </a:p>
        </p:txBody>
      </p:sp>
      <p:pic>
        <p:nvPicPr>
          <p:cNvPr id="40" name="Image 39" descr="E:\Nouveau dossier (2)\0100\Imag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75" y="1349477"/>
            <a:ext cx="2843296" cy="2051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934932CE-2EE8-4C9D-A5CE-1952EE477CB1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918" y="942931"/>
            <a:ext cx="1623334" cy="1151156"/>
          </a:xfrm>
          <a:prstGeom prst="rect">
            <a:avLst/>
          </a:prstGeom>
        </p:spPr>
      </p:pic>
      <p:cxnSp>
        <p:nvCxnSpPr>
          <p:cNvPr id="43" name="Connecteur droit avec flèche 42"/>
          <p:cNvCxnSpPr/>
          <p:nvPr/>
        </p:nvCxnSpPr>
        <p:spPr>
          <a:xfrm>
            <a:off x="5184058" y="871296"/>
            <a:ext cx="29497" cy="6472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103739" y="498821"/>
            <a:ext cx="2219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Spatial profile </a:t>
            </a:r>
          </a:p>
          <a:p>
            <a:pPr algn="ctr"/>
            <a:r>
              <a:rPr lang="en-US" sz="1100" dirty="0" smtClean="0"/>
              <a:t>(counting rate = f(Z))</a:t>
            </a:r>
            <a:endParaRPr lang="en-US" sz="1100" dirty="0"/>
          </a:p>
        </p:txBody>
      </p:sp>
      <p:sp>
        <p:nvSpPr>
          <p:cNvPr id="46" name="ZoneTexte 45"/>
          <p:cNvSpPr txBox="1"/>
          <p:nvPr/>
        </p:nvSpPr>
        <p:spPr>
          <a:xfrm>
            <a:off x="4103739" y="3516648"/>
            <a:ext cx="221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Neutron counts 2D map</a:t>
            </a:r>
            <a:endParaRPr lang="en-US" sz="1100" dirty="0"/>
          </a:p>
        </p:txBody>
      </p:sp>
      <p:sp>
        <p:nvSpPr>
          <p:cNvPr id="47" name="ZoneTexte 46"/>
          <p:cNvSpPr txBox="1"/>
          <p:nvPr/>
        </p:nvSpPr>
        <p:spPr>
          <a:xfrm>
            <a:off x="6560100" y="637154"/>
            <a:ext cx="221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Data processing Python</a:t>
            </a:r>
            <a:endParaRPr lang="en-US" sz="1100" dirty="0"/>
          </a:p>
        </p:txBody>
      </p:sp>
      <p:pic>
        <p:nvPicPr>
          <p:cNvPr id="48" name="Picture 4" descr="https://upload.wikimedia.org/wikipedia/commons/thumb/b/bb/BarreMenusImageJ.JPG/400px-BarreMenusImageJ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32" y="2265723"/>
            <a:ext cx="2657168" cy="53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TK - Reconstruction Toolki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 bwMode="auto">
          <a:xfrm>
            <a:off x="6657031" y="2683963"/>
            <a:ext cx="2151108" cy="124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6588507" y="3869350"/>
            <a:ext cx="221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The Reconstruction Toolkit</a:t>
            </a:r>
            <a:endParaRPr lang="en-US" sz="1100" dirty="0"/>
          </a:p>
        </p:txBody>
      </p:sp>
      <p:cxnSp>
        <p:nvCxnSpPr>
          <p:cNvPr id="51" name="Connecteur droit avec flèche 50"/>
          <p:cNvCxnSpPr>
            <a:stCxn id="46" idx="0"/>
          </p:cNvCxnSpPr>
          <p:nvPr/>
        </p:nvCxnSpPr>
        <p:spPr>
          <a:xfrm flipH="1" flipV="1">
            <a:off x="5102943" y="2942303"/>
            <a:ext cx="110612" cy="5743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2072148" y="1349477"/>
            <a:ext cx="61455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2020927" y="1085225"/>
            <a:ext cx="884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D=25.5 cm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3213262" y="2265723"/>
            <a:ext cx="0" cy="10891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2430553" y="2713625"/>
            <a:ext cx="884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H=74 cm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Neutron source imaging : one source configuration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5929" y="546759"/>
            <a:ext cx="16921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« Top » </a:t>
            </a:r>
            <a:r>
              <a:rPr lang="fr-FR" sz="1350" dirty="0" err="1" smtClean="0"/>
              <a:t>AmBe</a:t>
            </a:r>
            <a:r>
              <a:rPr lang="fr-FR" sz="1350" dirty="0" smtClean="0"/>
              <a:t> source </a:t>
            </a:r>
          </a:p>
          <a:p>
            <a:pPr algn="ctr"/>
            <a:r>
              <a:rPr lang="fr-FR" sz="1350" dirty="0" smtClean="0"/>
              <a:t>10</a:t>
            </a:r>
            <a:r>
              <a:rPr lang="fr-FR" sz="1350" baseline="30000" dirty="0" smtClean="0"/>
              <a:t>5 </a:t>
            </a:r>
            <a:r>
              <a:rPr lang="fr-FR" sz="1350" dirty="0" smtClean="0"/>
              <a:t>n.s</a:t>
            </a:r>
            <a:r>
              <a:rPr lang="fr-FR" sz="1350" baseline="30000" dirty="0" smtClean="0"/>
              <a:t>-1</a:t>
            </a:r>
            <a:endParaRPr lang="fr-FR" sz="1350" baseline="30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97" y="1010142"/>
            <a:ext cx="496031" cy="2910255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894589" y="2094902"/>
            <a:ext cx="1413534" cy="19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16"/>
          <a:stretch/>
        </p:blipFill>
        <p:spPr>
          <a:xfrm>
            <a:off x="2498044" y="965111"/>
            <a:ext cx="1112726" cy="29102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60941" y="3976465"/>
            <a:ext cx="17337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2D image </a:t>
            </a:r>
            <a:r>
              <a:rPr lang="fr-FR" sz="1350" dirty="0" err="1" smtClean="0"/>
              <a:t>after</a:t>
            </a:r>
            <a:r>
              <a:rPr lang="fr-FR" sz="1350" dirty="0" smtClean="0"/>
              <a:t> Richardson-Lucy </a:t>
            </a:r>
            <a:r>
              <a:rPr lang="fr-FR" sz="1350" dirty="0" err="1" smtClean="0"/>
              <a:t>Deconvolution</a:t>
            </a:r>
            <a:endParaRPr lang="fr-FR" sz="1350" dirty="0"/>
          </a:p>
        </p:txBody>
      </p:sp>
      <p:sp>
        <p:nvSpPr>
          <p:cNvPr id="11" name="ZoneTexte 10"/>
          <p:cNvSpPr txBox="1"/>
          <p:nvPr/>
        </p:nvSpPr>
        <p:spPr>
          <a:xfrm>
            <a:off x="2141318" y="4045714"/>
            <a:ext cx="1487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3D reconstruction</a:t>
            </a:r>
            <a:endParaRPr lang="fr-FR" sz="1350" dirty="0"/>
          </a:p>
        </p:txBody>
      </p:sp>
      <p:sp>
        <p:nvSpPr>
          <p:cNvPr id="12" name="ZoneTexte 11"/>
          <p:cNvSpPr txBox="1"/>
          <p:nvPr/>
        </p:nvSpPr>
        <p:spPr>
          <a:xfrm>
            <a:off x="5969621" y="546759"/>
            <a:ext cx="29162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« </a:t>
            </a:r>
            <a:r>
              <a:rPr lang="fr-FR" sz="1350" dirty="0" err="1" smtClean="0"/>
              <a:t>Bottom</a:t>
            </a:r>
            <a:r>
              <a:rPr lang="fr-FR" sz="1350" dirty="0" smtClean="0"/>
              <a:t> » source </a:t>
            </a:r>
            <a:r>
              <a:rPr lang="fr-FR" sz="1350" dirty="0" err="1"/>
              <a:t>AmBe</a:t>
            </a:r>
            <a:r>
              <a:rPr lang="fr-FR" sz="1350" dirty="0"/>
              <a:t> source </a:t>
            </a:r>
          </a:p>
          <a:p>
            <a:pPr algn="ctr"/>
            <a:r>
              <a:rPr lang="fr-FR" sz="1350" dirty="0"/>
              <a:t>10</a:t>
            </a:r>
            <a:r>
              <a:rPr lang="fr-FR" sz="1350" baseline="30000" dirty="0"/>
              <a:t>5 </a:t>
            </a:r>
            <a:r>
              <a:rPr lang="fr-FR" sz="1350" dirty="0"/>
              <a:t>n.cm</a:t>
            </a:r>
            <a:r>
              <a:rPr lang="fr-FR" sz="1350" baseline="30000" dirty="0"/>
              <a:t>-2</a:t>
            </a:r>
            <a:r>
              <a:rPr lang="fr-FR" sz="1350" dirty="0"/>
              <a:t>.s</a:t>
            </a:r>
            <a:r>
              <a:rPr lang="fr-FR" sz="1350" baseline="30000" dirty="0"/>
              <a:t>-1</a:t>
            </a:r>
          </a:p>
          <a:p>
            <a:endParaRPr lang="fr-FR" sz="135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313" y="813941"/>
            <a:ext cx="353651" cy="3231773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5234028" y="2292029"/>
            <a:ext cx="943823" cy="17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51" y="1010142"/>
            <a:ext cx="2573998" cy="291025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751614" y="4017680"/>
            <a:ext cx="1487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3D reconstruction</a:t>
            </a:r>
            <a:endParaRPr lang="fr-FR" sz="135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884833" y="1322626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06518" y="1461201"/>
            <a:ext cx="983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20cm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956197" y="1393330"/>
            <a:ext cx="0" cy="151216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372952" y="1738200"/>
            <a:ext cx="87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50cm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RTK - Reconstruction Toolk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 bwMode="auto">
          <a:xfrm>
            <a:off x="1315956" y="2283525"/>
            <a:ext cx="638686" cy="3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278551" y="4195072"/>
            <a:ext cx="17337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2D image </a:t>
            </a:r>
            <a:r>
              <a:rPr lang="fr-FR" sz="1350" dirty="0" err="1" smtClean="0"/>
              <a:t>after</a:t>
            </a:r>
            <a:r>
              <a:rPr lang="fr-FR" sz="1350" dirty="0" smtClean="0"/>
              <a:t> Richardson-Lucy </a:t>
            </a:r>
            <a:r>
              <a:rPr lang="fr-FR" sz="1350" dirty="0" err="1" smtClean="0"/>
              <a:t>Deconvolution</a:t>
            </a:r>
            <a:endParaRPr lang="fr-FR" sz="1350" dirty="0"/>
          </a:p>
        </p:txBody>
      </p:sp>
      <p:pic>
        <p:nvPicPr>
          <p:cNvPr id="24" name="Picture 2" descr="RTK - Reconstruction Toolk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 bwMode="auto">
          <a:xfrm>
            <a:off x="5339048" y="2435925"/>
            <a:ext cx="638686" cy="3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3125411" y="619432"/>
            <a:ext cx="1909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Acquisition time : 12*10 min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30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-24021"/>
            <a:ext cx="7713673" cy="626701"/>
          </a:xfrm>
        </p:spPr>
        <p:txBody>
          <a:bodyPr/>
          <a:lstStyle/>
          <a:p>
            <a:r>
              <a:rPr lang="en-US" dirty="0" smtClean="0"/>
              <a:t>Neutron source imaging : two sources configuration</a:t>
            </a:r>
            <a:br>
              <a:rPr lang="en-US" dirty="0" smtClean="0"/>
            </a:br>
            <a:r>
              <a:rPr lang="en-US" dirty="0" smtClean="0"/>
              <a:t>Axial positions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86" y="1127391"/>
            <a:ext cx="637447" cy="30453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90901" y="4215720"/>
            <a:ext cx="17337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2D image </a:t>
            </a:r>
            <a:r>
              <a:rPr lang="fr-FR" sz="1350" dirty="0" err="1" smtClean="0"/>
              <a:t>after</a:t>
            </a:r>
            <a:r>
              <a:rPr lang="fr-FR" sz="1350" dirty="0" smtClean="0"/>
              <a:t> Richardson-Lucy </a:t>
            </a:r>
            <a:r>
              <a:rPr lang="fr-FR" sz="1350" dirty="0" err="1" smtClean="0"/>
              <a:t>Deconvolution</a:t>
            </a:r>
            <a:endParaRPr lang="fr-FR" sz="135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525077" y="2228561"/>
            <a:ext cx="1188244" cy="1882378"/>
          </a:xfrm>
          <a:prstGeom prst="can">
            <a:avLst>
              <a:gd name="adj" fmla="val 39604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04786" y="1757073"/>
            <a:ext cx="350044" cy="2352675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65482" y="1555858"/>
            <a:ext cx="138113" cy="2555081"/>
          </a:xfrm>
          <a:prstGeom prst="cube">
            <a:avLst>
              <a:gd name="adj" fmla="val 25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2644264" y="1959480"/>
            <a:ext cx="559594" cy="4024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133611" y="1690398"/>
            <a:ext cx="110251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50" b="1" dirty="0" err="1" smtClean="0"/>
              <a:t>Mockup</a:t>
            </a:r>
            <a:r>
              <a:rPr lang="fr-FR" altLang="fr-FR" sz="1050" b="1" dirty="0" smtClean="0"/>
              <a:t> </a:t>
            </a:r>
            <a:r>
              <a:rPr lang="fr-FR" altLang="fr-FR" sz="1050" b="1" dirty="0" err="1" smtClean="0"/>
              <a:t>drum</a:t>
            </a:r>
            <a:endParaRPr lang="fr-FR" altLang="fr-FR" sz="1050" b="1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664379" y="1153426"/>
            <a:ext cx="7000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/>
              <a:t>CH</a:t>
            </a:r>
            <a:r>
              <a:rPr lang="fr-FR" altLang="fr-FR" sz="1200" b="1" baseline="-25000"/>
              <a:t>2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1454830" y="1422507"/>
            <a:ext cx="350044" cy="33456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754743" y="1153427"/>
            <a:ext cx="210740" cy="4024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0128" y="804110"/>
            <a:ext cx="16775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50" b="1" dirty="0" smtClean="0"/>
              <a:t>BCS </a:t>
            </a:r>
            <a:r>
              <a:rPr lang="fr-FR" altLang="fr-FR" sz="1050" b="1" dirty="0" err="1" smtClean="0"/>
              <a:t>imaging</a:t>
            </a:r>
            <a:r>
              <a:rPr lang="fr-FR" altLang="fr-FR" sz="1050" b="1" dirty="0" smtClean="0"/>
              <a:t> panel</a:t>
            </a:r>
            <a:endParaRPr lang="fr-FR" altLang="fr-FR" sz="1050" b="1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2853813" y="2429775"/>
            <a:ext cx="0" cy="14775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994308" y="2833398"/>
            <a:ext cx="118824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50" b="1"/>
              <a:t>L= 74 cm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2084671" y="2967939"/>
            <a:ext cx="69056" cy="202406"/>
          </a:xfrm>
          <a:prstGeom prst="can">
            <a:avLst>
              <a:gd name="adj" fmla="val 73276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2084671" y="3304886"/>
            <a:ext cx="70247" cy="267890"/>
          </a:xfrm>
          <a:prstGeom prst="can">
            <a:avLst>
              <a:gd name="adj" fmla="val 95338"/>
            </a:avLst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2223973" y="2967939"/>
            <a:ext cx="0" cy="202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223973" y="2967939"/>
            <a:ext cx="70008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750"/>
              <a:t>4,5cm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2014423" y="3103670"/>
            <a:ext cx="0" cy="4691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800111" y="3083966"/>
            <a:ext cx="90963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750" dirty="0"/>
              <a:t>d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2223973" y="3304886"/>
            <a:ext cx="0" cy="2678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223974" y="3371561"/>
            <a:ext cx="8393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750"/>
              <a:t>6,5cm</a:t>
            </a: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2154917" y="2565508"/>
            <a:ext cx="0" cy="4691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2084669" y="2698858"/>
            <a:ext cx="12573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750"/>
              <a:t>26cm</a:t>
            </a:r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2076335" y="2544076"/>
            <a:ext cx="8334" cy="7608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697718" y="2814349"/>
            <a:ext cx="97869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750">
                <a:solidFill>
                  <a:srgbClr val="CC0000"/>
                </a:solidFill>
              </a:rPr>
              <a:t>32.5cm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2042999" y="3446569"/>
            <a:ext cx="140494" cy="13335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32" name="AutoShape 40"/>
          <p:cNvSpPr>
            <a:spLocks noChangeArrowheads="1"/>
          </p:cNvSpPr>
          <p:nvPr/>
        </p:nvSpPr>
        <p:spPr bwMode="auto">
          <a:xfrm>
            <a:off x="2059668" y="3084619"/>
            <a:ext cx="140494" cy="133350"/>
          </a:xfrm>
          <a:prstGeom prst="star5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flipH="1">
            <a:off x="1373867" y="4002591"/>
            <a:ext cx="1619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1428635" y="4057361"/>
            <a:ext cx="75604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900" b="1"/>
              <a:t>l= 25cm</a:t>
            </a:r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>
            <a:off x="1103596" y="1896375"/>
            <a:ext cx="270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1050017" y="1951144"/>
            <a:ext cx="11334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900" b="1"/>
              <a:t>e= 7,5cm</a:t>
            </a:r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>
            <a:off x="1373868" y="3246544"/>
            <a:ext cx="81081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1482214" y="3246544"/>
            <a:ext cx="10417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900" b="1" dirty="0">
                <a:solidFill>
                  <a:srgbClr val="FF0000"/>
                </a:solidFill>
              </a:rPr>
              <a:t>25,5cm</a:t>
            </a: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163250" y="3184633"/>
            <a:ext cx="1101329" cy="4179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40" name="ZoneTexte 39"/>
          <p:cNvSpPr txBox="1"/>
          <p:nvPr/>
        </p:nvSpPr>
        <p:spPr>
          <a:xfrm>
            <a:off x="3275582" y="3499545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 </a:t>
            </a:r>
            <a:r>
              <a:rPr lang="fr-FR" sz="1350" baseline="30000" dirty="0"/>
              <a:t>252</a:t>
            </a:r>
            <a:r>
              <a:rPr lang="fr-FR" sz="1350" dirty="0"/>
              <a:t>Cf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2137319" y="3572181"/>
            <a:ext cx="1101329" cy="4179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42" name="ZoneTexte 41"/>
          <p:cNvSpPr txBox="1"/>
          <p:nvPr/>
        </p:nvSpPr>
        <p:spPr>
          <a:xfrm>
            <a:off x="3256206" y="3945055"/>
            <a:ext cx="78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Ambe</a:t>
            </a:r>
          </a:p>
        </p:txBody>
      </p:sp>
      <p:sp>
        <p:nvSpPr>
          <p:cNvPr id="43" name="Flèche droite 42"/>
          <p:cNvSpPr/>
          <p:nvPr/>
        </p:nvSpPr>
        <p:spPr>
          <a:xfrm>
            <a:off x="3858477" y="2761334"/>
            <a:ext cx="504056" cy="20660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droite 43"/>
          <p:cNvSpPr/>
          <p:nvPr/>
        </p:nvSpPr>
        <p:spPr>
          <a:xfrm>
            <a:off x="5572611" y="2711960"/>
            <a:ext cx="504056" cy="20660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 descr="RTK - Reconstruction Toolk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 bwMode="auto">
          <a:xfrm>
            <a:off x="5483398" y="2999586"/>
            <a:ext cx="638686" cy="3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9" t="10256" r="27537" b="7536"/>
          <a:stretch/>
        </p:blipFill>
        <p:spPr>
          <a:xfrm>
            <a:off x="6579177" y="1037040"/>
            <a:ext cx="1826462" cy="3226087"/>
          </a:xfrm>
        </p:spPr>
      </p:pic>
      <p:cxnSp>
        <p:nvCxnSpPr>
          <p:cNvPr id="47" name="Connecteur droit avec flèche 46"/>
          <p:cNvCxnSpPr/>
          <p:nvPr/>
        </p:nvCxnSpPr>
        <p:spPr>
          <a:xfrm flipH="1">
            <a:off x="7130436" y="1944314"/>
            <a:ext cx="10509" cy="14109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622170" y="2405576"/>
            <a:ext cx="1134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30cm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825356" y="4317762"/>
            <a:ext cx="1487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3D reconstruction</a:t>
            </a:r>
            <a:endParaRPr lang="fr-FR" sz="1350" dirty="0"/>
          </a:p>
        </p:txBody>
      </p:sp>
      <p:sp>
        <p:nvSpPr>
          <p:cNvPr id="52" name="ZoneTexte 51"/>
          <p:cNvSpPr txBox="1"/>
          <p:nvPr/>
        </p:nvSpPr>
        <p:spPr>
          <a:xfrm>
            <a:off x="3858477" y="684874"/>
            <a:ext cx="1909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Acquisition time : 12*10 min</a:t>
            </a:r>
            <a:endParaRPr lang="en-US" sz="1100" dirty="0"/>
          </a:p>
        </p:txBody>
      </p:sp>
      <p:sp>
        <p:nvSpPr>
          <p:cNvPr id="53" name="ZoneTexte 52"/>
          <p:cNvSpPr txBox="1"/>
          <p:nvPr/>
        </p:nvSpPr>
        <p:spPr>
          <a:xfrm>
            <a:off x="1205457" y="685227"/>
            <a:ext cx="237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emissions 10</a:t>
            </a:r>
            <a:r>
              <a:rPr lang="fr-FR" sz="1200" baseline="30000" dirty="0" smtClean="0"/>
              <a:t>5 </a:t>
            </a:r>
            <a:r>
              <a:rPr lang="fr-FR" sz="1200" dirty="0" smtClean="0"/>
              <a:t>n.s</a:t>
            </a:r>
            <a:r>
              <a:rPr lang="fr-FR" sz="1200" baseline="30000" dirty="0" smtClean="0"/>
              <a:t>-1</a:t>
            </a:r>
            <a:endParaRPr lang="fr-FR" sz="1200" baseline="300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-24021"/>
            <a:ext cx="7713673" cy="626701"/>
          </a:xfrm>
        </p:spPr>
        <p:txBody>
          <a:bodyPr/>
          <a:lstStyle/>
          <a:p>
            <a:r>
              <a:rPr lang="en-US" dirty="0" smtClean="0"/>
              <a:t>Neutron source imaging : two sources configuration</a:t>
            </a:r>
            <a:br>
              <a:rPr lang="en-US" dirty="0" smtClean="0"/>
            </a:br>
            <a:r>
              <a:rPr lang="en-US" dirty="0" smtClean="0"/>
              <a:t>Radial positions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29373" y="4363928"/>
            <a:ext cx="2486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2D images </a:t>
            </a:r>
            <a:r>
              <a:rPr lang="fr-FR" sz="1350" dirty="0" err="1" smtClean="0"/>
              <a:t>after</a:t>
            </a:r>
            <a:r>
              <a:rPr lang="fr-FR" sz="1350" dirty="0" smtClean="0"/>
              <a:t> Richardson-Lucy </a:t>
            </a:r>
            <a:r>
              <a:rPr lang="fr-FR" sz="1350" dirty="0" err="1" smtClean="0"/>
              <a:t>Deconvolution</a:t>
            </a:r>
            <a:endParaRPr lang="fr-FR" sz="1350" dirty="0"/>
          </a:p>
        </p:txBody>
      </p:sp>
      <p:sp>
        <p:nvSpPr>
          <p:cNvPr id="44" name="Flèche droite 43"/>
          <p:cNvSpPr/>
          <p:nvPr/>
        </p:nvSpPr>
        <p:spPr>
          <a:xfrm>
            <a:off x="5572611" y="2548335"/>
            <a:ext cx="504056" cy="20660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 descr="RTK - Reconstruction Tool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 bwMode="auto">
          <a:xfrm>
            <a:off x="5483398" y="2886782"/>
            <a:ext cx="638686" cy="3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3559031" y="554069"/>
            <a:ext cx="1909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Acquisition time : 12*10 min</a:t>
            </a:r>
            <a:endParaRPr lang="en-US" sz="1100" dirty="0"/>
          </a:p>
        </p:txBody>
      </p:sp>
      <p:pic>
        <p:nvPicPr>
          <p:cNvPr id="50" name="Picture 4" descr="IMG_47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r="24595"/>
          <a:stretch/>
        </p:blipFill>
        <p:spPr bwMode="auto">
          <a:xfrm>
            <a:off x="590140" y="602680"/>
            <a:ext cx="2728452" cy="3996690"/>
          </a:xfrm>
          <a:prstGeom prst="rect">
            <a:avLst/>
          </a:prstGeom>
          <a:noFill/>
        </p:spPr>
      </p:pic>
      <p:sp>
        <p:nvSpPr>
          <p:cNvPr id="3" name="Soleil 2"/>
          <p:cNvSpPr/>
          <p:nvPr/>
        </p:nvSpPr>
        <p:spPr>
          <a:xfrm>
            <a:off x="1710813" y="1740310"/>
            <a:ext cx="283080" cy="29496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oleil 53"/>
          <p:cNvSpPr/>
          <p:nvPr/>
        </p:nvSpPr>
        <p:spPr>
          <a:xfrm>
            <a:off x="2146293" y="1509836"/>
            <a:ext cx="283080" cy="29496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1710813" y="1430594"/>
            <a:ext cx="577020" cy="30971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278200" y="1449520"/>
            <a:ext cx="756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FFFF00"/>
                </a:solidFill>
              </a:rPr>
              <a:t> </a:t>
            </a:r>
            <a:r>
              <a:rPr lang="fr-FR" sz="1350" baseline="30000" dirty="0">
                <a:solidFill>
                  <a:srgbClr val="FFFF00"/>
                </a:solidFill>
              </a:rPr>
              <a:t>252</a:t>
            </a:r>
            <a:r>
              <a:rPr lang="fr-FR" sz="1350" dirty="0">
                <a:solidFill>
                  <a:srgbClr val="FFFF00"/>
                </a:solidFill>
              </a:rPr>
              <a:t>Cf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506813" y="1983128"/>
            <a:ext cx="78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FFFF00"/>
                </a:solidFill>
              </a:rPr>
              <a:t>AmBe</a:t>
            </a:r>
            <a:endParaRPr lang="fr-FR" sz="1200" dirty="0">
              <a:solidFill>
                <a:srgbClr val="FFFF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322325" y="1202679"/>
            <a:ext cx="1647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D=20, 30 and 40 cm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91" y="3340481"/>
            <a:ext cx="1109448" cy="1109448"/>
          </a:xfrm>
          <a:prstGeom prst="rect">
            <a:avLst/>
          </a:prstGeom>
        </p:spPr>
      </p:pic>
      <p:sp>
        <p:nvSpPr>
          <p:cNvPr id="62" name="Flèche droite 61"/>
          <p:cNvSpPr/>
          <p:nvPr/>
        </p:nvSpPr>
        <p:spPr>
          <a:xfrm>
            <a:off x="5550713" y="1273073"/>
            <a:ext cx="504056" cy="20660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3383959" y="3723541"/>
            <a:ext cx="76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D=20 cm</a:t>
            </a:r>
            <a:endParaRPr lang="en-US" sz="1200" dirty="0"/>
          </a:p>
        </p:txBody>
      </p:sp>
      <p:pic>
        <p:nvPicPr>
          <p:cNvPr id="64" name="Picture 2" descr="RTK - Reconstruction Tool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 bwMode="auto">
          <a:xfrm>
            <a:off x="5468947" y="1649915"/>
            <a:ext cx="638686" cy="3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65" y="2074416"/>
            <a:ext cx="1137402" cy="1137402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3372585" y="2395869"/>
            <a:ext cx="76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D=30 cm</a:t>
            </a:r>
            <a:endParaRPr lang="en-US" sz="1200" dirty="0"/>
          </a:p>
        </p:txBody>
      </p:sp>
      <p:sp>
        <p:nvSpPr>
          <p:cNvPr id="67" name="Flèche droite 66"/>
          <p:cNvSpPr/>
          <p:nvPr/>
        </p:nvSpPr>
        <p:spPr>
          <a:xfrm>
            <a:off x="5603577" y="3758690"/>
            <a:ext cx="504056" cy="20660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2" descr="RTK - Reconstruction Tool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 bwMode="auto">
          <a:xfrm>
            <a:off x="5536262" y="3945795"/>
            <a:ext cx="638686" cy="3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3345588" y="1191591"/>
            <a:ext cx="76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D=40 cm</a:t>
            </a:r>
            <a:endParaRPr lang="en-US" sz="1200" dirty="0"/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90" y="874749"/>
            <a:ext cx="1133715" cy="1133715"/>
          </a:xfrm>
          <a:prstGeom prst="rect">
            <a:avLst/>
          </a:prstGeom>
        </p:spPr>
      </p:pic>
      <p:grpSp>
        <p:nvGrpSpPr>
          <p:cNvPr id="83" name="Groupe 82"/>
          <p:cNvGrpSpPr/>
          <p:nvPr/>
        </p:nvGrpSpPr>
        <p:grpSpPr>
          <a:xfrm>
            <a:off x="6391941" y="707401"/>
            <a:ext cx="1858297" cy="1312607"/>
            <a:chOff x="6651522" y="818535"/>
            <a:chExt cx="1858297" cy="1312607"/>
          </a:xfrm>
        </p:grpSpPr>
        <p:pic>
          <p:nvPicPr>
            <p:cNvPr id="72" name="Espace réservé du contenu 6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2" t="6818" r="18971" b="21234"/>
            <a:stretch/>
          </p:blipFill>
          <p:spPr bwMode="gray">
            <a:xfrm>
              <a:off x="6651522" y="818535"/>
              <a:ext cx="1858297" cy="1312607"/>
            </a:xfrm>
            <a:prstGeom prst="rect">
              <a:avLst/>
            </a:prstGeom>
          </p:spPr>
        </p:pic>
        <p:cxnSp>
          <p:nvCxnSpPr>
            <p:cNvPr id="73" name="Connecteur droit avec flèche 72"/>
            <p:cNvCxnSpPr/>
            <p:nvPr/>
          </p:nvCxnSpPr>
          <p:spPr>
            <a:xfrm>
              <a:off x="7237344" y="1202679"/>
              <a:ext cx="741533" cy="1736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 de texte 1163"/>
            <p:cNvSpPr txBox="1"/>
            <p:nvPr/>
          </p:nvSpPr>
          <p:spPr>
            <a:xfrm>
              <a:off x="7476928" y="949294"/>
              <a:ext cx="666340" cy="3237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MA" sz="105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40cm</a:t>
              </a:r>
              <a:endParaRPr lang="fr-FR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6367811" y="2067153"/>
            <a:ext cx="1844785" cy="1223684"/>
            <a:chOff x="6975987" y="2359742"/>
            <a:chExt cx="1568266" cy="1135626"/>
          </a:xfrm>
        </p:grpSpPr>
        <p:pic>
          <p:nvPicPr>
            <p:cNvPr id="78" name="Image 77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0" t="6707" r="24328" b="16833"/>
            <a:stretch/>
          </p:blipFill>
          <p:spPr>
            <a:xfrm>
              <a:off x="6975987" y="2359742"/>
              <a:ext cx="1568266" cy="1135626"/>
            </a:xfrm>
            <a:prstGeom prst="rect">
              <a:avLst/>
            </a:prstGeom>
          </p:spPr>
        </p:pic>
        <p:cxnSp>
          <p:nvCxnSpPr>
            <p:cNvPr id="79" name="Connecteur droit avec flèche 78"/>
            <p:cNvCxnSpPr/>
            <p:nvPr/>
          </p:nvCxnSpPr>
          <p:spPr>
            <a:xfrm>
              <a:off x="7476928" y="2754940"/>
              <a:ext cx="583066" cy="11857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 de texte 1250"/>
            <p:cNvSpPr txBox="1"/>
            <p:nvPr/>
          </p:nvSpPr>
          <p:spPr>
            <a:xfrm>
              <a:off x="7513683" y="2556966"/>
              <a:ext cx="629585" cy="2971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MA" sz="1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34cm</a:t>
              </a:r>
              <a:endPara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6386052" y="3342112"/>
            <a:ext cx="1850674" cy="1378975"/>
            <a:chOff x="6386052" y="3342112"/>
            <a:chExt cx="1850674" cy="1378975"/>
          </a:xfrm>
        </p:grpSpPr>
        <p:pic>
          <p:nvPicPr>
            <p:cNvPr id="87" name="Image 86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0" t="21499" r="19533" b="29569"/>
            <a:stretch/>
          </p:blipFill>
          <p:spPr>
            <a:xfrm>
              <a:off x="6386052" y="3342112"/>
              <a:ext cx="1850674" cy="1378975"/>
            </a:xfrm>
            <a:prstGeom prst="rect">
              <a:avLst/>
            </a:prstGeom>
          </p:spPr>
        </p:pic>
        <p:sp>
          <p:nvSpPr>
            <p:cNvPr id="89" name="Zone de texte 1255"/>
            <p:cNvSpPr txBox="1"/>
            <p:nvPr/>
          </p:nvSpPr>
          <p:spPr>
            <a:xfrm>
              <a:off x="6689662" y="3693028"/>
              <a:ext cx="527685" cy="2298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MA" sz="1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22cm</a:t>
              </a:r>
              <a:endParaRPr lang="fr-F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V="1">
              <a:off x="6957262" y="3766577"/>
              <a:ext cx="260085" cy="32982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ZoneTexte 93"/>
          <p:cNvSpPr txBox="1"/>
          <p:nvPr/>
        </p:nvSpPr>
        <p:spPr>
          <a:xfrm>
            <a:off x="941908" y="891659"/>
            <a:ext cx="237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emissions 10</a:t>
            </a:r>
            <a:r>
              <a:rPr lang="fr-FR" sz="1200" baseline="30000" dirty="0" smtClean="0"/>
              <a:t>5 </a:t>
            </a:r>
            <a:r>
              <a:rPr lang="fr-FR" sz="1200" dirty="0" smtClean="0"/>
              <a:t>n.s</a:t>
            </a:r>
            <a:r>
              <a:rPr lang="fr-FR" sz="1200" baseline="30000" dirty="0" smtClean="0"/>
              <a:t>-1</a:t>
            </a:r>
            <a:endParaRPr lang="fr-FR" sz="1200" baseline="300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6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96350" y="1663328"/>
            <a:ext cx="7713673" cy="3497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Concluding remarks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Conclusion an future work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-907027" y="676487"/>
            <a:ext cx="8797413" cy="4055166"/>
          </a:xfrm>
        </p:spPr>
        <p:txBody>
          <a:bodyPr/>
          <a:lstStyle/>
          <a:p>
            <a:pPr marL="1209675" indent="-285750">
              <a:buFont typeface="Wingdings" panose="05000000000000000000" pitchFamily="2" charset="2"/>
              <a:buChar char="ü"/>
            </a:pPr>
            <a:r>
              <a:rPr lang="fr-FR" sz="1300" dirty="0" err="1"/>
              <a:t>Demonstration</a:t>
            </a:r>
            <a:r>
              <a:rPr lang="fr-FR" sz="1300" dirty="0"/>
              <a:t> of the </a:t>
            </a:r>
            <a:r>
              <a:rPr lang="fr-FR" sz="1300" dirty="0" err="1"/>
              <a:t>Boron-coated</a:t>
            </a:r>
            <a:r>
              <a:rPr lang="fr-FR" sz="1300" dirty="0"/>
              <a:t> </a:t>
            </a:r>
            <a:r>
              <a:rPr lang="fr-FR" sz="1300" dirty="0" err="1"/>
              <a:t>Straw</a:t>
            </a:r>
            <a:r>
              <a:rPr lang="fr-FR" sz="1300" dirty="0"/>
              <a:t> (BCS) </a:t>
            </a:r>
            <a:r>
              <a:rPr lang="fr-FR" sz="1300" dirty="0" err="1"/>
              <a:t>imaging</a:t>
            </a:r>
            <a:r>
              <a:rPr lang="fr-FR" sz="1300" dirty="0"/>
              <a:t> panel </a:t>
            </a:r>
            <a:r>
              <a:rPr lang="fr-FR" sz="1300" dirty="0" err="1"/>
              <a:t>capability</a:t>
            </a:r>
            <a:r>
              <a:rPr lang="fr-FR" sz="1300" dirty="0"/>
              <a:t>  for neutron </a:t>
            </a:r>
            <a:r>
              <a:rPr lang="fr-FR" sz="1300" dirty="0" err="1"/>
              <a:t>emission</a:t>
            </a:r>
            <a:r>
              <a:rPr lang="fr-FR" sz="1300" dirty="0"/>
              <a:t> </a:t>
            </a:r>
            <a:r>
              <a:rPr lang="fr-FR" sz="1300" dirty="0" err="1"/>
              <a:t>tomography</a:t>
            </a:r>
            <a:r>
              <a:rPr lang="fr-FR" sz="1300" dirty="0"/>
              <a:t> : </a:t>
            </a:r>
          </a:p>
          <a:p>
            <a:pPr marL="1592262" lvl="1">
              <a:buFont typeface="Wingdings" panose="05000000000000000000" pitchFamily="2" charset="2"/>
              <a:buChar char="v"/>
            </a:pPr>
            <a:r>
              <a:rPr lang="fr-FR" sz="1300" dirty="0" smtClean="0"/>
              <a:t>State of art : axial and radial source position </a:t>
            </a:r>
            <a:r>
              <a:rPr lang="fr-FR" sz="1300" dirty="0" err="1" smtClean="0"/>
              <a:t>determination</a:t>
            </a:r>
            <a:r>
              <a:rPr lang="fr-FR" sz="1300" dirty="0" smtClean="0"/>
              <a:t> ;</a:t>
            </a:r>
          </a:p>
          <a:p>
            <a:pPr marL="1592262" lvl="1">
              <a:buFont typeface="Wingdings" panose="05000000000000000000" pitchFamily="2" charset="2"/>
              <a:buChar char="v"/>
            </a:pPr>
            <a:r>
              <a:rPr lang="fr-FR" sz="1300" dirty="0" smtClean="0"/>
              <a:t>Neutron </a:t>
            </a:r>
            <a:r>
              <a:rPr lang="fr-FR" sz="1300" dirty="0" err="1" smtClean="0"/>
              <a:t>emission</a:t>
            </a:r>
            <a:r>
              <a:rPr lang="fr-FR" sz="1300" dirty="0" smtClean="0"/>
              <a:t> </a:t>
            </a:r>
            <a:r>
              <a:rPr lang="fr-FR" sz="1300" dirty="0" err="1" smtClean="0"/>
              <a:t>tomography</a:t>
            </a:r>
            <a:r>
              <a:rPr lang="fr-FR" sz="1300" dirty="0" smtClean="0"/>
              <a:t> : MCNP </a:t>
            </a:r>
            <a:r>
              <a:rPr lang="fr-FR" sz="1300" dirty="0" err="1" smtClean="0"/>
              <a:t>feasibility</a:t>
            </a:r>
            <a:r>
              <a:rPr lang="fr-FR" sz="1300" dirty="0" smtClean="0"/>
              <a:t> </a:t>
            </a:r>
            <a:r>
              <a:rPr lang="fr-FR" sz="1300" dirty="0" err="1" smtClean="0"/>
              <a:t>validated</a:t>
            </a:r>
            <a:r>
              <a:rPr lang="fr-FR" sz="1300" dirty="0" smtClean="0"/>
              <a:t>; </a:t>
            </a:r>
          </a:p>
          <a:p>
            <a:pPr marL="1592262" lvl="1">
              <a:buFont typeface="Wingdings" panose="05000000000000000000" pitchFamily="2" charset="2"/>
              <a:buChar char="v"/>
            </a:pPr>
            <a:endParaRPr lang="fr-FR" sz="1300" dirty="0" smtClean="0"/>
          </a:p>
          <a:p>
            <a:pPr marL="1209675" lvl="1">
              <a:buFont typeface="Wingdings" panose="05000000000000000000" pitchFamily="2" charset="2"/>
              <a:buChar char="ü"/>
            </a:pPr>
            <a:r>
              <a:rPr lang="fr-FR" sz="1300" dirty="0" err="1" smtClean="0"/>
              <a:t>Experimental</a:t>
            </a:r>
            <a:r>
              <a:rPr lang="fr-FR" sz="1300" dirty="0" smtClean="0"/>
              <a:t> </a:t>
            </a:r>
            <a:r>
              <a:rPr lang="fr-FR" sz="1300" dirty="0" err="1" smtClean="0"/>
              <a:t>assay</a:t>
            </a:r>
            <a:r>
              <a:rPr lang="fr-FR" sz="1300" dirty="0" smtClean="0"/>
              <a:t> </a:t>
            </a:r>
            <a:r>
              <a:rPr lang="fr-FR" sz="1300" dirty="0"/>
              <a:t>: </a:t>
            </a:r>
            <a:endParaRPr lang="fr-FR" sz="1300" dirty="0" smtClean="0"/>
          </a:p>
          <a:p>
            <a:pPr marL="1666875" lvl="2" indent="-285750">
              <a:buFont typeface="Wingdings" panose="05000000000000000000" pitchFamily="2" charset="2"/>
              <a:buChar char="v"/>
            </a:pPr>
            <a:r>
              <a:rPr lang="fr-FR" sz="1300" dirty="0" smtClean="0"/>
              <a:t>Standard gamma </a:t>
            </a:r>
            <a:r>
              <a:rPr lang="fr-FR" sz="1300" dirty="0" err="1" smtClean="0"/>
              <a:t>tomography</a:t>
            </a:r>
            <a:r>
              <a:rPr lang="fr-FR" sz="1300" dirty="0" smtClean="0"/>
              <a:t> </a:t>
            </a:r>
            <a:r>
              <a:rPr lang="fr-FR" sz="1300" dirty="0" err="1" smtClean="0"/>
              <a:t>algorithms</a:t>
            </a:r>
            <a:r>
              <a:rPr lang="fr-FR" sz="1300" dirty="0" smtClean="0"/>
              <a:t> </a:t>
            </a:r>
            <a:r>
              <a:rPr lang="fr-FR" sz="1300" dirty="0" err="1" smtClean="0"/>
              <a:t>used</a:t>
            </a:r>
            <a:endParaRPr lang="fr-FR" sz="1300" dirty="0" smtClean="0"/>
          </a:p>
          <a:p>
            <a:pPr marL="1666875" lvl="2" indent="-285750">
              <a:buFont typeface="Wingdings" panose="05000000000000000000" pitchFamily="2" charset="2"/>
              <a:buChar char="v"/>
            </a:pPr>
            <a:r>
              <a:rPr lang="fr-FR" sz="1300" dirty="0" smtClean="0"/>
              <a:t>Neutron sources in </a:t>
            </a:r>
            <a:r>
              <a:rPr lang="fr-FR" sz="1300" dirty="0" err="1" smtClean="0"/>
              <a:t>Mock</a:t>
            </a:r>
            <a:r>
              <a:rPr lang="fr-FR" sz="1300" dirty="0" smtClean="0"/>
              <a:t>-up </a:t>
            </a:r>
            <a:r>
              <a:rPr lang="fr-FR" sz="1300" dirty="0" err="1" smtClean="0"/>
              <a:t>drum</a:t>
            </a:r>
            <a:r>
              <a:rPr lang="fr-FR" sz="1300" dirty="0" smtClean="0"/>
              <a:t> </a:t>
            </a:r>
            <a:r>
              <a:rPr lang="fr-FR" sz="1300" dirty="0" err="1" smtClean="0"/>
              <a:t>measured</a:t>
            </a:r>
            <a:r>
              <a:rPr lang="fr-FR" sz="1300" dirty="0" smtClean="0"/>
              <a:t> </a:t>
            </a:r>
            <a:r>
              <a:rPr lang="fr-FR" sz="1300" dirty="0" err="1" smtClean="0"/>
              <a:t>with</a:t>
            </a:r>
            <a:r>
              <a:rPr lang="fr-FR" sz="1300" dirty="0" smtClean="0"/>
              <a:t> a </a:t>
            </a:r>
            <a:r>
              <a:rPr lang="fr-FR" sz="1300" dirty="0" err="1" smtClean="0"/>
              <a:t>rotating</a:t>
            </a:r>
            <a:r>
              <a:rPr lang="fr-FR" sz="1300" dirty="0" smtClean="0"/>
              <a:t> BCS </a:t>
            </a:r>
            <a:r>
              <a:rPr lang="fr-FR" sz="1300" dirty="0" err="1" smtClean="0"/>
              <a:t>imaging</a:t>
            </a:r>
            <a:r>
              <a:rPr lang="fr-FR" sz="1300" dirty="0" smtClean="0"/>
              <a:t> panel </a:t>
            </a:r>
          </a:p>
          <a:p>
            <a:pPr marL="1666875" lvl="2" indent="-285750">
              <a:buFont typeface="Wingdings" panose="05000000000000000000" pitchFamily="2" charset="2"/>
              <a:buChar char="v"/>
            </a:pPr>
            <a:r>
              <a:rPr lang="fr-FR" sz="1300" dirty="0" err="1" smtClean="0"/>
              <a:t>Successful</a:t>
            </a:r>
            <a:r>
              <a:rPr lang="fr-FR" sz="1300" dirty="0" smtClean="0"/>
              <a:t> neutron </a:t>
            </a:r>
            <a:r>
              <a:rPr lang="fr-FR" sz="1300" dirty="0" err="1" smtClean="0"/>
              <a:t>emission</a:t>
            </a:r>
            <a:r>
              <a:rPr lang="fr-FR" sz="1300" dirty="0" smtClean="0"/>
              <a:t> </a:t>
            </a:r>
            <a:r>
              <a:rPr lang="fr-FR" sz="1300" dirty="0" err="1" smtClean="0"/>
              <a:t>tomography</a:t>
            </a:r>
            <a:r>
              <a:rPr lang="fr-FR" sz="1300" dirty="0" smtClean="0"/>
              <a:t> : </a:t>
            </a:r>
          </a:p>
          <a:p>
            <a:pPr marL="2009775" lvl="3" indent="-171450">
              <a:buFont typeface="Wingdings" panose="05000000000000000000" pitchFamily="2" charset="2"/>
              <a:buChar char="Ø"/>
            </a:pPr>
            <a:r>
              <a:rPr lang="fr-FR" sz="1300" dirty="0" smtClean="0"/>
              <a:t>Single source @ </a:t>
            </a:r>
            <a:r>
              <a:rPr lang="fr-FR" sz="1300" dirty="0" err="1" smtClean="0"/>
              <a:t>different</a:t>
            </a:r>
            <a:r>
              <a:rPr lang="fr-FR" sz="1300" dirty="0" smtClean="0"/>
              <a:t> axial positions </a:t>
            </a:r>
          </a:p>
          <a:p>
            <a:pPr marL="2009775" lvl="3" indent="-171450">
              <a:buFont typeface="Wingdings" panose="05000000000000000000" pitchFamily="2" charset="2"/>
              <a:buChar char="Ø"/>
            </a:pPr>
            <a:r>
              <a:rPr lang="fr-FR" sz="1300" dirty="0" err="1" smtClean="0"/>
              <a:t>Two</a:t>
            </a:r>
            <a:r>
              <a:rPr lang="fr-FR" sz="1300" dirty="0" smtClean="0"/>
              <a:t> sources @ opposite axial (30 cm) and radial positions (20 cm)</a:t>
            </a:r>
          </a:p>
          <a:p>
            <a:pPr marL="1209675" lvl="1">
              <a:buFont typeface="Wingdings" panose="05000000000000000000" pitchFamily="2" charset="2"/>
              <a:buChar char="ü"/>
            </a:pPr>
            <a:r>
              <a:rPr lang="fr-FR" sz="1300" dirty="0"/>
              <a:t>Prospects :  </a:t>
            </a:r>
          </a:p>
          <a:p>
            <a:pPr marL="1666875" lvl="2" indent="-285750">
              <a:buFont typeface="Wingdings" panose="05000000000000000000" pitchFamily="2" charset="2"/>
              <a:buChar char="v"/>
            </a:pPr>
            <a:r>
              <a:rPr lang="fr-FR" sz="1300" dirty="0"/>
              <a:t>Tests </a:t>
            </a:r>
            <a:r>
              <a:rPr lang="fr-FR" sz="1300" dirty="0" err="1"/>
              <a:t>with</a:t>
            </a:r>
            <a:r>
              <a:rPr lang="fr-FR" sz="1300" dirty="0"/>
              <a:t> </a:t>
            </a:r>
            <a:r>
              <a:rPr lang="fr-FR" sz="1300" dirty="0" err="1"/>
              <a:t>organic</a:t>
            </a:r>
            <a:r>
              <a:rPr lang="fr-FR" sz="1300" dirty="0"/>
              <a:t>, </a:t>
            </a:r>
            <a:r>
              <a:rPr lang="fr-FR" sz="1300" dirty="0" err="1"/>
              <a:t>metallic</a:t>
            </a:r>
            <a:r>
              <a:rPr lang="fr-FR" sz="1300" dirty="0"/>
              <a:t> and mixed matrices </a:t>
            </a:r>
          </a:p>
          <a:p>
            <a:pPr marL="1666875" lvl="2" indent="-285750">
              <a:buFont typeface="Wingdings" panose="05000000000000000000" pitchFamily="2" charset="2"/>
              <a:buChar char="v"/>
            </a:pPr>
            <a:r>
              <a:rPr lang="fr-FR" sz="1300" dirty="0"/>
              <a:t>Tests </a:t>
            </a:r>
            <a:r>
              <a:rPr lang="fr-FR" sz="1300" dirty="0" err="1"/>
              <a:t>with</a:t>
            </a:r>
            <a:r>
              <a:rPr lang="fr-FR" sz="1300" dirty="0"/>
              <a:t> position sensitive He-3 tubes </a:t>
            </a:r>
          </a:p>
          <a:p>
            <a:pPr marL="1666875" lvl="2" indent="-285750">
              <a:buFont typeface="Wingdings" panose="05000000000000000000" pitchFamily="2" charset="2"/>
              <a:buChar char="v"/>
            </a:pPr>
            <a:r>
              <a:rPr lang="fr-FR" sz="1300" dirty="0" err="1"/>
              <a:t>Optimization</a:t>
            </a:r>
            <a:r>
              <a:rPr lang="fr-FR" sz="1300" dirty="0"/>
              <a:t> of </a:t>
            </a:r>
            <a:r>
              <a:rPr lang="fr-FR" sz="1300" dirty="0" err="1" smtClean="0"/>
              <a:t>Deconvolution</a:t>
            </a:r>
            <a:r>
              <a:rPr lang="fr-FR" sz="1300" dirty="0" smtClean="0"/>
              <a:t> </a:t>
            </a:r>
            <a:r>
              <a:rPr lang="fr-FR" sz="1300" dirty="0"/>
              <a:t>and reconstruction </a:t>
            </a:r>
            <a:r>
              <a:rPr lang="fr-FR" sz="1300" dirty="0" err="1" smtClean="0"/>
              <a:t>processes</a:t>
            </a:r>
            <a:r>
              <a:rPr lang="fr-FR" sz="1300" dirty="0" smtClean="0"/>
              <a:t> (</a:t>
            </a:r>
            <a:r>
              <a:rPr lang="fr-FR" sz="1300" dirty="0" err="1" smtClean="0"/>
              <a:t>specific</a:t>
            </a:r>
            <a:r>
              <a:rPr lang="fr-FR" sz="1300" dirty="0" smtClean="0"/>
              <a:t> </a:t>
            </a:r>
            <a:r>
              <a:rPr lang="fr-FR" sz="1300" dirty="0" err="1" smtClean="0"/>
              <a:t>algorithms</a:t>
            </a:r>
            <a:r>
              <a:rPr lang="fr-FR" sz="1300" dirty="0" smtClean="0"/>
              <a:t> for neutrons, </a:t>
            </a:r>
          </a:p>
          <a:p>
            <a:pPr marL="1381125" lvl="2" indent="0">
              <a:buNone/>
            </a:pPr>
            <a:r>
              <a:rPr lang="fr-FR" sz="1300" dirty="0" smtClean="0"/>
              <a:t>Machine and </a:t>
            </a:r>
            <a:r>
              <a:rPr lang="fr-FR" sz="1300" dirty="0" err="1" smtClean="0"/>
              <a:t>Deep</a:t>
            </a:r>
            <a:r>
              <a:rPr lang="fr-FR" sz="1300" dirty="0" smtClean="0"/>
              <a:t> Learning </a:t>
            </a:r>
            <a:r>
              <a:rPr lang="fr-FR" sz="1300" dirty="0" err="1" smtClean="0"/>
              <a:t>approaches</a:t>
            </a:r>
            <a:r>
              <a:rPr lang="fr-FR" sz="1300" dirty="0" smtClean="0"/>
              <a:t>) </a:t>
            </a:r>
            <a:endParaRPr lang="fr-FR" sz="1300" dirty="0"/>
          </a:p>
          <a:p>
            <a:pPr marL="1666875" lvl="2" indent="-285750">
              <a:buFont typeface="Wingdings" panose="05000000000000000000" pitchFamily="2" charset="2"/>
              <a:buChar char="v"/>
            </a:pPr>
            <a:r>
              <a:rPr lang="fr-FR" sz="1300" dirty="0"/>
              <a:t>Test in active neutron mode (DDT technique)</a:t>
            </a:r>
          </a:p>
          <a:p>
            <a:pPr marL="2009775" lvl="3" indent="-171450">
              <a:buFont typeface="Wingdings" panose="05000000000000000000" pitchFamily="2" charset="2"/>
              <a:buChar char="Ø"/>
            </a:pPr>
            <a:endParaRPr lang="fr-FR" sz="1300" dirty="0"/>
          </a:p>
          <a:p>
            <a:pPr marL="1592262" lvl="1">
              <a:buFont typeface="Wingdings" panose="05000000000000000000" pitchFamily="2" charset="2"/>
              <a:buChar char="v"/>
            </a:pPr>
            <a:endParaRPr lang="fr-FR" sz="1300" dirty="0" smtClean="0"/>
          </a:p>
          <a:p>
            <a:pPr marL="1592262" lvl="1">
              <a:buFont typeface="Wingdings" panose="05000000000000000000" pitchFamily="2" charset="2"/>
              <a:buChar char="v"/>
            </a:pPr>
            <a:endParaRPr lang="fr-FR" sz="1300" dirty="0" smtClean="0"/>
          </a:p>
          <a:p>
            <a:pPr marL="1209675" indent="-285750">
              <a:buFont typeface="Wingdings" panose="05000000000000000000" pitchFamily="2" charset="2"/>
              <a:buChar char="ü"/>
            </a:pPr>
            <a:endParaRPr lang="fr-FR" sz="1300" dirty="0" smtClean="0">
              <a:solidFill>
                <a:schemeClr val="tx1"/>
              </a:solidFill>
            </a:endParaRPr>
          </a:p>
          <a:p>
            <a:pPr marL="923925" indent="0">
              <a:buNone/>
            </a:pPr>
            <a:endParaRPr lang="fr-FR" sz="1300" dirty="0" smtClean="0">
              <a:solidFill>
                <a:schemeClr val="tx1"/>
              </a:solidFill>
            </a:endParaRPr>
          </a:p>
          <a:p>
            <a:endParaRPr lang="fr-FR" sz="1300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9" t="10256" r="27537" b="7536"/>
          <a:stretch/>
        </p:blipFill>
        <p:spPr>
          <a:xfrm>
            <a:off x="7370576" y="1305232"/>
            <a:ext cx="1593015" cy="28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017" y="755471"/>
            <a:ext cx="8071642" cy="1494553"/>
          </a:xfrm>
        </p:spPr>
        <p:txBody>
          <a:bodyPr/>
          <a:lstStyle/>
          <a:p>
            <a:pPr marL="531813" indent="-342900">
              <a:buFont typeface="+mj-lt"/>
              <a:buAutoNum type="arabicPeriod"/>
            </a:pPr>
            <a:r>
              <a:rPr lang="en-US" sz="1400" dirty="0" smtClean="0"/>
              <a:t>B. Perot et al. The characterization of radioactive waste: </a:t>
            </a:r>
            <a:r>
              <a:rPr lang="en-US" sz="1400" i="1" dirty="0" smtClean="0"/>
              <a:t>a critical review of techniques implemented or under development at CEA</a:t>
            </a:r>
            <a:r>
              <a:rPr lang="en-US" sz="1400" dirty="0" smtClean="0"/>
              <a:t>, France, </a:t>
            </a:r>
            <a:r>
              <a:rPr lang="en-US" sz="1400" i="1" dirty="0" smtClean="0"/>
              <a:t>EPJ Nuclear Sci. Technol. 4, 3 (2018)</a:t>
            </a:r>
          </a:p>
          <a:p>
            <a:pPr marL="531813" indent="-342900">
              <a:buFont typeface="+mj-lt"/>
              <a:buAutoNum type="arabicPeriod"/>
            </a:pPr>
            <a:r>
              <a:rPr lang="en-US" sz="1400" dirty="0" smtClean="0"/>
              <a:t>C. </a:t>
            </a:r>
            <a:r>
              <a:rPr lang="en-US" sz="1400" dirty="0" err="1" smtClean="0"/>
              <a:t>Eleon</a:t>
            </a:r>
            <a:r>
              <a:rPr lang="en-US" sz="1400" dirty="0"/>
              <a:t> et al.</a:t>
            </a:r>
            <a:r>
              <a:rPr lang="en-US" sz="1400" i="1" dirty="0"/>
              <a:t> Boron-Coated Straws Imaging Panel Capability </a:t>
            </a:r>
            <a:r>
              <a:rPr lang="en-US" sz="1400" i="1" dirty="0" smtClean="0"/>
              <a:t>for Passive </a:t>
            </a:r>
            <a:r>
              <a:rPr lang="en-US" sz="1400" i="1" dirty="0"/>
              <a:t>and Active Neutron Measurements </a:t>
            </a:r>
            <a:r>
              <a:rPr lang="en-US" sz="1400" i="1" dirty="0" smtClean="0"/>
              <a:t>of Radioactive </a:t>
            </a:r>
            <a:r>
              <a:rPr lang="en-US" sz="1400" i="1" dirty="0"/>
              <a:t>Waste Drums, IEEE </a:t>
            </a:r>
            <a:r>
              <a:rPr lang="en-US" sz="1400" i="1" dirty="0" smtClean="0"/>
              <a:t>Transactions on nuclear science, Vol. </a:t>
            </a:r>
            <a:r>
              <a:rPr lang="en-US" sz="1400" i="1" dirty="0"/>
              <a:t>67, </a:t>
            </a:r>
            <a:r>
              <a:rPr lang="en-US" sz="1400" i="1" dirty="0" smtClean="0"/>
              <a:t>no. </a:t>
            </a:r>
            <a:r>
              <a:rPr lang="en-US" sz="1400" i="1" dirty="0"/>
              <a:t>9, </a:t>
            </a:r>
            <a:r>
              <a:rPr lang="en-US" sz="1400" i="1" dirty="0" smtClean="0"/>
              <a:t>September </a:t>
            </a:r>
            <a:r>
              <a:rPr lang="en-US" sz="1400" i="1" dirty="0"/>
              <a:t>2020 </a:t>
            </a:r>
            <a:endParaRPr lang="en-US" sz="1400" i="1" dirty="0" smtClean="0"/>
          </a:p>
          <a:p>
            <a:pPr marL="531813" indent="-342900">
              <a:buFont typeface="+mj-lt"/>
              <a:buAutoNum type="arabicPeriod"/>
            </a:pPr>
            <a:r>
              <a:rPr lang="en-US" sz="1400" i="1" dirty="0" smtClean="0"/>
              <a:t>M</a:t>
            </a:r>
            <a:r>
              <a:rPr lang="en-US" sz="1400" i="1" dirty="0"/>
              <a:t>. </a:t>
            </a:r>
            <a:r>
              <a:rPr lang="en-US" sz="1400" i="1" dirty="0" err="1"/>
              <a:t>Cortesi</a:t>
            </a:r>
            <a:r>
              <a:rPr lang="en-US" sz="1400" i="1" dirty="0"/>
              <a:t> et al. “Concept of a novel fast neutron imaging detector based on THGEM for fan-beam tomography applications ». Journal of Instrumentation, Volume 7, February 2012</a:t>
            </a:r>
          </a:p>
          <a:p>
            <a:pPr marL="531813" indent="-342900">
              <a:buFont typeface="+mj-lt"/>
              <a:buAutoNum type="arabicPeriod"/>
            </a:pPr>
            <a:r>
              <a:rPr lang="en-US" sz="1400" i="1" dirty="0" smtClean="0"/>
              <a:t>D</a:t>
            </a:r>
            <a:r>
              <a:rPr lang="en-US" sz="1400" i="1" dirty="0"/>
              <a:t>. </a:t>
            </a:r>
            <a:r>
              <a:rPr lang="en-US" sz="1400" i="1" dirty="0" err="1"/>
              <a:t>Tisseur</a:t>
            </a:r>
            <a:r>
              <a:rPr lang="en-US" sz="1400" i="1" dirty="0"/>
              <a:t>, N. Bhatia, N. </a:t>
            </a:r>
            <a:r>
              <a:rPr lang="en-US" sz="1400" i="1" dirty="0" err="1"/>
              <a:t>Estre</a:t>
            </a:r>
            <a:r>
              <a:rPr lang="en-US" sz="1400" i="1" dirty="0"/>
              <a:t>, L. Berge, D. Eck, E. </a:t>
            </a:r>
            <a:r>
              <a:rPr lang="en-US" sz="1400" i="1" dirty="0" err="1"/>
              <a:t>Payan</a:t>
            </a:r>
            <a:r>
              <a:rPr lang="en-US" sz="1400" i="1" dirty="0"/>
              <a:t>, Evaluation of a scattering correction method for high energy tomography, ANIMMA 2017, International Conference on Advancements in Nuclear Instrumentation Measurement Methods and their Applications, 19-23 June, Liège, Belgium.</a:t>
            </a:r>
          </a:p>
          <a:p>
            <a:pPr marL="531813" indent="-342900">
              <a:buFont typeface="+mj-lt"/>
              <a:buAutoNum type="arabicPeriod"/>
            </a:pPr>
            <a:r>
              <a:rPr lang="en-US" sz="1400" i="1" dirty="0" smtClean="0"/>
              <a:t>M</a:t>
            </a:r>
            <a:r>
              <a:rPr lang="en-US" sz="1400" i="1" dirty="0"/>
              <a:t>. </a:t>
            </a:r>
            <a:r>
              <a:rPr lang="en-US" sz="1400" i="1" dirty="0" err="1"/>
              <a:t>Kistler</a:t>
            </a:r>
            <a:r>
              <a:rPr lang="en-US" sz="1400" i="1" dirty="0"/>
              <a:t>, N. </a:t>
            </a:r>
            <a:r>
              <a:rPr lang="en-US" sz="1400" i="1" dirty="0" err="1"/>
              <a:t>Estre</a:t>
            </a:r>
            <a:r>
              <a:rPr lang="en-US" sz="1400" i="1" dirty="0"/>
              <a:t>, E. Merle, Simulated Performances of a Very High Energy </a:t>
            </a:r>
            <a:r>
              <a:rPr lang="en-US" sz="1400" i="1" dirty="0" err="1"/>
              <a:t>Tomograph</a:t>
            </a:r>
            <a:r>
              <a:rPr lang="en-US" sz="1400" i="1" dirty="0"/>
              <a:t> for Non-destructive Characterization of large objects, ANIMMA 2017, International Conference on Advancements in Nuclear Instrumentation Measurement Methods and their Applications, 19-23 June, Liège, Belgium.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96350" y="1663328"/>
            <a:ext cx="7713673" cy="3497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 for your attention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84679" y="755213"/>
            <a:ext cx="380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and aims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84679" y="1491000"/>
            <a:ext cx="212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state of art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84679" y="2308072"/>
            <a:ext cx="23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MCNP Feasibility study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84679" y="3096347"/>
            <a:ext cx="269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Experimental validation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84679" y="3897236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 11" descr="http://www.proportionaltech.com/new_site/images/stories/detector%20bundle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584" y="906044"/>
            <a:ext cx="3370771" cy="163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85" y="2538269"/>
            <a:ext cx="3908029" cy="22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Background and aims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63437" y="2977737"/>
            <a:ext cx="8071642" cy="1746311"/>
          </a:xfrm>
        </p:spPr>
        <p:txBody>
          <a:bodyPr/>
          <a:lstStyle/>
          <a:p>
            <a:r>
              <a:rPr lang="en-US" sz="1400" dirty="0" smtClean="0"/>
              <a:t>Neutron imaging panel from Proportional Technology </a:t>
            </a:r>
          </a:p>
          <a:p>
            <a:r>
              <a:rPr lang="en-US" sz="1400" dirty="0" smtClean="0"/>
              <a:t>7 boron coated straws (BCS) tubes  </a:t>
            </a:r>
            <a:r>
              <a:rPr lang="en-US" sz="1400" dirty="0"/>
              <a:t>(1 m </a:t>
            </a:r>
            <a:r>
              <a:rPr lang="en-US" sz="1400" dirty="0" smtClean="0"/>
              <a:t>height each</a:t>
            </a:r>
            <a:r>
              <a:rPr lang="en-US" sz="1400" dirty="0" smtClean="0"/>
              <a:t>)  : n</a:t>
            </a:r>
            <a:r>
              <a:rPr lang="en-US" sz="1400" baseline="-25000" dirty="0" smtClean="0"/>
              <a:t>th</a:t>
            </a:r>
            <a:r>
              <a:rPr lang="en-US" sz="1400" dirty="0" smtClean="0"/>
              <a:t> +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B → </a:t>
            </a:r>
            <a:r>
              <a:rPr lang="el-GR" sz="1400" dirty="0" smtClean="0"/>
              <a:t>α</a:t>
            </a:r>
            <a:r>
              <a:rPr lang="fr-FR" sz="1400" dirty="0" smtClean="0"/>
              <a:t>+ 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Li</a:t>
            </a:r>
            <a:endParaRPr lang="en-US" sz="1400" dirty="0"/>
          </a:p>
          <a:p>
            <a:r>
              <a:rPr lang="en-US" sz="1400" dirty="0" smtClean="0"/>
              <a:t>Neutron interaction position sensitive (1 cm segmented counts)</a:t>
            </a:r>
            <a:endParaRPr lang="en-US" sz="1400" dirty="0"/>
          </a:p>
          <a:p>
            <a:r>
              <a:rPr lang="en-US" sz="1400" dirty="0" smtClean="0"/>
              <a:t>Neutron emission tomography technique applied</a:t>
            </a:r>
          </a:p>
          <a:p>
            <a:r>
              <a:rPr lang="en-US" sz="1400" dirty="0" smtClean="0"/>
              <a:t>Objective : neutron term source 3D mapping inside the drum</a:t>
            </a:r>
          </a:p>
          <a:p>
            <a:pPr marL="188913" indent="0">
              <a:buNone/>
            </a:pPr>
            <a:r>
              <a:rPr lang="en-US" sz="1400" dirty="0" smtClean="0"/>
              <a:t>		</a:t>
            </a:r>
            <a:r>
              <a:rPr lang="en-US" sz="1400" dirty="0">
                <a:sym typeface="Symbol" panose="05050102010706020507" pitchFamily="18" charset="2"/>
              </a:rPr>
              <a:t> </a:t>
            </a:r>
            <a:r>
              <a:rPr lang="en-US" sz="1400" dirty="0" smtClean="0">
                <a:sym typeface="Symbol" panose="05050102010706020507" pitchFamily="18" charset="2"/>
              </a:rPr>
              <a:t>      </a:t>
            </a:r>
            <a:r>
              <a:rPr lang="en-US" sz="1400" dirty="0" smtClean="0"/>
              <a:t>	reliable and robust estimation of </a:t>
            </a:r>
            <a:r>
              <a:rPr lang="en-US" sz="1400" dirty="0" err="1" smtClean="0"/>
              <a:t>mPu</a:t>
            </a:r>
            <a:endParaRPr lang="en-US" sz="1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3681" y="544887"/>
            <a:ext cx="8071642" cy="307777"/>
          </a:xfrm>
        </p:spPr>
        <p:txBody>
          <a:bodyPr/>
          <a:lstStyle/>
          <a:p>
            <a:pPr marL="188913" indent="0" algn="ctr">
              <a:buNone/>
            </a:pPr>
            <a:r>
              <a:rPr 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destructive neutron measurement of nuclear waste [ref. 1]</a:t>
            </a:r>
            <a:endParaRPr lang="en-US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1030805" y="2589324"/>
            <a:ext cx="6650183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3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lang="fr-FR" sz="2000" b="1" kern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913" indent="0" algn="ctr">
              <a:buFont typeface="Arial"/>
              <a:buNone/>
            </a:pPr>
            <a:r>
              <a:rPr 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and passive measurement system with neutron emission capability</a:t>
            </a:r>
            <a:endParaRPr lang="en-US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92" y="859511"/>
            <a:ext cx="2387565" cy="1353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954739" y="1165205"/>
                <a:ext cx="2321168" cy="370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mPu(g)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𝒖𝒔𝒆𝒇𝒖𝒍𝒍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𝒔𝒊𝒈𝒏𝒂𝒍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𝒄𝒂𝒍𝒊𝒃𝒓𝒂𝒕𝒊𝒐𝒏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𝒄𝒐𝒆𝒇𝒇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</m:oMath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739" y="1165205"/>
                <a:ext cx="2321168" cy="370935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99" y="2816589"/>
            <a:ext cx="2573262" cy="1985331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-190320" y="739338"/>
            <a:ext cx="8071642" cy="17463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603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lang="fr-FR" sz="2000" kern="12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800" kern="12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1600" kern="12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400" kern="12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4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Criticality safety risk control, regulation of waste transport</a:t>
            </a:r>
          </a:p>
          <a:p>
            <a:r>
              <a:rPr lang="en-US" sz="1400" dirty="0" smtClean="0"/>
              <a:t>workers’ radiation protection</a:t>
            </a:r>
          </a:p>
          <a:p>
            <a:r>
              <a:rPr lang="en-US" sz="1400" dirty="0" smtClean="0"/>
              <a:t>Waste storage, retrieval of old waste</a:t>
            </a:r>
          </a:p>
          <a:p>
            <a:r>
              <a:rPr lang="en-US" sz="1400" dirty="0" smtClean="0"/>
              <a:t>Radiological characterization of waste drums (50 L to 800 L)</a:t>
            </a:r>
          </a:p>
          <a:p>
            <a:r>
              <a:rPr lang="en-US" sz="1400" dirty="0" smtClean="0"/>
              <a:t>Fissile (Pu-239) and other actinides (Pu-240) mass evaluation </a:t>
            </a:r>
          </a:p>
          <a:p>
            <a:r>
              <a:rPr lang="en-US" sz="1400" dirty="0" smtClean="0"/>
              <a:t>Mass uncertainty reduction </a:t>
            </a:r>
          </a:p>
          <a:p>
            <a:pPr marL="188913" indent="0">
              <a:buFont typeface="Arial"/>
              <a:buNone/>
            </a:pPr>
            <a:r>
              <a:rPr lang="en-US" sz="1400" dirty="0" smtClean="0"/>
              <a:t>			</a:t>
            </a:r>
            <a:r>
              <a:rPr lang="en-US" sz="1400" dirty="0" smtClean="0">
                <a:sym typeface="Symbol" panose="05050102010706020507" pitchFamily="18" charset="2"/>
              </a:rPr>
              <a:t> </a:t>
            </a:r>
            <a:r>
              <a:rPr lang="en-US" sz="1400" dirty="0" smtClean="0"/>
              <a:t>Better knowledge of </a:t>
            </a:r>
            <a:r>
              <a:rPr lang="en-US" sz="1400" b="1" dirty="0" smtClean="0"/>
              <a:t>the distribution of the nuclear material and the matrix effect</a:t>
            </a:r>
          </a:p>
          <a:p>
            <a:pPr marL="188913" indent="0">
              <a:buFont typeface="Arial"/>
              <a:buNone/>
            </a:pP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186805" y="4678500"/>
            <a:ext cx="1694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Neutron imaging Panel</a:t>
            </a:r>
            <a:endParaRPr lang="en-US" sz="1200" dirty="0"/>
          </a:p>
        </p:txBody>
      </p:sp>
      <p:pic>
        <p:nvPicPr>
          <p:cNvPr id="16" name="Image 15" descr="http://www.proportionaltech.com/new_site/images/stories/detector%20bundle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954" y="3969243"/>
            <a:ext cx="1376851" cy="524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4619860" y="4524921"/>
            <a:ext cx="1694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BCS detectors</a:t>
            </a:r>
            <a:endParaRPr lang="en-US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572881" y="4663420"/>
            <a:ext cx="1694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Mockup drum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73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A short state of art [ref. 2]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3681" y="544887"/>
            <a:ext cx="8071642" cy="307777"/>
          </a:xfrm>
        </p:spPr>
        <p:txBody>
          <a:bodyPr/>
          <a:lstStyle/>
          <a:p>
            <a:pPr marL="188913" indent="0" algn="ctr">
              <a:buNone/>
            </a:pPr>
            <a:r>
              <a:rPr 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MCNP design of complete BCS imaging panel measurement system</a:t>
            </a:r>
            <a:endParaRPr lang="en-US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04266" y="770608"/>
            <a:ext cx="23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MCNP model</a:t>
            </a:r>
          </a:p>
          <a:p>
            <a:pPr algn="ctr"/>
            <a:r>
              <a:rPr lang="en-US" sz="1200" dirty="0" smtClean="0"/>
              <a:t>(empty drum)</a:t>
            </a:r>
            <a:endParaRPr lang="en-US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3" y="1210370"/>
            <a:ext cx="1895942" cy="11554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2822"/>
            <a:ext cx="2100328" cy="12540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110421" y="2340324"/>
            <a:ext cx="23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Neutron counts = f(Z)</a:t>
            </a:r>
          </a:p>
          <a:p>
            <a:pPr algn="ctr"/>
            <a:r>
              <a:rPr lang="en-US" sz="1200" dirty="0" smtClean="0"/>
              <a:t>“Axial profile”</a:t>
            </a:r>
            <a:endParaRPr lang="en-US" sz="12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71478" y="1280408"/>
            <a:ext cx="19184" cy="842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888356" y="1611883"/>
            <a:ext cx="451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Z axis</a:t>
            </a:r>
            <a:endParaRPr lang="en-US" sz="700" dirty="0"/>
          </a:p>
        </p:txBody>
      </p:sp>
      <p:sp>
        <p:nvSpPr>
          <p:cNvPr id="14" name="ZoneTexte 13"/>
          <p:cNvSpPr txBox="1"/>
          <p:nvPr/>
        </p:nvSpPr>
        <p:spPr>
          <a:xfrm>
            <a:off x="-137720" y="3896842"/>
            <a:ext cx="23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Calculation versus experimental </a:t>
            </a:r>
          </a:p>
          <a:p>
            <a:pPr algn="ctr"/>
            <a:r>
              <a:rPr lang="en-US" sz="1200" dirty="0" smtClean="0">
                <a:sym typeface="Symbol" panose="05050102010706020507" pitchFamily="18" charset="2"/>
              </a:rPr>
              <a:t>Max deviation &lt; 20%</a:t>
            </a:r>
            <a:endParaRPr lang="en-US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100328" y="818743"/>
            <a:ext cx="23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 Z position estimation</a:t>
            </a:r>
          </a:p>
          <a:p>
            <a:pPr algn="ctr"/>
            <a:r>
              <a:rPr lang="en-US" sz="1200" dirty="0" smtClean="0"/>
              <a:t>using “axial profiles”</a:t>
            </a:r>
            <a:endParaRPr lang="en-US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450" y="1245471"/>
            <a:ext cx="1956532" cy="142663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267507" y="1369379"/>
            <a:ext cx="99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One BCS tube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717" y="2576500"/>
            <a:ext cx="2208414" cy="13802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070694" y="4026722"/>
            <a:ext cx="23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Z</a:t>
            </a:r>
            <a:r>
              <a:rPr lang="en-US" sz="1200" baseline="-25000" dirty="0" err="1" smtClean="0"/>
              <a:t>source</a:t>
            </a:r>
            <a:r>
              <a:rPr lang="en-US" sz="1200" dirty="0" smtClean="0"/>
              <a:t> </a:t>
            </a:r>
            <a:r>
              <a:rPr lang="en-US" sz="1200" dirty="0" smtClean="0">
                <a:sym typeface="Symbol" panose="05050102010706020507" pitchFamily="18" charset="2"/>
              </a:rPr>
              <a:t> centroid</a:t>
            </a:r>
          </a:p>
          <a:p>
            <a:pPr algn="ctr"/>
            <a:r>
              <a:rPr lang="en-US" sz="1200" dirty="0" smtClean="0">
                <a:sym typeface="Symbol" panose="05050102010706020507" pitchFamily="18" charset="2"/>
              </a:rPr>
              <a:t>“spatial resolution” 20 cm</a:t>
            </a:r>
            <a:endParaRPr lang="en-US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079502" y="828874"/>
            <a:ext cx="232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 radial position </a:t>
            </a:r>
            <a:r>
              <a:rPr lang="en-US" sz="1200" dirty="0" err="1" smtClean="0"/>
              <a:t>R</a:t>
            </a:r>
            <a:r>
              <a:rPr lang="en-US" sz="1200" baseline="-25000" dirty="0" err="1" smtClean="0"/>
              <a:t>source</a:t>
            </a:r>
            <a:endParaRPr lang="en-US" sz="1200" baseline="-25000" dirty="0" smtClean="0"/>
          </a:p>
          <a:p>
            <a:pPr algn="ctr"/>
            <a:r>
              <a:rPr lang="en-US" sz="1200" dirty="0" smtClean="0"/>
              <a:t>using </a:t>
            </a:r>
            <a:r>
              <a:rPr lang="en-US" sz="1200" dirty="0" err="1" smtClean="0"/>
              <a:t>substraction</a:t>
            </a:r>
            <a:r>
              <a:rPr lang="en-US" sz="1200" dirty="0" smtClean="0"/>
              <a:t> between “FWHM” of opposite panels (</a:t>
            </a:r>
            <a:r>
              <a:rPr lang="en-US" sz="1200" dirty="0" smtClean="0">
                <a:sym typeface="Symbol" panose="05050102010706020507" pitchFamily="18" charset="2"/>
              </a:rPr>
              <a:t>FWHM(1-5))</a:t>
            </a:r>
            <a:endParaRPr lang="en-US" sz="12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4189923" y="1645062"/>
            <a:ext cx="2168841" cy="1321767"/>
            <a:chOff x="4185459" y="1412805"/>
            <a:chExt cx="2168841" cy="1321767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459" y="1412805"/>
              <a:ext cx="2168841" cy="1321767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>
              <a:off x="4196913" y="1884678"/>
              <a:ext cx="425461" cy="42126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964053" y="1863054"/>
              <a:ext cx="425461" cy="42126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108" y="2995267"/>
            <a:ext cx="2170215" cy="13849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421498" y="4422271"/>
            <a:ext cx="1902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R</a:t>
            </a:r>
            <a:r>
              <a:rPr lang="en-US" sz="1400" baseline="-25000" dirty="0" err="1" smtClean="0"/>
              <a:t>source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 panose="05050102010706020507" pitchFamily="18" charset="2"/>
              </a:rPr>
              <a:t>= f(</a:t>
            </a:r>
            <a:r>
              <a:rPr lang="en-US" sz="1400" dirty="0">
                <a:sym typeface="Symbol" panose="05050102010706020507" pitchFamily="18" charset="2"/>
              </a:rPr>
              <a:t>FWHM(1-5))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51479" y="543114"/>
            <a:ext cx="232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SNM clusters 2D map with </a:t>
            </a:r>
          </a:p>
          <a:p>
            <a:pPr algn="ctr"/>
            <a:r>
              <a:rPr lang="en-US" sz="1200" dirty="0" smtClean="0"/>
              <a:t>DDT (active measurement with neutron generator)</a:t>
            </a:r>
            <a:endParaRPr lang="en-US" sz="12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791" y="1147597"/>
            <a:ext cx="1394545" cy="161819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089" y="2876987"/>
            <a:ext cx="726942" cy="52759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8448359" y="1723322"/>
            <a:ext cx="94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Exp. setup</a:t>
            </a:r>
            <a:endParaRPr lang="en-US" sz="1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829873" y="2710698"/>
            <a:ext cx="613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SNM 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566402" y="2731664"/>
            <a:ext cx="613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SNM 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206656" y="3044077"/>
            <a:ext cx="716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graphite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9"/>
          <a:srcRect l="6173" t="14478" r="18244" b="13760"/>
          <a:stretch/>
        </p:blipFill>
        <p:spPr>
          <a:xfrm>
            <a:off x="6854099" y="3281383"/>
            <a:ext cx="1987559" cy="61436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422" y="3825119"/>
            <a:ext cx="1946588" cy="11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6756"/>
            <a:ext cx="7713673" cy="565146"/>
          </a:xfrm>
        </p:spPr>
        <p:txBody>
          <a:bodyPr/>
          <a:lstStyle/>
          <a:p>
            <a:r>
              <a:rPr lang="en-US" sz="1600" dirty="0" smtClean="0"/>
              <a:t>Neutron emission tomography : Deconvolution and 3D reconstruction</a:t>
            </a:r>
            <a:br>
              <a:rPr lang="en-US" sz="1600" dirty="0" smtClean="0"/>
            </a:br>
            <a:r>
              <a:rPr lang="en-US" sz="1600" dirty="0" smtClean="0"/>
              <a:t>Common to numerical and experimental images</a:t>
            </a:r>
            <a:endParaRPr lang="en-US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Image 14"/>
          <p:cNvPicPr/>
          <p:nvPr/>
        </p:nvPicPr>
        <p:blipFill rotWithShape="1">
          <a:blip r:embed="rId2"/>
          <a:srcRect l="74258" b="18467"/>
          <a:stretch/>
        </p:blipFill>
        <p:spPr>
          <a:xfrm>
            <a:off x="5921979" y="1217226"/>
            <a:ext cx="1666844" cy="158735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362165" y="577204"/>
            <a:ext cx="497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132736" y="965476"/>
            <a:ext cx="3435594" cy="2228589"/>
            <a:chOff x="132736" y="876988"/>
            <a:chExt cx="3435594" cy="256207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E7B2A68-D75C-4C60-B0E7-31FACEFA0535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36" y="876988"/>
              <a:ext cx="2691710" cy="2562074"/>
            </a:xfrm>
            <a:prstGeom prst="rect">
              <a:avLst/>
            </a:prstGeom>
          </p:spPr>
        </p:pic>
        <p:sp>
          <p:nvSpPr>
            <p:cNvPr id="10" name="Flèche courbée vers le bas 9"/>
            <p:cNvSpPr/>
            <p:nvPr/>
          </p:nvSpPr>
          <p:spPr>
            <a:xfrm>
              <a:off x="823631" y="1125706"/>
              <a:ext cx="977078" cy="291199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99943" y="1197553"/>
              <a:ext cx="700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Imaging panel</a:t>
              </a:r>
              <a:endParaRPr lang="en-US" sz="105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66065" y="1326309"/>
              <a:ext cx="7005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FF00"/>
                  </a:solidFill>
                </a:rPr>
                <a:t>Rotation</a:t>
              </a:r>
            </a:p>
            <a:p>
              <a:pPr algn="ctr"/>
              <a:r>
                <a:rPr lang="en-US" sz="1050" dirty="0" smtClean="0">
                  <a:solidFill>
                    <a:srgbClr val="FFFF00"/>
                  </a:solidFill>
                  <a:sym typeface="Symbol" panose="05050102010706020507" pitchFamily="18" charset="2"/>
                </a:rPr>
                <a:t> = 30°</a:t>
              </a:r>
              <a:endParaRPr lang="en-US" sz="1050" dirty="0">
                <a:solidFill>
                  <a:srgbClr val="FFFF00"/>
                </a:solidFill>
              </a:endParaRPr>
            </a:p>
          </p:txBody>
        </p:sp>
        <p:sp>
          <p:nvSpPr>
            <p:cNvPr id="13" name="Soleil 12"/>
            <p:cNvSpPr/>
            <p:nvPr/>
          </p:nvSpPr>
          <p:spPr>
            <a:xfrm>
              <a:off x="1208445" y="2096034"/>
              <a:ext cx="176981" cy="132737"/>
            </a:xfrm>
            <a:prstGeom prst="su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04291" y="1747864"/>
              <a:ext cx="7005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FF00"/>
                  </a:solidFill>
                </a:rPr>
                <a:t>Neutron </a:t>
              </a:r>
            </a:p>
            <a:p>
              <a:pPr algn="ctr"/>
              <a:r>
                <a:rPr lang="en-US" sz="1050" dirty="0" smtClean="0">
                  <a:solidFill>
                    <a:srgbClr val="FFFF00"/>
                  </a:solidFill>
                </a:rPr>
                <a:t>source</a:t>
              </a:r>
              <a:endParaRPr lang="en-US" sz="1050" dirty="0">
                <a:solidFill>
                  <a:srgbClr val="FFFF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78643" y="2585834"/>
              <a:ext cx="1388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12 “projections”</a:t>
              </a:r>
              <a:endParaRPr lang="en-US" sz="1400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53498" y="1149406"/>
              <a:ext cx="700548" cy="527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èche vers le bas 20"/>
            <p:cNvSpPr/>
            <p:nvPr/>
          </p:nvSpPr>
          <p:spPr>
            <a:xfrm rot="17951098">
              <a:off x="2914381" y="1293587"/>
              <a:ext cx="449962" cy="85793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ZoneTexte 23"/>
          <p:cNvSpPr txBox="1"/>
          <p:nvPr/>
        </p:nvSpPr>
        <p:spPr>
          <a:xfrm rot="1619144">
            <a:off x="2595797" y="1569657"/>
            <a:ext cx="1091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One projection</a:t>
            </a:r>
            <a:endParaRPr lang="en-US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953330" y="2655383"/>
            <a:ext cx="1583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Merging </a:t>
            </a:r>
          </a:p>
          <a:p>
            <a:pPr algn="ctr"/>
            <a:r>
              <a:rPr lang="en-US" sz="1100" dirty="0" smtClean="0"/>
              <a:t>12 </a:t>
            </a:r>
            <a:r>
              <a:rPr lang="en-US" sz="1100" dirty="0" err="1" smtClean="0"/>
              <a:t>proj</a:t>
            </a:r>
            <a:r>
              <a:rPr lang="en-US" sz="1100" dirty="0" smtClean="0"/>
              <a:t>.  </a:t>
            </a:r>
          </a:p>
        </p:txBody>
      </p:sp>
      <p:pic>
        <p:nvPicPr>
          <p:cNvPr id="32" name="Image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60" y="1645776"/>
            <a:ext cx="651510" cy="2757805"/>
          </a:xfrm>
          <a:prstGeom prst="rect">
            <a:avLst/>
          </a:prstGeom>
        </p:spPr>
      </p:pic>
      <p:sp>
        <p:nvSpPr>
          <p:cNvPr id="31" name="Flèche vers le bas 30"/>
          <p:cNvSpPr/>
          <p:nvPr/>
        </p:nvSpPr>
        <p:spPr>
          <a:xfrm rot="16200000">
            <a:off x="5662301" y="1512387"/>
            <a:ext cx="488864" cy="34806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744923" y="1066633"/>
            <a:ext cx="13347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Deconvolution</a:t>
            </a:r>
          </a:p>
          <a:p>
            <a:pPr algn="ctr"/>
            <a:r>
              <a:rPr lang="en-US" sz="1100" b="1" dirty="0" smtClean="0"/>
              <a:t>kernel image </a:t>
            </a:r>
          </a:p>
          <a:p>
            <a:pPr algn="ctr"/>
            <a:r>
              <a:rPr lang="en-US" sz="1100" b="1" dirty="0" err="1" smtClean="0"/>
              <a:t>centred</a:t>
            </a:r>
            <a:r>
              <a:rPr lang="en-US" sz="1100" b="1" dirty="0" smtClean="0"/>
              <a:t> source</a:t>
            </a:r>
            <a:endParaRPr lang="en-US" sz="11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195252" y="2833055"/>
            <a:ext cx="3054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RTK retroprojection</a:t>
            </a:r>
            <a:endParaRPr lang="en-US" sz="1100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187" y="1705117"/>
            <a:ext cx="735554" cy="276230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414870" y="1181836"/>
            <a:ext cx="959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Raw image </a:t>
            </a:r>
          </a:p>
          <a:p>
            <a:pPr algn="ctr"/>
            <a:r>
              <a:rPr lang="en-US" sz="1000" b="1" dirty="0" smtClean="0"/>
              <a:t>7*100 pixels</a:t>
            </a:r>
            <a:endParaRPr lang="en-US" sz="1000" b="1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/>
          <a:srcRect r="29653"/>
          <a:stretch/>
        </p:blipFill>
        <p:spPr>
          <a:xfrm>
            <a:off x="7704462" y="1619118"/>
            <a:ext cx="349370" cy="2913799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42372" y="3558466"/>
            <a:ext cx="255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Rotating neutron emission tomography system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7256708" y="1310005"/>
            <a:ext cx="1246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Reconstructed image</a:t>
            </a:r>
            <a:endParaRPr lang="en-US" sz="11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612675" y="4357444"/>
            <a:ext cx="174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Richardson-Lucy</a:t>
            </a:r>
          </a:p>
          <a:p>
            <a:pPr algn="ctr"/>
            <a:r>
              <a:rPr lang="en-US" dirty="0" smtClean="0"/>
              <a:t>Algorithm*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-1005404" y="536193"/>
            <a:ext cx="497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Acquisition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113876" y="4510232"/>
            <a:ext cx="3066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*</a:t>
            </a:r>
            <a:r>
              <a:rPr lang="en-US" sz="900" dirty="0" err="1" smtClean="0"/>
              <a:t>Richarson</a:t>
            </a:r>
            <a:r>
              <a:rPr lang="en-US" sz="900" dirty="0" smtClean="0"/>
              <a:t> W.H</a:t>
            </a:r>
            <a:r>
              <a:rPr lang="en-US" sz="900" dirty="0"/>
              <a:t>., “Bayesian-Based Iterative Method of Image </a:t>
            </a:r>
            <a:r>
              <a:rPr lang="en-US" sz="900" dirty="0" smtClean="0"/>
              <a:t>Restoration “ Journal of the Optical Society of America, Vol. 62, Issue 1, p. 55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589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96350" y="1281127"/>
            <a:ext cx="7713673" cy="3497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rgbClr val="FF0000"/>
                </a:solidFill>
              </a:rPr>
              <a:t>MCNP feasibility study : Geometry and setup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5600" y="-24021"/>
            <a:ext cx="7713673" cy="626701"/>
          </a:xfrm>
        </p:spPr>
        <p:txBody>
          <a:bodyPr/>
          <a:lstStyle/>
          <a:p>
            <a:pPr algn="ctr"/>
            <a:r>
              <a:rPr lang="en-US" dirty="0" smtClean="0"/>
              <a:t>MCNP feasibility study : neutron emission tomography </a:t>
            </a:r>
            <a:br>
              <a:rPr lang="en-US" dirty="0" smtClean="0"/>
            </a:br>
            <a:r>
              <a:rPr lang="en-US" dirty="0" smtClean="0"/>
              <a:t>station design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-153285" y="841904"/>
            <a:ext cx="7565996" cy="3853989"/>
            <a:chOff x="1113611" y="912917"/>
            <a:chExt cx="6953830" cy="339924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BFD9A8A-896B-47F7-9C5B-A2A66D8B26D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573" y="1189916"/>
              <a:ext cx="2086112" cy="2258888"/>
            </a:xfrm>
            <a:prstGeom prst="rect">
              <a:avLst/>
            </a:prstGeom>
          </p:spPr>
        </p:pic>
        <p:sp>
          <p:nvSpPr>
            <p:cNvPr id="21" name="Flèche : droite 16">
              <a:extLst>
                <a:ext uri="{FF2B5EF4-FFF2-40B4-BE49-F238E27FC236}">
                  <a16:creationId xmlns:a16="http://schemas.microsoft.com/office/drawing/2014/main" id="{BDCD1E3F-418D-41DA-92B8-1471FFAAE0BC}"/>
                </a:ext>
              </a:extLst>
            </p:cNvPr>
            <p:cNvSpPr/>
            <p:nvPr/>
          </p:nvSpPr>
          <p:spPr>
            <a:xfrm>
              <a:off x="4410197" y="2010275"/>
              <a:ext cx="685800" cy="27093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4824988-696E-4D58-BECA-F6B8FE5E5832}"/>
                </a:ext>
              </a:extLst>
            </p:cNvPr>
            <p:cNvSpPr txBox="1"/>
            <p:nvPr/>
          </p:nvSpPr>
          <p:spPr>
            <a:xfrm>
              <a:off x="1614539" y="3538982"/>
              <a:ext cx="3022245" cy="46148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Initial MCNP model</a:t>
              </a:r>
            </a:p>
            <a:p>
              <a:pPr algn="ctr"/>
              <a:r>
                <a:rPr lang="fr-FR" sz="1400" dirty="0" smtClean="0"/>
                <a:t>9 Imaging panels (7 BCS tubes </a:t>
              </a:r>
              <a:r>
                <a:rPr lang="fr-FR" sz="1400" dirty="0" err="1" smtClean="0"/>
                <a:t>each</a:t>
              </a:r>
              <a:r>
                <a:rPr lang="fr-FR" sz="1400" dirty="0" smtClean="0"/>
                <a:t>)</a:t>
              </a:r>
              <a:endParaRPr lang="fr-FR" sz="140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14339BE-2D62-4448-B372-E49D40631E51}"/>
                </a:ext>
              </a:extLst>
            </p:cNvPr>
            <p:cNvSpPr txBox="1"/>
            <p:nvPr/>
          </p:nvSpPr>
          <p:spPr>
            <a:xfrm>
              <a:off x="5129508" y="3579214"/>
              <a:ext cx="2937933" cy="73294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New MCNP design</a:t>
              </a:r>
            </a:p>
            <a:p>
              <a:pPr algn="ctr"/>
              <a:r>
                <a:rPr lang="fr-FR" sz="1600" dirty="0" smtClean="0"/>
                <a:t>5 Imaging panels (21 BCS tubes)</a:t>
              </a:r>
            </a:p>
            <a:p>
              <a:pPr algn="ctr"/>
              <a:r>
                <a:rPr lang="fr-FR" sz="1600" dirty="0" smtClean="0"/>
                <a:t>No « </a:t>
              </a:r>
              <a:r>
                <a:rPr lang="fr-FR" sz="1600" dirty="0" err="1" smtClean="0"/>
                <a:t>shadow</a:t>
              </a:r>
              <a:r>
                <a:rPr lang="fr-FR" sz="1600" dirty="0" smtClean="0"/>
                <a:t> zones »</a:t>
              </a:r>
              <a:endParaRPr lang="fr-FR" sz="1600" dirty="0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1916665" y="1263222"/>
              <a:ext cx="2330872" cy="2239520"/>
              <a:chOff x="618805" y="909261"/>
              <a:chExt cx="3433939" cy="3319386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8DF04C12-36B2-4759-8D0B-1952D1AD408A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8805" y="909261"/>
                <a:ext cx="3433939" cy="3319386"/>
              </a:xfrm>
              <a:prstGeom prst="rect">
                <a:avLst/>
              </a:prstGeom>
            </p:spPr>
          </p:pic>
          <p:cxnSp>
            <p:nvCxnSpPr>
              <p:cNvPr id="25" name="Connecteur droit 24"/>
              <p:cNvCxnSpPr/>
              <p:nvPr/>
            </p:nvCxnSpPr>
            <p:spPr>
              <a:xfrm flipH="1" flipV="1">
                <a:off x="1293962" y="2548133"/>
                <a:ext cx="1854680" cy="6556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 flipV="1">
                <a:off x="1565580" y="1960085"/>
                <a:ext cx="1854680" cy="6556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 flipV="1">
                <a:off x="1203700" y="2085260"/>
                <a:ext cx="1501978" cy="114905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 flipV="1">
                <a:off x="1620345" y="1578822"/>
                <a:ext cx="1559212" cy="1168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avec flèche 31"/>
            <p:cNvCxnSpPr/>
            <p:nvPr/>
          </p:nvCxnSpPr>
          <p:spPr>
            <a:xfrm flipH="1">
              <a:off x="3517549" y="1135626"/>
              <a:ext cx="358830" cy="4129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517549" y="912917"/>
              <a:ext cx="900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BCS tube</a:t>
              </a:r>
              <a:endParaRPr lang="en-US" sz="12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013004" y="1504987"/>
              <a:ext cx="678578" cy="58609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1791671" y="1190217"/>
              <a:ext cx="336767" cy="383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113611" y="912917"/>
              <a:ext cx="900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Imaging panel</a:t>
              </a:r>
              <a:endParaRPr lang="en-US" sz="12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119502" y="1849007"/>
              <a:ext cx="900744" cy="5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Drum </a:t>
              </a:r>
            </a:p>
            <a:p>
              <a:pPr algn="ctr"/>
              <a:r>
                <a:rPr lang="en-US" sz="1200" dirty="0" smtClean="0"/>
                <a:t>not fully covered</a:t>
              </a:r>
              <a:endParaRPr lang="en-US" sz="1200" dirty="0"/>
            </a:p>
          </p:txBody>
        </p:sp>
      </p:grpSp>
      <p:cxnSp>
        <p:nvCxnSpPr>
          <p:cNvPr id="65" name="Connecteur droit avec flèche 64"/>
          <p:cNvCxnSpPr/>
          <p:nvPr/>
        </p:nvCxnSpPr>
        <p:spPr>
          <a:xfrm>
            <a:off x="3067665" y="1070744"/>
            <a:ext cx="2072148" cy="425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6106812" y="1430631"/>
            <a:ext cx="980039" cy="52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Imaging panel</a:t>
            </a:r>
            <a:endParaRPr lang="en-US" sz="1200" dirty="0"/>
          </a:p>
        </p:txBody>
      </p:sp>
      <p:sp>
        <p:nvSpPr>
          <p:cNvPr id="69" name="Flèche : droite 16">
            <a:extLst>
              <a:ext uri="{FF2B5EF4-FFF2-40B4-BE49-F238E27FC236}">
                <a16:creationId xmlns:a16="http://schemas.microsoft.com/office/drawing/2014/main" id="{BDCD1E3F-418D-41DA-92B8-1471FFAAE0BC}"/>
              </a:ext>
            </a:extLst>
          </p:cNvPr>
          <p:cNvSpPr/>
          <p:nvPr/>
        </p:nvSpPr>
        <p:spPr>
          <a:xfrm>
            <a:off x="6790378" y="2194474"/>
            <a:ext cx="746173" cy="3071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7724980" y="575566"/>
            <a:ext cx="121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MCNP simulated images </a:t>
            </a:r>
            <a:endParaRPr lang="en-US" dirty="0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A0B76893-A7C9-4115-A92A-7D0E3176383D}"/>
              </a:ext>
            </a:extLst>
          </p:cNvPr>
          <p:cNvGrpSpPr/>
          <p:nvPr/>
        </p:nvGrpSpPr>
        <p:grpSpPr>
          <a:xfrm>
            <a:off x="8038784" y="1485219"/>
            <a:ext cx="583717" cy="2427891"/>
            <a:chOff x="-3505035" y="-259317"/>
            <a:chExt cx="584200" cy="2652590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67B0074A-F8A5-4896-8859-F3F58BDDA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3503505" y="-259317"/>
              <a:ext cx="577850" cy="2652589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5DA4654-0A76-4924-A86F-7F7CF5C28C26}"/>
                </a:ext>
              </a:extLst>
            </p:cNvPr>
            <p:cNvSpPr/>
            <p:nvPr/>
          </p:nvSpPr>
          <p:spPr>
            <a:xfrm>
              <a:off x="-3505035" y="-259316"/>
              <a:ext cx="584200" cy="265258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4650677" y="602680"/>
            <a:ext cx="225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Drum </a:t>
            </a:r>
          </a:p>
          <a:p>
            <a:pPr algn="ctr"/>
            <a:r>
              <a:rPr lang="en-US" sz="1200" dirty="0" smtClean="0"/>
              <a:t>fully covered by </a:t>
            </a:r>
          </a:p>
          <a:p>
            <a:pPr algn="ctr"/>
            <a:r>
              <a:rPr lang="en-US" sz="1200" dirty="0" smtClean="0"/>
              <a:t>21-tubes imaging panels</a:t>
            </a:r>
            <a:endParaRPr lang="en-US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7878871" y="4684263"/>
            <a:ext cx="1111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21 x 100 pixels</a:t>
            </a:r>
            <a:endParaRPr lang="en-US" sz="12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052369" y="4008329"/>
            <a:ext cx="634431" cy="6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7954027" y="1513180"/>
            <a:ext cx="12526" cy="2399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59819" y="2618992"/>
            <a:ext cx="592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Z axis</a:t>
            </a:r>
            <a:endParaRPr lang="en-US" sz="1100" dirty="0"/>
          </a:p>
        </p:txBody>
      </p:sp>
      <p:sp>
        <p:nvSpPr>
          <p:cNvPr id="57" name="ZoneTexte 56"/>
          <p:cNvSpPr txBox="1"/>
          <p:nvPr/>
        </p:nvSpPr>
        <p:spPr>
          <a:xfrm>
            <a:off x="8052369" y="4029583"/>
            <a:ext cx="592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Tubes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222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79" y="114478"/>
            <a:ext cx="7713673" cy="349702"/>
          </a:xfrm>
        </p:spPr>
        <p:txBody>
          <a:bodyPr/>
          <a:lstStyle/>
          <a:p>
            <a:r>
              <a:rPr lang="en-US" dirty="0" smtClean="0"/>
              <a:t>MCNP feasibility study : results for 4 source configurations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54106F3-8A00-4AC4-A99F-D7A3082C4ACF}"/>
              </a:ext>
            </a:extLst>
          </p:cNvPr>
          <p:cNvGrpSpPr/>
          <p:nvPr/>
        </p:nvGrpSpPr>
        <p:grpSpPr>
          <a:xfrm>
            <a:off x="2413930" y="624675"/>
            <a:ext cx="1252460" cy="1732160"/>
            <a:chOff x="166118" y="643114"/>
            <a:chExt cx="1960316" cy="3336761"/>
          </a:xfrm>
        </p:grpSpPr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F5D8ADBE-F9F3-46DA-B05D-372187674253}"/>
                </a:ext>
              </a:extLst>
            </p:cNvPr>
            <p:cNvGrpSpPr/>
            <p:nvPr/>
          </p:nvGrpSpPr>
          <p:grpSpPr>
            <a:xfrm>
              <a:off x="166118" y="1055609"/>
              <a:ext cx="1675488" cy="2924266"/>
              <a:chOff x="519232" y="1030377"/>
              <a:chExt cx="1675488" cy="2924266"/>
            </a:xfrm>
          </p:grpSpPr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id="{FB35A55C-C9AA-4679-94A1-57EB9059E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232" y="1030377"/>
                <a:ext cx="1675488" cy="2924266"/>
              </a:xfrm>
              <a:prstGeom prst="rect">
                <a:avLst/>
              </a:prstGeom>
            </p:spPr>
          </p:pic>
          <p:cxnSp>
            <p:nvCxnSpPr>
              <p:cNvPr id="86" name="Connecteur droit avec flèche 85">
                <a:extLst>
                  <a:ext uri="{FF2B5EF4-FFF2-40B4-BE49-F238E27FC236}">
                    <a16:creationId xmlns:a16="http://schemas.microsoft.com/office/drawing/2014/main" id="{8B79E751-2903-4C37-8B21-59D9E8EA2D35}"/>
                  </a:ext>
                </a:extLst>
              </p:cNvPr>
              <p:cNvCxnSpPr/>
              <p:nvPr/>
            </p:nvCxnSpPr>
            <p:spPr>
              <a:xfrm>
                <a:off x="1160790" y="1925525"/>
                <a:ext cx="0" cy="52992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Zone de texte 392">
                <a:extLst>
                  <a:ext uri="{FF2B5EF4-FFF2-40B4-BE49-F238E27FC236}">
                    <a16:creationId xmlns:a16="http://schemas.microsoft.com/office/drawing/2014/main" id="{62BDD406-4957-494F-A5D0-9E3EB095CAD5}"/>
                  </a:ext>
                </a:extLst>
              </p:cNvPr>
              <p:cNvSpPr txBox="1"/>
              <p:nvPr/>
            </p:nvSpPr>
            <p:spPr>
              <a:xfrm>
                <a:off x="637930" y="2047224"/>
                <a:ext cx="595236" cy="31005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cm</a:t>
                </a:r>
              </a:p>
            </p:txBody>
          </p: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736CF2CF-0915-4716-A177-747C29CFDA86}"/>
                </a:ext>
              </a:extLst>
            </p:cNvPr>
            <p:cNvGrpSpPr/>
            <p:nvPr/>
          </p:nvGrpSpPr>
          <p:grpSpPr>
            <a:xfrm>
              <a:off x="1796911" y="643114"/>
              <a:ext cx="329523" cy="3301868"/>
              <a:chOff x="1998677" y="713573"/>
              <a:chExt cx="329523" cy="3301868"/>
            </a:xfrm>
          </p:grpSpPr>
          <p:cxnSp>
            <p:nvCxnSpPr>
              <p:cNvPr id="83" name="Connecteur droit avec flèche 82">
                <a:extLst>
                  <a:ext uri="{FF2B5EF4-FFF2-40B4-BE49-F238E27FC236}">
                    <a16:creationId xmlns:a16="http://schemas.microsoft.com/office/drawing/2014/main" id="{0ABBF9F8-9E9C-44CB-9157-0D89E71F6C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7935" y="990304"/>
                <a:ext cx="13467" cy="3025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Zone de texte 540">
                <a:extLst>
                  <a:ext uri="{FF2B5EF4-FFF2-40B4-BE49-F238E27FC236}">
                    <a16:creationId xmlns:a16="http://schemas.microsoft.com/office/drawing/2014/main" id="{64A7924A-2C24-4D6D-896C-44BE3A46BA74}"/>
                  </a:ext>
                </a:extLst>
              </p:cNvPr>
              <p:cNvSpPr txBox="1"/>
              <p:nvPr/>
            </p:nvSpPr>
            <p:spPr>
              <a:xfrm>
                <a:off x="1998677" y="713573"/>
                <a:ext cx="329523" cy="37643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800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endParaRPr lang="fr-FR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999F42A-F466-4D36-AE6C-A973F9C5904B}"/>
                </a:ext>
              </a:extLst>
            </p:cNvPr>
            <p:cNvCxnSpPr/>
            <p:nvPr/>
          </p:nvCxnSpPr>
          <p:spPr>
            <a:xfrm>
              <a:off x="1108075" y="2227483"/>
              <a:ext cx="851561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90" name="Flèche vers le bas 89"/>
          <p:cNvSpPr/>
          <p:nvPr/>
        </p:nvSpPr>
        <p:spPr>
          <a:xfrm rot="16200000">
            <a:off x="1833640" y="1278858"/>
            <a:ext cx="435077" cy="4816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ZoneTexte 90"/>
          <p:cNvSpPr txBox="1"/>
          <p:nvPr/>
        </p:nvSpPr>
        <p:spPr>
          <a:xfrm>
            <a:off x="1416802" y="1710967"/>
            <a:ext cx="118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reconstruction</a:t>
            </a:r>
            <a:endParaRPr lang="en-US" sz="1200" dirty="0"/>
          </a:p>
        </p:txBody>
      </p:sp>
      <p:grpSp>
        <p:nvGrpSpPr>
          <p:cNvPr id="132" name="Groupe 131"/>
          <p:cNvGrpSpPr/>
          <p:nvPr/>
        </p:nvGrpSpPr>
        <p:grpSpPr>
          <a:xfrm>
            <a:off x="110613" y="624675"/>
            <a:ext cx="1644445" cy="1632515"/>
            <a:chOff x="110613" y="624675"/>
            <a:chExt cx="1644445" cy="1632515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FCF21FAE-A7E3-451F-931D-DCAE35602D22}"/>
                </a:ext>
              </a:extLst>
            </p:cNvPr>
            <p:cNvGrpSpPr/>
            <p:nvPr/>
          </p:nvGrpSpPr>
          <p:grpSpPr>
            <a:xfrm>
              <a:off x="110613" y="783838"/>
              <a:ext cx="1478284" cy="1473352"/>
              <a:chOff x="3335705" y="1420578"/>
              <a:chExt cx="4658384" cy="4888848"/>
            </a:xfrm>
          </p:grpSpPr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2F37AD53-D3DE-468A-A5A3-DD74FF0BE60D}"/>
                  </a:ext>
                </a:extLst>
              </p:cNvPr>
              <p:cNvSpPr txBox="1"/>
              <p:nvPr/>
            </p:nvSpPr>
            <p:spPr>
              <a:xfrm>
                <a:off x="6603340" y="1420578"/>
                <a:ext cx="1390749" cy="76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smtClean="0"/>
                  <a:t>Z</a:t>
                </a:r>
                <a:endParaRPr lang="fr-FR" sz="900" dirty="0"/>
              </a:p>
            </p:txBody>
          </p: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D1A409B4-2DA0-4862-92D1-F0E5B182BA11}"/>
                  </a:ext>
                </a:extLst>
              </p:cNvPr>
              <p:cNvGrpSpPr/>
              <p:nvPr/>
            </p:nvGrpSpPr>
            <p:grpSpPr>
              <a:xfrm>
                <a:off x="3335705" y="2133601"/>
                <a:ext cx="3937164" cy="4175825"/>
                <a:chOff x="3335705" y="2133601"/>
                <a:chExt cx="3937164" cy="4175825"/>
              </a:xfrm>
            </p:grpSpPr>
            <p:pic>
              <p:nvPicPr>
                <p:cNvPr id="71" name="Image 70">
                  <a:extLst>
                    <a:ext uri="{FF2B5EF4-FFF2-40B4-BE49-F238E27FC236}">
                      <a16:creationId xmlns:a16="http://schemas.microsoft.com/office/drawing/2014/main" id="{E7D1E955-FAF0-4229-BFCD-49803A378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50329" y="2335390"/>
                  <a:ext cx="2200275" cy="3124200"/>
                </a:xfrm>
                <a:prstGeom prst="rect">
                  <a:avLst/>
                </a:prstGeom>
              </p:spPr>
            </p:pic>
            <p:cxnSp>
              <p:nvCxnSpPr>
                <p:cNvPr id="72" name="Connecteur droit avec flèche 71">
                  <a:extLst>
                    <a:ext uri="{FF2B5EF4-FFF2-40B4-BE49-F238E27FC236}">
                      <a16:creationId xmlns:a16="http://schemas.microsoft.com/office/drawing/2014/main" id="{BB0750B6-2C7B-4681-BD5F-F8DFF0A58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72867" y="2133601"/>
                  <a:ext cx="0" cy="36237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2">
                  <a:extLst>
                    <a:ext uri="{FF2B5EF4-FFF2-40B4-BE49-F238E27FC236}">
                      <a16:creationId xmlns:a16="http://schemas.microsoft.com/office/drawing/2014/main" id="{9A9777BA-2275-4F36-A8A0-BC9A61B001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72000" y="5757333"/>
                  <a:ext cx="2700869" cy="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4" name="ZoneTexte 73">
                  <a:extLst>
                    <a:ext uri="{FF2B5EF4-FFF2-40B4-BE49-F238E27FC236}">
                      <a16:creationId xmlns:a16="http://schemas.microsoft.com/office/drawing/2014/main" id="{6DE1AF6E-9BA0-42DD-ABE9-3A714161E582}"/>
                    </a:ext>
                  </a:extLst>
                </p:cNvPr>
                <p:cNvSpPr txBox="1"/>
                <p:nvPr/>
              </p:nvSpPr>
              <p:spPr>
                <a:xfrm>
                  <a:off x="3335705" y="5285319"/>
                  <a:ext cx="1311534" cy="1021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 smtClean="0"/>
                    <a:t>Tube </a:t>
                  </a:r>
                </a:p>
                <a:p>
                  <a:pPr algn="ctr"/>
                  <a:r>
                    <a:rPr lang="fr-FR" sz="700" dirty="0" smtClean="0"/>
                    <a:t>axis</a:t>
                  </a:r>
                  <a:endParaRPr lang="fr-FR" sz="700" dirty="0"/>
                </a:p>
              </p:txBody>
            </p:sp>
            <p:sp>
              <p:nvSpPr>
                <p:cNvPr id="75" name="ZoneTexte 74">
                  <a:extLst>
                    <a:ext uri="{FF2B5EF4-FFF2-40B4-BE49-F238E27FC236}">
                      <a16:creationId xmlns:a16="http://schemas.microsoft.com/office/drawing/2014/main" id="{732110AB-90D5-4CC4-9A17-54B641E3755F}"/>
                    </a:ext>
                  </a:extLst>
                </p:cNvPr>
                <p:cNvSpPr txBox="1"/>
                <p:nvPr/>
              </p:nvSpPr>
              <p:spPr>
                <a:xfrm>
                  <a:off x="5502815" y="5863341"/>
                  <a:ext cx="982133" cy="446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endParaRPr lang="fr-FR" sz="1100" dirty="0"/>
                </a:p>
              </p:txBody>
            </p:sp>
            <p:sp>
              <p:nvSpPr>
                <p:cNvPr id="76" name="Étoile : 5 branches 90">
                  <a:extLst>
                    <a:ext uri="{FF2B5EF4-FFF2-40B4-BE49-F238E27FC236}">
                      <a16:creationId xmlns:a16="http://schemas.microsoft.com/office/drawing/2014/main" id="{99E15744-4998-484D-A77D-D27E5D838345}"/>
                    </a:ext>
                  </a:extLst>
                </p:cNvPr>
                <p:cNvSpPr/>
                <p:nvPr/>
              </p:nvSpPr>
              <p:spPr>
                <a:xfrm>
                  <a:off x="5698065" y="3766257"/>
                  <a:ext cx="304800" cy="262466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7442A9B6-6EB4-492D-9FAA-F24BC6A60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42937" y="3941219"/>
                  <a:ext cx="1312201" cy="2"/>
                </a:xfrm>
                <a:prstGeom prst="line">
                  <a:avLst/>
                </a:prstGeom>
                <a:ln w="127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9" name="ZoneTexte 88"/>
            <p:cNvSpPr txBox="1"/>
            <p:nvPr/>
          </p:nvSpPr>
          <p:spPr>
            <a:xfrm>
              <a:off x="318713" y="624675"/>
              <a:ext cx="1436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Z centered source</a:t>
              </a:r>
              <a:endParaRPr lang="en-US" sz="11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536369" y="1283290"/>
              <a:ext cx="5118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aseline="30000" dirty="0" smtClean="0"/>
                <a:t>252</a:t>
              </a:r>
              <a:r>
                <a:rPr lang="en-US" sz="1100" dirty="0" smtClean="0"/>
                <a:t>Cf</a:t>
              </a:r>
              <a:endParaRPr lang="en-US" sz="1100" dirty="0"/>
            </a:p>
          </p:txBody>
        </p:sp>
      </p:grpSp>
      <p:grpSp>
        <p:nvGrpSpPr>
          <p:cNvPr id="133" name="Groupe 132"/>
          <p:cNvGrpSpPr/>
          <p:nvPr/>
        </p:nvGrpSpPr>
        <p:grpSpPr>
          <a:xfrm>
            <a:off x="109415" y="2497194"/>
            <a:ext cx="1568738" cy="1895136"/>
            <a:chOff x="109415" y="2497194"/>
            <a:chExt cx="1568738" cy="1895136"/>
          </a:xfrm>
        </p:grpSpPr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68980DAC-4F11-4995-B271-0CDBCF03E246}"/>
                </a:ext>
              </a:extLst>
            </p:cNvPr>
            <p:cNvGrpSpPr/>
            <p:nvPr/>
          </p:nvGrpSpPr>
          <p:grpSpPr>
            <a:xfrm>
              <a:off x="514463" y="2634978"/>
              <a:ext cx="1120317" cy="1603464"/>
              <a:chOff x="4572000" y="1605775"/>
              <a:chExt cx="3356245" cy="4151560"/>
            </a:xfrm>
          </p:grpSpPr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386AA536-5AA3-4B19-9C21-B57A4D9EA08F}"/>
                  </a:ext>
                </a:extLst>
              </p:cNvPr>
              <p:cNvSpPr txBox="1"/>
              <p:nvPr/>
            </p:nvSpPr>
            <p:spPr>
              <a:xfrm>
                <a:off x="6622208" y="1605775"/>
                <a:ext cx="1306037" cy="597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smtClean="0"/>
                  <a:t>Z</a:t>
                </a:r>
                <a:endParaRPr lang="fr-FR" sz="900" dirty="0"/>
              </a:p>
            </p:txBody>
          </p:sp>
          <p:grpSp>
            <p:nvGrpSpPr>
              <p:cNvPr id="96" name="Groupe 95">
                <a:extLst>
                  <a:ext uri="{FF2B5EF4-FFF2-40B4-BE49-F238E27FC236}">
                    <a16:creationId xmlns:a16="http://schemas.microsoft.com/office/drawing/2014/main" id="{AC138D36-C4FA-451D-A98B-15ABF4ECA510}"/>
                  </a:ext>
                </a:extLst>
              </p:cNvPr>
              <p:cNvGrpSpPr/>
              <p:nvPr/>
            </p:nvGrpSpPr>
            <p:grpSpPr>
              <a:xfrm>
                <a:off x="4572000" y="2133601"/>
                <a:ext cx="2700870" cy="3623734"/>
                <a:chOff x="4572000" y="2133601"/>
                <a:chExt cx="2700870" cy="3623734"/>
              </a:xfrm>
            </p:grpSpPr>
            <p:pic>
              <p:nvPicPr>
                <p:cNvPr id="97" name="Image 96">
                  <a:extLst>
                    <a:ext uri="{FF2B5EF4-FFF2-40B4-BE49-F238E27FC236}">
                      <a16:creationId xmlns:a16="http://schemas.microsoft.com/office/drawing/2014/main" id="{55043B9B-665F-48E8-BB59-EA1C7778D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50327" y="2335390"/>
                  <a:ext cx="2200275" cy="3124200"/>
                </a:xfrm>
                <a:prstGeom prst="rect">
                  <a:avLst/>
                </a:prstGeom>
              </p:spPr>
            </p:pic>
            <p:cxnSp>
              <p:nvCxnSpPr>
                <p:cNvPr id="98" name="Connecteur droit avec flèche 97">
                  <a:extLst>
                    <a:ext uri="{FF2B5EF4-FFF2-40B4-BE49-F238E27FC236}">
                      <a16:creationId xmlns:a16="http://schemas.microsoft.com/office/drawing/2014/main" id="{9DB19C61-9EFF-43AF-B4C8-0773DBA1CB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72867" y="2133601"/>
                  <a:ext cx="0" cy="36237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avec flèche 98">
                  <a:extLst>
                    <a:ext uri="{FF2B5EF4-FFF2-40B4-BE49-F238E27FC236}">
                      <a16:creationId xmlns:a16="http://schemas.microsoft.com/office/drawing/2014/main" id="{147AFED6-1161-4F9F-9A7D-1FA30D50CA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72000" y="5757333"/>
                  <a:ext cx="2700870" cy="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>
                  <a:extLst>
                    <a:ext uri="{FF2B5EF4-FFF2-40B4-BE49-F238E27FC236}">
                      <a16:creationId xmlns:a16="http://schemas.microsoft.com/office/drawing/2014/main" id="{88A8ED5B-9BF3-4EB4-B24B-CC8F2F89D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49670" y="4748888"/>
                  <a:ext cx="1405467" cy="1"/>
                </a:xfrm>
                <a:prstGeom prst="line">
                  <a:avLst/>
                </a:prstGeom>
                <a:ln w="127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02" name="Étoile : 5 branches 96">
                  <a:extLst>
                    <a:ext uri="{FF2B5EF4-FFF2-40B4-BE49-F238E27FC236}">
                      <a16:creationId xmlns:a16="http://schemas.microsoft.com/office/drawing/2014/main" id="{049CEDC1-3C55-4F8C-8CC0-C8B2D05B0F16}"/>
                    </a:ext>
                  </a:extLst>
                </p:cNvPr>
                <p:cNvSpPr/>
                <p:nvPr/>
              </p:nvSpPr>
              <p:spPr>
                <a:xfrm>
                  <a:off x="5723172" y="4577162"/>
                  <a:ext cx="304800" cy="262466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6DE1AF6E-9BA0-42DD-ABE9-3A714161E582}"/>
                </a:ext>
              </a:extLst>
            </p:cNvPr>
            <p:cNvSpPr txBox="1"/>
            <p:nvPr/>
          </p:nvSpPr>
          <p:spPr>
            <a:xfrm>
              <a:off x="109415" y="4084553"/>
              <a:ext cx="416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/>
                <a:t>Tube </a:t>
              </a:r>
            </a:p>
            <a:p>
              <a:pPr algn="ctr"/>
              <a:r>
                <a:rPr lang="fr-FR" sz="700" dirty="0" smtClean="0"/>
                <a:t>axis</a:t>
              </a:r>
              <a:endParaRPr lang="fr-FR" sz="700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560627" y="3514033"/>
              <a:ext cx="5118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aseline="30000" dirty="0" smtClean="0"/>
                <a:t>252</a:t>
              </a:r>
              <a:r>
                <a:rPr lang="en-US" sz="1100" dirty="0" smtClean="0"/>
                <a:t>Cf</a:t>
              </a:r>
              <a:endParaRPr lang="en-US" sz="1100" dirty="0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241808" y="2497194"/>
              <a:ext cx="14363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“Bottom” </a:t>
              </a:r>
            </a:p>
            <a:p>
              <a:pPr algn="ctr"/>
              <a:r>
                <a:rPr lang="en-US" sz="1100" dirty="0" smtClean="0"/>
                <a:t>source</a:t>
              </a:r>
              <a:endParaRPr lang="en-US" sz="1100" dirty="0"/>
            </a:p>
          </p:txBody>
        </p:sp>
      </p:grpSp>
      <p:sp>
        <p:nvSpPr>
          <p:cNvPr id="108" name="Flèche vers le bas 107"/>
          <p:cNvSpPr/>
          <p:nvPr/>
        </p:nvSpPr>
        <p:spPr>
          <a:xfrm rot="16200000">
            <a:off x="1643719" y="3118927"/>
            <a:ext cx="435077" cy="4816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ZoneTexte 108"/>
          <p:cNvSpPr txBox="1"/>
          <p:nvPr/>
        </p:nvSpPr>
        <p:spPr>
          <a:xfrm>
            <a:off x="1355354" y="3559434"/>
            <a:ext cx="118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reconstruction</a:t>
            </a:r>
            <a:endParaRPr lang="en-US" sz="1200" dirty="0"/>
          </a:p>
        </p:txBody>
      </p: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62D8F4C0-DBA1-43AB-8AF4-F6A2EEF7C34F}"/>
              </a:ext>
            </a:extLst>
          </p:cNvPr>
          <p:cNvGrpSpPr/>
          <p:nvPr/>
        </p:nvGrpSpPr>
        <p:grpSpPr>
          <a:xfrm>
            <a:off x="2384009" y="2552178"/>
            <a:ext cx="1235386" cy="1810702"/>
            <a:chOff x="795697" y="170633"/>
            <a:chExt cx="3096391" cy="265629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89CB9921-91A6-44E5-97D6-0D83EABAD704}"/>
                </a:ext>
              </a:extLst>
            </p:cNvPr>
            <p:cNvGrpSpPr/>
            <p:nvPr/>
          </p:nvGrpSpPr>
          <p:grpSpPr>
            <a:xfrm>
              <a:off x="795697" y="351692"/>
              <a:ext cx="2929571" cy="2475232"/>
              <a:chOff x="795697" y="90435"/>
              <a:chExt cx="2929567" cy="2475230"/>
            </a:xfrm>
          </p:grpSpPr>
          <p:pic>
            <p:nvPicPr>
              <p:cNvPr id="115" name="Image 114">
                <a:extLst>
                  <a:ext uri="{FF2B5EF4-FFF2-40B4-BE49-F238E27FC236}">
                    <a16:creationId xmlns:a16="http://schemas.microsoft.com/office/drawing/2014/main" id="{8A1BE2CE-0951-46A7-B2B5-744EEAF48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206" y="90435"/>
                <a:ext cx="2660650" cy="2475230"/>
              </a:xfrm>
              <a:prstGeom prst="rect">
                <a:avLst/>
              </a:prstGeom>
            </p:spPr>
          </p:pic>
          <p:cxnSp>
            <p:nvCxnSpPr>
              <p:cNvPr id="116" name="Connecteur droit avec flèche 115">
                <a:extLst>
                  <a:ext uri="{FF2B5EF4-FFF2-40B4-BE49-F238E27FC236}">
                    <a16:creationId xmlns:a16="http://schemas.microsoft.com/office/drawing/2014/main" id="{7D52A2FC-0158-4672-B023-942F23A49435}"/>
                  </a:ext>
                </a:extLst>
              </p:cNvPr>
              <p:cNvCxnSpPr/>
              <p:nvPr/>
            </p:nvCxnSpPr>
            <p:spPr>
              <a:xfrm>
                <a:off x="1925782" y="1443246"/>
                <a:ext cx="0" cy="4191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Zone de texte 392">
                <a:extLst>
                  <a:ext uri="{FF2B5EF4-FFF2-40B4-BE49-F238E27FC236}">
                    <a16:creationId xmlns:a16="http://schemas.microsoft.com/office/drawing/2014/main" id="{B7381539-EAA6-4ECA-8D8F-CD33C7F028BC}"/>
                  </a:ext>
                </a:extLst>
              </p:cNvPr>
              <p:cNvSpPr txBox="1"/>
              <p:nvPr/>
            </p:nvSpPr>
            <p:spPr>
              <a:xfrm>
                <a:off x="795697" y="1472671"/>
                <a:ext cx="1543112" cy="45126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cm</a:t>
                </a:r>
              </a:p>
            </p:txBody>
          </p:sp>
          <p:cxnSp>
            <p:nvCxnSpPr>
              <p:cNvPr id="118" name="Connecteur droit avec flèche 117">
                <a:extLst>
                  <a:ext uri="{FF2B5EF4-FFF2-40B4-BE49-F238E27FC236}">
                    <a16:creationId xmlns:a16="http://schemas.microsoft.com/office/drawing/2014/main" id="{141A8815-B752-4AE4-8D10-FB63D26023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1795" y="128235"/>
                <a:ext cx="13469" cy="23924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>
                <a:extLst>
                  <a:ext uri="{FF2B5EF4-FFF2-40B4-BE49-F238E27FC236}">
                    <a16:creationId xmlns:a16="http://schemas.microsoft.com/office/drawing/2014/main" id="{9A4EF0C9-5B67-4484-90C6-310FE1EE0C16}"/>
                  </a:ext>
                </a:extLst>
              </p:cNvPr>
              <p:cNvCxnSpPr/>
              <p:nvPr/>
            </p:nvCxnSpPr>
            <p:spPr>
              <a:xfrm flipH="1">
                <a:off x="2247619" y="1657016"/>
                <a:ext cx="1477645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14" name="Zone de texte 540">
              <a:extLst>
                <a:ext uri="{FF2B5EF4-FFF2-40B4-BE49-F238E27FC236}">
                  <a16:creationId xmlns:a16="http://schemas.microsoft.com/office/drawing/2014/main" id="{9D7703E2-D9F7-463F-BA58-F92C812C3B51}"/>
                </a:ext>
              </a:extLst>
            </p:cNvPr>
            <p:cNvSpPr txBox="1"/>
            <p:nvPr/>
          </p:nvSpPr>
          <p:spPr>
            <a:xfrm>
              <a:off x="3562523" y="170633"/>
              <a:ext cx="329565" cy="2977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endParaRPr lang="fr-F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BC2DBF5D-DB73-4BB2-8487-264130468437}"/>
              </a:ext>
            </a:extLst>
          </p:cNvPr>
          <p:cNvGrpSpPr/>
          <p:nvPr/>
        </p:nvGrpSpPr>
        <p:grpSpPr>
          <a:xfrm>
            <a:off x="3915143" y="892323"/>
            <a:ext cx="1348550" cy="1408292"/>
            <a:chOff x="3066188" y="2133601"/>
            <a:chExt cx="4206682" cy="4118815"/>
          </a:xfrm>
        </p:grpSpPr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id="{87279A5D-6286-419F-B07B-F027D6FCD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0329" y="2335390"/>
              <a:ext cx="2200276" cy="3124199"/>
            </a:xfrm>
            <a:prstGeom prst="rect">
              <a:avLst/>
            </a:prstGeom>
          </p:spPr>
        </p:pic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id="{E917B120-0AF9-440A-93F4-0E06D609C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2867" y="2133601"/>
              <a:ext cx="0" cy="3623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>
              <a:extLst>
                <a:ext uri="{FF2B5EF4-FFF2-40B4-BE49-F238E27FC236}">
                  <a16:creationId xmlns:a16="http://schemas.microsoft.com/office/drawing/2014/main" id="{9FDF034B-CEFD-428E-8721-BEAA2CA3B5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0" y="5757333"/>
              <a:ext cx="270087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CF5C55C3-6E6B-47E7-8721-B94BAF688447}"/>
                </a:ext>
              </a:extLst>
            </p:cNvPr>
            <p:cNvSpPr txBox="1"/>
            <p:nvPr/>
          </p:nvSpPr>
          <p:spPr>
            <a:xfrm>
              <a:off x="3066188" y="5262251"/>
              <a:ext cx="1684142" cy="99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Tube axis</a:t>
              </a:r>
              <a:endParaRPr lang="fr-FR" sz="800" dirty="0"/>
            </a:p>
          </p:txBody>
        </p: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55B16ED1-A5A5-4BDB-8C3B-705B3889B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9671" y="2828314"/>
              <a:ext cx="1405467" cy="1"/>
            </a:xfrm>
            <a:prstGeom prst="line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9" name="Étoile : 5 branches 49">
              <a:extLst>
                <a:ext uri="{FF2B5EF4-FFF2-40B4-BE49-F238E27FC236}">
                  <a16:creationId xmlns:a16="http://schemas.microsoft.com/office/drawing/2014/main" id="{1DD47B33-4777-4AA4-A42A-63345401AD0E}"/>
                </a:ext>
              </a:extLst>
            </p:cNvPr>
            <p:cNvSpPr/>
            <p:nvPr/>
          </p:nvSpPr>
          <p:spPr>
            <a:xfrm>
              <a:off x="5706530" y="2654316"/>
              <a:ext cx="304800" cy="26246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0" name="ZoneTexte 129">
            <a:extLst>
              <a:ext uri="{FF2B5EF4-FFF2-40B4-BE49-F238E27FC236}">
                <a16:creationId xmlns:a16="http://schemas.microsoft.com/office/drawing/2014/main" id="{2F37AD53-D3DE-468A-A5A3-DD74FF0BE60D}"/>
              </a:ext>
            </a:extLst>
          </p:cNvPr>
          <p:cNvSpPr txBox="1"/>
          <p:nvPr/>
        </p:nvSpPr>
        <p:spPr>
          <a:xfrm>
            <a:off x="5037339" y="648123"/>
            <a:ext cx="44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Z</a:t>
            </a:r>
            <a:endParaRPr lang="fr-FR" sz="900" dirty="0"/>
          </a:p>
        </p:txBody>
      </p:sp>
      <p:sp>
        <p:nvSpPr>
          <p:cNvPr id="131" name="ZoneTexte 130"/>
          <p:cNvSpPr txBox="1"/>
          <p:nvPr/>
        </p:nvSpPr>
        <p:spPr>
          <a:xfrm>
            <a:off x="4070180" y="554838"/>
            <a:ext cx="1436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“Top” </a:t>
            </a:r>
          </a:p>
          <a:p>
            <a:pPr algn="ctr"/>
            <a:r>
              <a:rPr lang="en-US" sz="1100" dirty="0" smtClean="0"/>
              <a:t>source</a:t>
            </a:r>
            <a:endParaRPr lang="en-US" sz="1100" dirty="0"/>
          </a:p>
        </p:txBody>
      </p:sp>
      <p:sp>
        <p:nvSpPr>
          <p:cNvPr id="134" name="Flèche vers le bas 133"/>
          <p:cNvSpPr/>
          <p:nvPr/>
        </p:nvSpPr>
        <p:spPr>
          <a:xfrm rot="16200000">
            <a:off x="5501949" y="1241233"/>
            <a:ext cx="435077" cy="4816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ZoneTexte 134"/>
          <p:cNvSpPr txBox="1"/>
          <p:nvPr/>
        </p:nvSpPr>
        <p:spPr>
          <a:xfrm>
            <a:off x="5213584" y="1681740"/>
            <a:ext cx="118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reconstruction</a:t>
            </a:r>
            <a:endParaRPr lang="en-US" sz="1200" dirty="0"/>
          </a:p>
        </p:txBody>
      </p:sp>
      <p:cxnSp>
        <p:nvCxnSpPr>
          <p:cNvPr id="137" name="Connecteur droit 136"/>
          <p:cNvCxnSpPr/>
          <p:nvPr/>
        </p:nvCxnSpPr>
        <p:spPr>
          <a:xfrm>
            <a:off x="110613" y="2418735"/>
            <a:ext cx="7546298" cy="1334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3915143" y="565760"/>
            <a:ext cx="0" cy="395865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ZoneTexte 139"/>
          <p:cNvSpPr txBox="1"/>
          <p:nvPr/>
        </p:nvSpPr>
        <p:spPr>
          <a:xfrm>
            <a:off x="1416802" y="3751325"/>
            <a:ext cx="50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20 cm</a:t>
            </a:r>
            <a:endParaRPr lang="en-US" sz="800" dirty="0"/>
          </a:p>
        </p:txBody>
      </p:sp>
      <p:sp>
        <p:nvSpPr>
          <p:cNvPr id="141" name="ZoneTexte 140"/>
          <p:cNvSpPr txBox="1"/>
          <p:nvPr/>
        </p:nvSpPr>
        <p:spPr>
          <a:xfrm>
            <a:off x="3540827" y="1342667"/>
            <a:ext cx="50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59 cm</a:t>
            </a:r>
            <a:endParaRPr lang="en-US" sz="800" dirty="0"/>
          </a:p>
        </p:txBody>
      </p:sp>
      <p:sp>
        <p:nvSpPr>
          <p:cNvPr id="142" name="ZoneTexte 141"/>
          <p:cNvSpPr txBox="1"/>
          <p:nvPr/>
        </p:nvSpPr>
        <p:spPr>
          <a:xfrm>
            <a:off x="1355354" y="1430014"/>
            <a:ext cx="50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50 cm</a:t>
            </a:r>
            <a:endParaRPr lang="en-US" sz="800" dirty="0"/>
          </a:p>
        </p:txBody>
      </p:sp>
      <p:sp>
        <p:nvSpPr>
          <p:cNvPr id="143" name="ZoneTexte 142"/>
          <p:cNvSpPr txBox="1"/>
          <p:nvPr/>
        </p:nvSpPr>
        <p:spPr>
          <a:xfrm>
            <a:off x="3536865" y="3643357"/>
            <a:ext cx="50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29 cm</a:t>
            </a:r>
            <a:endParaRPr lang="en-US" sz="800" dirty="0"/>
          </a:p>
        </p:txBody>
      </p:sp>
      <p:sp>
        <p:nvSpPr>
          <p:cNvPr id="144" name="ZoneTexte 143"/>
          <p:cNvSpPr txBox="1"/>
          <p:nvPr/>
        </p:nvSpPr>
        <p:spPr>
          <a:xfrm>
            <a:off x="5263693" y="1022135"/>
            <a:ext cx="50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64 cm</a:t>
            </a:r>
            <a:endParaRPr lang="en-US" sz="800" dirty="0"/>
          </a:p>
        </p:txBody>
      </p: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C271B45E-CA47-405A-9C9F-03B9FE51D02B}"/>
              </a:ext>
            </a:extLst>
          </p:cNvPr>
          <p:cNvGrpSpPr/>
          <p:nvPr/>
        </p:nvGrpSpPr>
        <p:grpSpPr>
          <a:xfrm>
            <a:off x="6415382" y="505467"/>
            <a:ext cx="1241529" cy="1972587"/>
            <a:chOff x="0" y="-96274"/>
            <a:chExt cx="2952616" cy="2707359"/>
          </a:xfrm>
        </p:grpSpPr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id="{397768EC-9000-43E5-B5C2-DEBECEF28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290"/>
              <a:ext cx="2866390" cy="2550795"/>
            </a:xfrm>
            <a:prstGeom prst="rect">
              <a:avLst/>
            </a:prstGeom>
          </p:spPr>
        </p:pic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id="{93C31033-2DB8-476A-AC24-2A4509F54E90}"/>
                </a:ext>
              </a:extLst>
            </p:cNvPr>
            <p:cNvCxnSpPr/>
            <p:nvPr/>
          </p:nvCxnSpPr>
          <p:spPr>
            <a:xfrm>
              <a:off x="1235948" y="663192"/>
              <a:ext cx="0" cy="4191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Zone de texte 393">
              <a:extLst>
                <a:ext uri="{FF2B5EF4-FFF2-40B4-BE49-F238E27FC236}">
                  <a16:creationId xmlns:a16="http://schemas.microsoft.com/office/drawing/2014/main" id="{DE755310-C126-4DEF-AA78-2524B07F48AA}"/>
                </a:ext>
              </a:extLst>
            </p:cNvPr>
            <p:cNvSpPr txBox="1"/>
            <p:nvPr/>
          </p:nvSpPr>
          <p:spPr>
            <a:xfrm>
              <a:off x="85944" y="703385"/>
              <a:ext cx="1080946" cy="3714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cm</a:t>
              </a:r>
            </a:p>
          </p:txBody>
        </p: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4E9A4D57-F721-46E5-A5DE-44FEE6041020}"/>
                </a:ext>
              </a:extLst>
            </p:cNvPr>
            <p:cNvCxnSpPr/>
            <p:nvPr/>
          </p:nvCxnSpPr>
          <p:spPr>
            <a:xfrm flipV="1">
              <a:off x="2793442" y="90436"/>
              <a:ext cx="0" cy="2456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37F31305-6514-4E8E-AEE3-C0447B09AD2F}"/>
                </a:ext>
              </a:extLst>
            </p:cNvPr>
            <p:cNvCxnSpPr/>
            <p:nvPr/>
          </p:nvCxnSpPr>
          <p:spPr>
            <a:xfrm>
              <a:off x="1426866" y="864159"/>
              <a:ext cx="1360968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2" name="Zone de texte 541">
              <a:extLst>
                <a:ext uri="{FF2B5EF4-FFF2-40B4-BE49-F238E27FC236}">
                  <a16:creationId xmlns:a16="http://schemas.microsoft.com/office/drawing/2014/main" id="{158BE5CB-6682-489F-8B84-8D367A41583B}"/>
                </a:ext>
              </a:extLst>
            </p:cNvPr>
            <p:cNvSpPr txBox="1"/>
            <p:nvPr/>
          </p:nvSpPr>
          <p:spPr>
            <a:xfrm>
              <a:off x="2623051" y="-96274"/>
              <a:ext cx="329565" cy="29771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endParaRPr lang="fr-F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" name="ZoneTexte 152"/>
          <p:cNvSpPr txBox="1"/>
          <p:nvPr/>
        </p:nvSpPr>
        <p:spPr>
          <a:xfrm>
            <a:off x="7599507" y="1086685"/>
            <a:ext cx="506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73 cm</a:t>
            </a:r>
            <a:endParaRPr lang="en-US" sz="800" dirty="0"/>
          </a:p>
        </p:txBody>
      </p:sp>
      <p:sp>
        <p:nvSpPr>
          <p:cNvPr id="164" name="ZoneTexte 163"/>
          <p:cNvSpPr txBox="1"/>
          <p:nvPr/>
        </p:nvSpPr>
        <p:spPr>
          <a:xfrm>
            <a:off x="4414137" y="915812"/>
            <a:ext cx="511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252</a:t>
            </a:r>
            <a:r>
              <a:rPr lang="en-US" sz="1100" dirty="0" smtClean="0"/>
              <a:t>Cf</a:t>
            </a:r>
            <a:endParaRPr lang="en-US" sz="1100" dirty="0"/>
          </a:p>
        </p:txBody>
      </p:sp>
      <p:grpSp>
        <p:nvGrpSpPr>
          <p:cNvPr id="170" name="Groupe 169"/>
          <p:cNvGrpSpPr/>
          <p:nvPr/>
        </p:nvGrpSpPr>
        <p:grpSpPr>
          <a:xfrm>
            <a:off x="3945048" y="2804356"/>
            <a:ext cx="1827839" cy="1750092"/>
            <a:chOff x="4077624" y="2642238"/>
            <a:chExt cx="1827839" cy="1750092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3E10E2DD-356C-432B-B80A-E1EF1F91B00A}"/>
                </a:ext>
              </a:extLst>
            </p:cNvPr>
            <p:cNvGrpSpPr/>
            <p:nvPr/>
          </p:nvGrpSpPr>
          <p:grpSpPr>
            <a:xfrm>
              <a:off x="4077624" y="2650715"/>
              <a:ext cx="1827839" cy="1741615"/>
              <a:chOff x="-1080921" y="-41771"/>
              <a:chExt cx="4015035" cy="2932675"/>
            </a:xfrm>
          </p:grpSpPr>
          <p:pic>
            <p:nvPicPr>
              <p:cNvPr id="155" name="Image 154">
                <a:extLst>
                  <a:ext uri="{FF2B5EF4-FFF2-40B4-BE49-F238E27FC236}">
                    <a16:creationId xmlns:a16="http://schemas.microsoft.com/office/drawing/2014/main" id="{EE0223F6-A1E8-4737-B928-510558A49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5154" y="255181"/>
                <a:ext cx="1838960" cy="2625090"/>
              </a:xfrm>
              <a:prstGeom prst="rect">
                <a:avLst/>
              </a:prstGeom>
            </p:spPr>
          </p:pic>
          <p:sp>
            <p:nvSpPr>
              <p:cNvPr id="156" name="Étoile à 5 branches 513">
                <a:extLst>
                  <a:ext uri="{FF2B5EF4-FFF2-40B4-BE49-F238E27FC236}">
                    <a16:creationId xmlns:a16="http://schemas.microsoft.com/office/drawing/2014/main" id="{B4601B3B-5B92-4609-9E09-FCBBCA37C9FD}"/>
                  </a:ext>
                </a:extLst>
              </p:cNvPr>
              <p:cNvSpPr/>
              <p:nvPr/>
            </p:nvSpPr>
            <p:spPr>
              <a:xfrm>
                <a:off x="1285670" y="570548"/>
                <a:ext cx="137758" cy="126818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57" name="Étoile à 5 branches 516">
                <a:extLst>
                  <a:ext uri="{FF2B5EF4-FFF2-40B4-BE49-F238E27FC236}">
                    <a16:creationId xmlns:a16="http://schemas.microsoft.com/office/drawing/2014/main" id="{D7E7841B-3AA6-4F99-9292-B0026A7E507D}"/>
                  </a:ext>
                </a:extLst>
              </p:cNvPr>
              <p:cNvSpPr/>
              <p:nvPr/>
            </p:nvSpPr>
            <p:spPr>
              <a:xfrm>
                <a:off x="2594301" y="2459226"/>
                <a:ext cx="162395" cy="14882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59" name="Zone de texte 528">
                <a:extLst>
                  <a:ext uri="{FF2B5EF4-FFF2-40B4-BE49-F238E27FC236}">
                    <a16:creationId xmlns:a16="http://schemas.microsoft.com/office/drawing/2014/main" id="{8C0FFF47-DA7C-458A-B63A-2C296137CB00}"/>
                  </a:ext>
                </a:extLst>
              </p:cNvPr>
              <p:cNvSpPr txBox="1"/>
              <p:nvPr/>
            </p:nvSpPr>
            <p:spPr>
              <a:xfrm>
                <a:off x="-1080921" y="425082"/>
                <a:ext cx="1281307" cy="44128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 cm</a:t>
                </a:r>
              </a:p>
            </p:txBody>
          </p:sp>
          <p:cxnSp>
            <p:nvCxnSpPr>
              <p:cNvPr id="160" name="Connecteur droit avec flèche 159">
                <a:extLst>
                  <a:ext uri="{FF2B5EF4-FFF2-40B4-BE49-F238E27FC236}">
                    <a16:creationId xmlns:a16="http://schemas.microsoft.com/office/drawing/2014/main" id="{D1E0B332-EAE4-43F1-911E-343DAA0CCA1D}"/>
                  </a:ext>
                </a:extLst>
              </p:cNvPr>
              <p:cNvCxnSpPr/>
              <p:nvPr/>
            </p:nvCxnSpPr>
            <p:spPr>
              <a:xfrm flipV="1">
                <a:off x="180754" y="265814"/>
                <a:ext cx="0" cy="26250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1" name="Zone de texte 530">
                <a:extLst>
                  <a:ext uri="{FF2B5EF4-FFF2-40B4-BE49-F238E27FC236}">
                    <a16:creationId xmlns:a16="http://schemas.microsoft.com/office/drawing/2014/main" id="{5430DFE6-8AD0-42BB-9330-CF7294B56AF9}"/>
                  </a:ext>
                </a:extLst>
              </p:cNvPr>
              <p:cNvSpPr txBox="1"/>
              <p:nvPr/>
            </p:nvSpPr>
            <p:spPr>
              <a:xfrm>
                <a:off x="-15484" y="-41771"/>
                <a:ext cx="397565" cy="5208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cxnSp>
            <p:nvCxnSpPr>
              <p:cNvPr id="162" name="Connecteur droit 161">
                <a:extLst>
                  <a:ext uri="{FF2B5EF4-FFF2-40B4-BE49-F238E27FC236}">
                    <a16:creationId xmlns:a16="http://schemas.microsoft.com/office/drawing/2014/main" id="{E26DB91D-EF6F-4C64-A8D9-E29DD47453D7}"/>
                  </a:ext>
                </a:extLst>
              </p:cNvPr>
              <p:cNvCxnSpPr>
                <a:stCxn id="159" idx="3"/>
              </p:cNvCxnSpPr>
              <p:nvPr/>
            </p:nvCxnSpPr>
            <p:spPr>
              <a:xfrm flipV="1">
                <a:off x="200386" y="645723"/>
                <a:ext cx="993883" cy="2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65" name="ZoneTexte 164"/>
            <p:cNvSpPr txBox="1"/>
            <p:nvPr/>
          </p:nvSpPr>
          <p:spPr>
            <a:xfrm>
              <a:off x="5008228" y="2642238"/>
              <a:ext cx="5118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aseline="30000" dirty="0" smtClean="0"/>
                <a:t>252</a:t>
              </a:r>
              <a:r>
                <a:rPr lang="en-US" sz="1100" dirty="0" smtClean="0"/>
                <a:t>Cf</a:t>
              </a:r>
              <a:endParaRPr lang="en-US" sz="1100" dirty="0"/>
            </a:p>
          </p:txBody>
        </p: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E26DB91D-EF6F-4C64-A8D9-E29DD47453D7}"/>
                </a:ext>
              </a:extLst>
            </p:cNvPr>
            <p:cNvCxnSpPr/>
            <p:nvPr/>
          </p:nvCxnSpPr>
          <p:spPr>
            <a:xfrm>
              <a:off x="4660937" y="4180162"/>
              <a:ext cx="1147552" cy="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9" name="Zone de texte 528">
              <a:extLst>
                <a:ext uri="{FF2B5EF4-FFF2-40B4-BE49-F238E27FC236}">
                  <a16:creationId xmlns:a16="http://schemas.microsoft.com/office/drawing/2014/main" id="{8C0FFF47-DA7C-458A-B63A-2C296137CB00}"/>
                </a:ext>
              </a:extLst>
            </p:cNvPr>
            <p:cNvSpPr txBox="1"/>
            <p:nvPr/>
          </p:nvSpPr>
          <p:spPr>
            <a:xfrm>
              <a:off x="4090306" y="4070058"/>
              <a:ext cx="583313" cy="26206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</a:t>
              </a:r>
              <a:r>
                <a:rPr lang="fr-FR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171" name="Flèche vers le bas 170"/>
          <p:cNvSpPr/>
          <p:nvPr/>
        </p:nvSpPr>
        <p:spPr>
          <a:xfrm rot="16200000">
            <a:off x="6226757" y="3454744"/>
            <a:ext cx="435077" cy="4816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ZoneTexte 171"/>
          <p:cNvSpPr txBox="1"/>
          <p:nvPr/>
        </p:nvSpPr>
        <p:spPr>
          <a:xfrm>
            <a:off x="5816194" y="3927542"/>
            <a:ext cx="118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reconstruction</a:t>
            </a:r>
            <a:endParaRPr lang="en-US" sz="1200" dirty="0"/>
          </a:p>
        </p:txBody>
      </p:sp>
      <p:grpSp>
        <p:nvGrpSpPr>
          <p:cNvPr id="174" name="Groupe 173"/>
          <p:cNvGrpSpPr/>
          <p:nvPr/>
        </p:nvGrpSpPr>
        <p:grpSpPr>
          <a:xfrm>
            <a:off x="6987423" y="2701913"/>
            <a:ext cx="999025" cy="2222103"/>
            <a:chOff x="5384225" y="1641494"/>
            <a:chExt cx="1785777" cy="4576447"/>
          </a:xfrm>
        </p:grpSpPr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985210A4-437C-40D1-807E-B3F21A830C0D}"/>
                </a:ext>
              </a:extLst>
            </p:cNvPr>
            <p:cNvGrpSpPr/>
            <p:nvPr/>
          </p:nvGrpSpPr>
          <p:grpSpPr>
            <a:xfrm>
              <a:off x="5384225" y="1896766"/>
              <a:ext cx="1619250" cy="4321175"/>
              <a:chOff x="466725" y="0"/>
              <a:chExt cx="1619250" cy="4321175"/>
            </a:xfrm>
          </p:grpSpPr>
          <p:pic>
            <p:nvPicPr>
              <p:cNvPr id="181" name="Image 180">
                <a:extLst>
                  <a:ext uri="{FF2B5EF4-FFF2-40B4-BE49-F238E27FC236}">
                    <a16:creationId xmlns:a16="http://schemas.microsoft.com/office/drawing/2014/main" id="{8E4C3907-E5DB-4A56-8B68-625EA3525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725" y="0"/>
                <a:ext cx="1481455" cy="4321175"/>
              </a:xfrm>
              <a:prstGeom prst="rect">
                <a:avLst/>
              </a:prstGeom>
            </p:spPr>
          </p:pic>
          <p:cxnSp>
            <p:nvCxnSpPr>
              <p:cNvPr id="184" name="Connecteur droit 183">
                <a:extLst>
                  <a:ext uri="{FF2B5EF4-FFF2-40B4-BE49-F238E27FC236}">
                    <a16:creationId xmlns:a16="http://schemas.microsoft.com/office/drawing/2014/main" id="{071C8AA9-B4FA-4953-ACB9-B2092B8B87C8}"/>
                  </a:ext>
                </a:extLst>
              </p:cNvPr>
              <p:cNvCxnSpPr/>
              <p:nvPr/>
            </p:nvCxnSpPr>
            <p:spPr>
              <a:xfrm>
                <a:off x="1352550" y="1866900"/>
                <a:ext cx="733425" cy="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5" name="Connecteur droit 184">
                <a:extLst>
                  <a:ext uri="{FF2B5EF4-FFF2-40B4-BE49-F238E27FC236}">
                    <a16:creationId xmlns:a16="http://schemas.microsoft.com/office/drawing/2014/main" id="{0105DB6A-F45B-4360-888E-460BAE51FFD5}"/>
                  </a:ext>
                </a:extLst>
              </p:cNvPr>
              <p:cNvCxnSpPr/>
              <p:nvPr/>
            </p:nvCxnSpPr>
            <p:spPr>
              <a:xfrm>
                <a:off x="981075" y="3067050"/>
                <a:ext cx="1032484" cy="2381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avec flèche 185">
                <a:extLst>
                  <a:ext uri="{FF2B5EF4-FFF2-40B4-BE49-F238E27FC236}">
                    <a16:creationId xmlns:a16="http://schemas.microsoft.com/office/drawing/2014/main" id="{CE8EFAAA-E76F-4B51-BACD-B824559A7DE5}"/>
                  </a:ext>
                </a:extLst>
              </p:cNvPr>
              <p:cNvCxnSpPr/>
              <p:nvPr/>
            </p:nvCxnSpPr>
            <p:spPr>
              <a:xfrm flipV="1">
                <a:off x="2085975" y="47625"/>
                <a:ext cx="0" cy="41529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7" name="Connecteur droit avec flèche 186">
                <a:extLst>
                  <a:ext uri="{FF2B5EF4-FFF2-40B4-BE49-F238E27FC236}">
                    <a16:creationId xmlns:a16="http://schemas.microsoft.com/office/drawing/2014/main" id="{7AF98F41-DE71-4C27-995A-874B4F53B57D}"/>
                  </a:ext>
                </a:extLst>
              </p:cNvPr>
              <p:cNvCxnSpPr/>
              <p:nvPr/>
            </p:nvCxnSpPr>
            <p:spPr>
              <a:xfrm flipV="1">
                <a:off x="647700" y="2809875"/>
                <a:ext cx="0" cy="56197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avec flèche 188">
                <a:extLst>
                  <a:ext uri="{FF2B5EF4-FFF2-40B4-BE49-F238E27FC236}">
                    <a16:creationId xmlns:a16="http://schemas.microsoft.com/office/drawing/2014/main" id="{180F07E0-E2E8-4152-868B-DE301DBF5EB2}"/>
                  </a:ext>
                </a:extLst>
              </p:cNvPr>
              <p:cNvCxnSpPr/>
              <p:nvPr/>
            </p:nvCxnSpPr>
            <p:spPr>
              <a:xfrm flipV="1">
                <a:off x="1104900" y="1638300"/>
                <a:ext cx="0" cy="43497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Zone de texte 530">
              <a:extLst>
                <a:ext uri="{FF2B5EF4-FFF2-40B4-BE49-F238E27FC236}">
                  <a16:creationId xmlns:a16="http://schemas.microsoft.com/office/drawing/2014/main" id="{54288F3F-464A-44B3-95D0-72AF2D2F117E}"/>
                </a:ext>
              </a:extLst>
            </p:cNvPr>
            <p:cNvSpPr txBox="1"/>
            <p:nvPr/>
          </p:nvSpPr>
          <p:spPr>
            <a:xfrm>
              <a:off x="6836948" y="1641494"/>
              <a:ext cx="333054" cy="5631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sp>
        <p:nvSpPr>
          <p:cNvPr id="192" name="Zone de texte 528">
            <a:extLst>
              <a:ext uri="{FF2B5EF4-FFF2-40B4-BE49-F238E27FC236}">
                <a16:creationId xmlns:a16="http://schemas.microsoft.com/office/drawing/2014/main" id="{8C0FFF47-DA7C-458A-B63A-2C296137CB00}"/>
              </a:ext>
            </a:extLst>
          </p:cNvPr>
          <p:cNvSpPr txBox="1"/>
          <p:nvPr/>
        </p:nvSpPr>
        <p:spPr>
          <a:xfrm>
            <a:off x="7993353" y="3604038"/>
            <a:ext cx="583313" cy="26206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cm</a:t>
            </a:r>
          </a:p>
        </p:txBody>
      </p:sp>
      <p:sp>
        <p:nvSpPr>
          <p:cNvPr id="193" name="Zone de texte 528">
            <a:extLst>
              <a:ext uri="{FF2B5EF4-FFF2-40B4-BE49-F238E27FC236}">
                <a16:creationId xmlns:a16="http://schemas.microsoft.com/office/drawing/2014/main" id="{8C0FFF47-DA7C-458A-B63A-2C296137CB00}"/>
              </a:ext>
            </a:extLst>
          </p:cNvPr>
          <p:cNvSpPr txBox="1"/>
          <p:nvPr/>
        </p:nvSpPr>
        <p:spPr>
          <a:xfrm>
            <a:off x="8052257" y="4201006"/>
            <a:ext cx="583313" cy="26206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fr-F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94" name="Zone de texte 392">
            <a:extLst>
              <a:ext uri="{FF2B5EF4-FFF2-40B4-BE49-F238E27FC236}">
                <a16:creationId xmlns:a16="http://schemas.microsoft.com/office/drawing/2014/main" id="{B7381539-EAA6-4ECA-8D8F-CD33C7F028BC}"/>
              </a:ext>
            </a:extLst>
          </p:cNvPr>
          <p:cNvSpPr txBox="1"/>
          <p:nvPr/>
        </p:nvSpPr>
        <p:spPr>
          <a:xfrm>
            <a:off x="6807845" y="3614890"/>
            <a:ext cx="615666" cy="307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195" name="Zone de texte 392">
            <a:extLst>
              <a:ext uri="{FF2B5EF4-FFF2-40B4-BE49-F238E27FC236}">
                <a16:creationId xmlns:a16="http://schemas.microsoft.com/office/drawing/2014/main" id="{B7381539-EAA6-4ECA-8D8F-CD33C7F028BC}"/>
              </a:ext>
            </a:extLst>
          </p:cNvPr>
          <p:cNvSpPr txBox="1"/>
          <p:nvPr/>
        </p:nvSpPr>
        <p:spPr>
          <a:xfrm>
            <a:off x="6508343" y="4232663"/>
            <a:ext cx="615666" cy="307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fr-F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99" name="ZoneTexte 198"/>
          <p:cNvSpPr txBox="1"/>
          <p:nvPr/>
        </p:nvSpPr>
        <p:spPr>
          <a:xfrm>
            <a:off x="4670070" y="2477764"/>
            <a:ext cx="1436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Two sources</a:t>
            </a:r>
            <a:endParaRPr lang="en-US" sz="1100" dirty="0"/>
          </a:p>
        </p:txBody>
      </p:sp>
      <p:sp>
        <p:nvSpPr>
          <p:cNvPr id="200" name="ZoneTexte 199"/>
          <p:cNvSpPr txBox="1"/>
          <p:nvPr/>
        </p:nvSpPr>
        <p:spPr>
          <a:xfrm>
            <a:off x="5298071" y="4026550"/>
            <a:ext cx="559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AmBe</a:t>
            </a:r>
            <a:endParaRPr lang="en-US" sz="1100" dirty="0"/>
          </a:p>
        </p:txBody>
      </p:sp>
      <p:grpSp>
        <p:nvGrpSpPr>
          <p:cNvPr id="204" name="Groupe 203"/>
          <p:cNvGrpSpPr/>
          <p:nvPr/>
        </p:nvGrpSpPr>
        <p:grpSpPr>
          <a:xfrm>
            <a:off x="7763931" y="2028916"/>
            <a:ext cx="1251280" cy="785581"/>
            <a:chOff x="7763931" y="2028916"/>
            <a:chExt cx="1251280" cy="785581"/>
          </a:xfrm>
        </p:grpSpPr>
        <p:sp>
          <p:nvSpPr>
            <p:cNvPr id="202" name="ZoneTexte 201"/>
            <p:cNvSpPr txBox="1"/>
            <p:nvPr/>
          </p:nvSpPr>
          <p:spPr>
            <a:xfrm>
              <a:off x="7816200" y="2120665"/>
              <a:ext cx="1199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Feasibility validated !!</a:t>
              </a:r>
              <a:endParaRPr lang="en-US" sz="1600" dirty="0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7763931" y="2028916"/>
              <a:ext cx="1251280" cy="7855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5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96350" y="1281127"/>
            <a:ext cx="7713673" cy="3497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Experimental validation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_16-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CEA_16-9_template</Template>
  <TotalTime>19077</TotalTime>
  <Words>1140</Words>
  <Application>Microsoft Office PowerPoint</Application>
  <PresentationFormat>Affichage à l'écran (16:9)</PresentationFormat>
  <Paragraphs>247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Wingdings</vt:lpstr>
      <vt:lpstr>CEA_16-9_template</vt:lpstr>
      <vt:lpstr>Présentation PowerPoint</vt:lpstr>
      <vt:lpstr>Summary</vt:lpstr>
      <vt:lpstr>Background and aims</vt:lpstr>
      <vt:lpstr>A short state of art [ref. 2]</vt:lpstr>
      <vt:lpstr>Neutron emission tomography : Deconvolution and 3D reconstruction Common to numerical and experimental images</vt:lpstr>
      <vt:lpstr>Présentation PowerPoint</vt:lpstr>
      <vt:lpstr>MCNP feasibility study : neutron emission tomography  station design</vt:lpstr>
      <vt:lpstr>MCNP feasibility study : results for 4 source configurations</vt:lpstr>
      <vt:lpstr>Présentation PowerPoint</vt:lpstr>
      <vt:lpstr>Experimental setup</vt:lpstr>
      <vt:lpstr>Neutron source imaging : one source configuration</vt:lpstr>
      <vt:lpstr>Neutron source imaging : two sources configuration Axial positions</vt:lpstr>
      <vt:lpstr>Neutron source imaging : two sources configuration Radial positions</vt:lpstr>
      <vt:lpstr>Présentation PowerPoint</vt:lpstr>
      <vt:lpstr>Conclusion an future work</vt:lpstr>
      <vt:lpstr>References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Nathalie</dc:creator>
  <cp:lastModifiedBy>BEN MOSBAH Mehdi 225484</cp:lastModifiedBy>
  <cp:revision>83</cp:revision>
  <cp:lastPrinted>2021-06-08T12:28:08Z</cp:lastPrinted>
  <dcterms:created xsi:type="dcterms:W3CDTF">2019-03-22T09:49:44Z</dcterms:created>
  <dcterms:modified xsi:type="dcterms:W3CDTF">2021-06-22T09:15:42Z</dcterms:modified>
</cp:coreProperties>
</file>