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9" r:id="rId1"/>
  </p:sldMasterIdLst>
  <p:notesMasterIdLst>
    <p:notesMasterId r:id="rId51"/>
  </p:notesMasterIdLst>
  <p:sldIdLst>
    <p:sldId id="256" r:id="rId2"/>
    <p:sldId id="459" r:id="rId3"/>
    <p:sldId id="350" r:id="rId4"/>
    <p:sldId id="505" r:id="rId5"/>
    <p:sldId id="391" r:id="rId6"/>
    <p:sldId id="457" r:id="rId7"/>
    <p:sldId id="492" r:id="rId8"/>
    <p:sldId id="509" r:id="rId9"/>
    <p:sldId id="280" r:id="rId10"/>
    <p:sldId id="368" r:id="rId11"/>
    <p:sldId id="514" r:id="rId12"/>
    <p:sldId id="394" r:id="rId13"/>
    <p:sldId id="483" r:id="rId14"/>
    <p:sldId id="515" r:id="rId15"/>
    <p:sldId id="593" r:id="rId16"/>
    <p:sldId id="519" r:id="rId17"/>
    <p:sldId id="396" r:id="rId18"/>
    <p:sldId id="520" r:id="rId19"/>
    <p:sldId id="403" r:id="rId20"/>
    <p:sldId id="402" r:id="rId21"/>
    <p:sldId id="404" r:id="rId22"/>
    <p:sldId id="512" r:id="rId23"/>
    <p:sldId id="521" r:id="rId24"/>
    <p:sldId id="503" r:id="rId25"/>
    <p:sldId id="289" r:id="rId26"/>
    <p:sldId id="494" r:id="rId27"/>
    <p:sldId id="451" r:id="rId28"/>
    <p:sldId id="453" r:id="rId29"/>
    <p:sldId id="454" r:id="rId30"/>
    <p:sldId id="455" r:id="rId31"/>
    <p:sldId id="456" r:id="rId32"/>
    <p:sldId id="458" r:id="rId33"/>
    <p:sldId id="510" r:id="rId34"/>
    <p:sldId id="508" r:id="rId35"/>
    <p:sldId id="507" r:id="rId36"/>
    <p:sldId id="389" r:id="rId37"/>
    <p:sldId id="518" r:id="rId38"/>
    <p:sldId id="594" r:id="rId39"/>
    <p:sldId id="495" r:id="rId40"/>
    <p:sldId id="439" r:id="rId41"/>
    <p:sldId id="436" r:id="rId42"/>
    <p:sldId id="497" r:id="rId43"/>
    <p:sldId id="496" r:id="rId44"/>
    <p:sldId id="448" r:id="rId45"/>
    <p:sldId id="447" r:id="rId46"/>
    <p:sldId id="449" r:id="rId47"/>
    <p:sldId id="470" r:id="rId48"/>
    <p:sldId id="493" r:id="rId49"/>
    <p:sldId id="502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93258" autoAdjust="0"/>
  </p:normalViewPr>
  <p:slideViewPr>
    <p:cSldViewPr>
      <p:cViewPr varScale="1">
        <p:scale>
          <a:sx n="115" d="100"/>
          <a:sy n="115" d="100"/>
        </p:scale>
        <p:origin x="13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F20BF5-F820-CD4E-BC05-860CBF4CDA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6DF20B1-5A43-8E41-99A9-8EC80945D3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F4D92FF-95F3-4044-9355-382B8B6583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D8F3DBC-1CD3-8D45-9BA3-73954A3BA4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1BFD6AE-D609-EC4C-8F1E-E3BF937B75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48D503B-A75B-6D42-907E-E39013FA0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1F7D80-0062-114C-B60D-42D4549A8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943A053-9985-0748-BAD3-5233F1C2C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B7DE5493-8EC1-3643-A94B-DC2CA21027CB}" type="slidenum">
              <a:rPr lang="ru-RU" altLang="ru-RU" sz="1200" b="0">
                <a:latin typeface="Arial" panose="020B0604020202020204" pitchFamily="34" charset="0"/>
              </a:rPr>
              <a:pPr/>
              <a:t>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A28211-9A98-5043-A293-4AFF59BD9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82CA795-C361-FD42-89E8-F8B64C38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dirty="0"/>
              <a:t>OMC and it’s implications to nuclear and particle physics</a:t>
            </a:r>
          </a:p>
          <a:p>
            <a:pPr eaLnBrk="1" hangingPunct="1"/>
            <a:r>
              <a:rPr lang="en-US" altLang="ru-RU" dirty="0"/>
              <a:t>Not only for DBD but for nuclear and particle physics. Egoistic goal.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B6DC4133-EA0A-1346-BBCF-25BB46739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2EEE48FE-308D-EC41-B038-49767757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16F5411B-23AD-F247-A030-D43023394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D25322F1-E4C7-9E4A-A1F8-6717198D5CC5}" type="slidenum">
              <a:rPr lang="ru-RU" altLang="ru-RU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 not have enough patience, only Dana can do this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F7D80-0062-114C-B60D-42D4549A88C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73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>
            <a:extLst>
              <a:ext uri="{FF2B5EF4-FFF2-40B4-BE49-F238E27FC236}">
                <a16:creationId xmlns:a16="http://schemas.microsoft.com/office/drawing/2014/main" id="{7086F366-9BE5-4A40-8CE7-3CDC78F714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22883" name="Заметки 2">
            <a:extLst>
              <a:ext uri="{FF2B5EF4-FFF2-40B4-BE49-F238E27FC236}">
                <a16:creationId xmlns:a16="http://schemas.microsoft.com/office/drawing/2014/main" id="{CDC4B92E-BE1A-0C45-9EC4-9876F2FC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884" name="Номер слайда 3">
            <a:extLst>
              <a:ext uri="{FF2B5EF4-FFF2-40B4-BE49-F238E27FC236}">
                <a16:creationId xmlns:a16="http://schemas.microsoft.com/office/drawing/2014/main" id="{CD765F5B-7D6E-8146-8765-AB44D3EC6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D4C1B8CF-881B-274E-8FBD-CCBD851381D3}" type="slidenum">
              <a:rPr lang="ru-RU" altLang="ru-RU" sz="1200" b="0">
                <a:latin typeface="Arial" panose="020B0604020202020204" pitchFamily="34" charset="0"/>
              </a:rPr>
              <a:pPr/>
              <a:t>16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>
            <a:extLst>
              <a:ext uri="{FF2B5EF4-FFF2-40B4-BE49-F238E27FC236}">
                <a16:creationId xmlns:a16="http://schemas.microsoft.com/office/drawing/2014/main" id="{E7F19FAE-2F1C-D347-A319-1A04E432B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33123" name="Заметки 2">
            <a:extLst>
              <a:ext uri="{FF2B5EF4-FFF2-40B4-BE49-F238E27FC236}">
                <a16:creationId xmlns:a16="http://schemas.microsoft.com/office/drawing/2014/main" id="{1670EE6D-F02E-1749-8DB1-A3A4F2EB8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3124" name="Номер слайда 3">
            <a:extLst>
              <a:ext uri="{FF2B5EF4-FFF2-40B4-BE49-F238E27FC236}">
                <a16:creationId xmlns:a16="http://schemas.microsoft.com/office/drawing/2014/main" id="{3002AA89-E7A3-F845-A7C4-304F791B1A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4FF62F07-69CA-114E-B30E-698F09DDA7A0}" type="slidenum">
              <a:rPr lang="ru-RU" altLang="ru-RU" sz="1200" b="0"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>
            <a:extLst>
              <a:ext uri="{FF2B5EF4-FFF2-40B4-BE49-F238E27FC236}">
                <a16:creationId xmlns:a16="http://schemas.microsoft.com/office/drawing/2014/main" id="{0757B3C0-61E5-4F45-A5CD-53FD4B3FE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35171" name="Заметки 2">
            <a:extLst>
              <a:ext uri="{FF2B5EF4-FFF2-40B4-BE49-F238E27FC236}">
                <a16:creationId xmlns:a16="http://schemas.microsoft.com/office/drawing/2014/main" id="{C3E80CFD-5B13-CB4E-A2B5-AE3B9553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5172" name="Номер слайда 3">
            <a:extLst>
              <a:ext uri="{FF2B5EF4-FFF2-40B4-BE49-F238E27FC236}">
                <a16:creationId xmlns:a16="http://schemas.microsoft.com/office/drawing/2014/main" id="{4F59B87B-E584-C249-AD4E-714C7C180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BAE099E0-5EB6-304C-BF0B-04C672C27366}" type="slidenum">
              <a:rPr lang="ru-RU" altLang="ru-RU" sz="1200" b="0"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>
            <a:extLst>
              <a:ext uri="{FF2B5EF4-FFF2-40B4-BE49-F238E27FC236}">
                <a16:creationId xmlns:a16="http://schemas.microsoft.com/office/drawing/2014/main" id="{12372BF5-1BC3-BE4E-BE57-46F79F8D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37219" name="Заметки 2">
            <a:extLst>
              <a:ext uri="{FF2B5EF4-FFF2-40B4-BE49-F238E27FC236}">
                <a16:creationId xmlns:a16="http://schemas.microsoft.com/office/drawing/2014/main" id="{854B381E-CCB0-2545-9906-FE4271B6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7220" name="Номер слайда 3">
            <a:extLst>
              <a:ext uri="{FF2B5EF4-FFF2-40B4-BE49-F238E27FC236}">
                <a16:creationId xmlns:a16="http://schemas.microsoft.com/office/drawing/2014/main" id="{2C1647DF-0FAC-3741-82F6-02D45A299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46F1B42B-07AC-D748-AF16-EEFF3EDDE4E3}" type="slidenum">
              <a:rPr lang="ru-RU" altLang="ru-RU" sz="1200" b="0">
                <a:latin typeface="Arial" panose="020B0604020202020204" pitchFamily="34" charset="0"/>
              </a:rPr>
              <a:pPr/>
              <a:t>20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7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 We were limited by 4 </a:t>
            </a:r>
            <a:r>
              <a:rPr lang="en-US" dirty="0" err="1"/>
              <a:t>HPGe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F7D80-0062-114C-B60D-42D4549A88C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78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852F8BBE-AE85-6B41-A118-27C1D3DCA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6E3AC6D2-72D5-7E49-8627-4768B7C5D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40A00D8F-4546-A64C-90EF-981C4F9C3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AFDEEF33-F5FC-084C-AC35-B9192580AE0C}" type="slidenum">
              <a:rPr lang="ru-RU" altLang="ru-RU" sz="1200" b="0">
                <a:latin typeface="Arial" panose="020B0604020202020204" pitchFamily="34" charset="0"/>
              </a:rPr>
              <a:pPr/>
              <a:t>26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BFBA1F01-46AA-BE41-80D9-AAFEFC312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52667FB0-7B89-8744-B3C3-8B01DE449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C52FA414-9E5C-BA41-994D-12B3C3B67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2C7916D3-C9BA-4E42-A721-C5AE4606D362}" type="slidenum">
              <a:rPr lang="ru-RU" altLang="ru-RU" sz="1200" b="0">
                <a:latin typeface="Arial" panose="020B0604020202020204" pitchFamily="34" charset="0"/>
              </a:rPr>
              <a:pPr/>
              <a:t>27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834C4D57-08FF-BE4B-B02E-8D5A4BEE15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0C3BEBCF-930D-EE43-B921-4B7F58AAE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9E316DBE-AD81-C547-AC84-068B22575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07BC9F8F-F36D-424F-8C0F-AB97F8556353}" type="slidenum">
              <a:rPr lang="ru-RU" altLang="ru-RU" sz="1200" b="0">
                <a:latin typeface="Arial" panose="020B0604020202020204" pitchFamily="34" charset="0"/>
              </a:rPr>
              <a:pPr/>
              <a:t>28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B519F233-22D8-034D-A4D5-46F9838CC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179232DC-C004-F647-8ED0-E2BC430F3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Последняя орбита внутри ядра</a:t>
            </a:r>
            <a:endParaRPr lang="en-US" altLang="ru-RU" dirty="0"/>
          </a:p>
          <a:p>
            <a:pPr eaLnBrk="1" hangingPunct="1"/>
            <a:r>
              <a:rPr lang="ru-RU" altLang="ru-RU" dirty="0"/>
              <a:t>Сказать про </a:t>
            </a:r>
            <a:r>
              <a:rPr lang="el-GR" altLang="ru-RU" dirty="0"/>
              <a:t>μ</a:t>
            </a:r>
            <a:r>
              <a:rPr lang="en-US" altLang="ru-RU" dirty="0"/>
              <a:t>x – </a:t>
            </a:r>
            <a:r>
              <a:rPr lang="ru-RU" altLang="ru-RU" dirty="0"/>
              <a:t>диплом и Тойоту. Чувствительны к химическому составу мишени.</a:t>
            </a:r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3534C9A1-9A04-6D46-8A3C-473F82335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85181183-1A44-754F-B21D-DC7BED1F4EBC}" type="slidenum">
              <a:rPr lang="ru-RU" altLang="ru-RU" sz="1200" b="0"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47434632-29FF-F349-96BF-DA77C5386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94172629-D1DA-D841-B744-B18F16ED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0BB7CDD8-E078-8F4B-B17F-B1BA05C7D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BDAF8C16-FF5E-2742-B945-693AC9616D7A}" type="slidenum">
              <a:rPr lang="ru-RU" altLang="ru-RU" sz="1200" b="0">
                <a:latin typeface="Arial" panose="020B0604020202020204" pitchFamily="34" charset="0"/>
              </a:rPr>
              <a:pPr/>
              <a:t>29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7B1BA5AB-F69F-354E-9328-E57AE54F7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267931F6-C9C1-2F4C-8D56-E5373E67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64AC6F96-66F9-EB43-A1F8-7317F2397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354E24FB-E54F-414C-8C74-FD726B8B406B}" type="slidenum">
              <a:rPr lang="ru-RU" altLang="ru-RU" sz="1200" b="0">
                <a:latin typeface="Arial" panose="020B0604020202020204" pitchFamily="34" charset="0"/>
              </a:rPr>
              <a:pPr/>
              <a:t>30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6ECFAE1B-A926-7F46-9CF4-6397FB52EF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F85B3D1D-1968-7A4F-B36B-42B2EEC7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353F2048-EEEE-FE44-B8C0-FF7B349CD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CBF0DD1D-972B-9148-85BB-3439A3E34608}" type="slidenum">
              <a:rPr lang="ru-RU" altLang="ru-RU" sz="1200" b="0">
                <a:latin typeface="Arial" panose="020B0604020202020204" pitchFamily="34" charset="0"/>
              </a:rPr>
              <a:pPr/>
              <a:t>31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beam–time  we need to use any opportunity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F7D80-0062-114C-B60D-42D4549A88C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381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>
            <a:extLst>
              <a:ext uri="{FF2B5EF4-FFF2-40B4-BE49-F238E27FC236}">
                <a16:creationId xmlns:a16="http://schemas.microsoft.com/office/drawing/2014/main" id="{049BF9B1-DCA4-304D-91ED-F32FBB67E1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39267" name="Заметки 2">
            <a:extLst>
              <a:ext uri="{FF2B5EF4-FFF2-40B4-BE49-F238E27FC236}">
                <a16:creationId xmlns:a16="http://schemas.microsoft.com/office/drawing/2014/main" id="{D686C61B-99E1-E84C-AEFB-EE89448F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9268" name="Номер слайда 3">
            <a:extLst>
              <a:ext uri="{FF2B5EF4-FFF2-40B4-BE49-F238E27FC236}">
                <a16:creationId xmlns:a16="http://schemas.microsoft.com/office/drawing/2014/main" id="{057308B3-4827-004B-B184-32DCB8461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6C02E808-3935-C440-AE48-0C3395D4DABE}" type="slidenum">
              <a:rPr lang="ru-RU" altLang="ru-RU" sz="1200" b="0">
                <a:latin typeface="Arial" panose="020B0604020202020204" pitchFamily="34" charset="0"/>
              </a:rPr>
              <a:pPr/>
              <a:t>35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>
            <a:extLst>
              <a:ext uri="{FF2B5EF4-FFF2-40B4-BE49-F238E27FC236}">
                <a16:creationId xmlns:a16="http://schemas.microsoft.com/office/drawing/2014/main" id="{379562D9-4632-6540-87B2-96BA7D0CAD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08547" name="Заметки 2">
            <a:extLst>
              <a:ext uri="{FF2B5EF4-FFF2-40B4-BE49-F238E27FC236}">
                <a16:creationId xmlns:a16="http://schemas.microsoft.com/office/drawing/2014/main" id="{94EB6D92-CBBE-0743-B322-D9323F292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8548" name="Номер слайда 3">
            <a:extLst>
              <a:ext uri="{FF2B5EF4-FFF2-40B4-BE49-F238E27FC236}">
                <a16:creationId xmlns:a16="http://schemas.microsoft.com/office/drawing/2014/main" id="{4D3E21B6-1AAD-C346-832F-78A8FD839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2869FB53-FE92-D641-88F1-D6A3FA92EFFC}" type="slidenum">
              <a:rPr lang="ru-RU" altLang="ru-RU" sz="1200" b="0">
                <a:latin typeface="Arial" panose="020B0604020202020204" pitchFamily="34" charset="0"/>
              </a:rPr>
              <a:pPr/>
              <a:t>39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>
            <a:extLst>
              <a:ext uri="{FF2B5EF4-FFF2-40B4-BE49-F238E27FC236}">
                <a16:creationId xmlns:a16="http://schemas.microsoft.com/office/drawing/2014/main" id="{9DC84A75-61FD-B44F-92F3-A3118B279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24931" name="Заметки 2">
            <a:extLst>
              <a:ext uri="{FF2B5EF4-FFF2-40B4-BE49-F238E27FC236}">
                <a16:creationId xmlns:a16="http://schemas.microsoft.com/office/drawing/2014/main" id="{981A6926-9A49-314E-9C17-F8F62F10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ru-RU" dirty="0"/>
              <a:t>It’s hard to compare with the theory</a:t>
            </a:r>
            <a:endParaRPr lang="ru-RU" altLang="ru-RU" dirty="0"/>
          </a:p>
        </p:txBody>
      </p:sp>
      <p:sp>
        <p:nvSpPr>
          <p:cNvPr id="124932" name="Номер слайда 3">
            <a:extLst>
              <a:ext uri="{FF2B5EF4-FFF2-40B4-BE49-F238E27FC236}">
                <a16:creationId xmlns:a16="http://schemas.microsoft.com/office/drawing/2014/main" id="{E2631D63-1102-1349-8EA6-E7A08ADE7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4ABC802C-72A8-2E42-948B-B09869BD44B9}" type="slidenum">
              <a:rPr lang="ru-RU" altLang="ru-RU" sz="1200" b="0">
                <a:latin typeface="Arial" panose="020B0604020202020204" pitchFamily="34" charset="0"/>
              </a:rPr>
              <a:pPr/>
              <a:t>40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36A1E1A3-5F9F-2749-AEE2-674F45F0C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5EB62C88-AE62-DA47-8B61-3E566F9D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BCF42913-0D9E-2A40-8902-723670A2A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9687E8D0-FEC2-014C-B271-A43D3B75F5EB}" type="slidenum">
              <a:rPr lang="ru-RU" altLang="ru-RU" sz="1200" b="0">
                <a:latin typeface="Arial" panose="020B0604020202020204" pitchFamily="34" charset="0"/>
              </a:rPr>
              <a:pPr/>
              <a:t>43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2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0C889A6C-5184-5E43-AAAE-ADC14B3931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76DFFAC2-492F-6440-9286-79D8F387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77CFD98B-F73F-B641-A1AC-FD187B9F8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DC4F305B-0986-9B48-A8D5-2F22A5B50C36}" type="slidenum">
              <a:rPr lang="ru-RU" altLang="ru-RU" sz="1200" b="0">
                <a:latin typeface="Arial" panose="020B0604020202020204" pitchFamily="34" charset="0"/>
              </a:rPr>
              <a:pPr/>
              <a:t>44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1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1F25B269-7EE3-4B45-A464-84CEB781D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E17CF482-5B1E-8C4D-82AD-BE402786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0FE7D6A5-E8E1-5348-924E-29155F500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AA4B13BF-4297-7240-96F4-19929AA51652}" type="slidenum">
              <a:rPr lang="ru-RU" altLang="ru-RU" sz="1200" b="0">
                <a:latin typeface="Arial" panose="020B0604020202020204" pitchFamily="34" charset="0"/>
              </a:rPr>
              <a:pPr/>
              <a:t>45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9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143CE1A0-2FB9-C74C-A809-4EF0CD62BF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CEF86DB1-5007-DB4F-81E6-5246F1B47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0DC1FD15-09E7-7A40-84EC-606FDEF6D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3FEE99B6-DCDF-8F44-8E32-3DD2555D7526}" type="slidenum">
              <a:rPr lang="ru-RU" altLang="ru-RU" sz="1200" b="0"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>
            <a:extLst>
              <a:ext uri="{FF2B5EF4-FFF2-40B4-BE49-F238E27FC236}">
                <a16:creationId xmlns:a16="http://schemas.microsoft.com/office/drawing/2014/main" id="{B4233CA2-02D4-0744-B7E5-DEA969D7F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145411" name="Заметки 2">
            <a:extLst>
              <a:ext uri="{FF2B5EF4-FFF2-40B4-BE49-F238E27FC236}">
                <a16:creationId xmlns:a16="http://schemas.microsoft.com/office/drawing/2014/main" id="{BDCFCF1A-5FFE-E94B-BE8E-75370AB24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45412" name="Номер слайда 3">
            <a:extLst>
              <a:ext uri="{FF2B5EF4-FFF2-40B4-BE49-F238E27FC236}">
                <a16:creationId xmlns:a16="http://schemas.microsoft.com/office/drawing/2014/main" id="{24ED20C6-CCD8-0B40-A480-AA947F175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17B06D54-14AE-1449-8E94-31E333170C42}" type="slidenum">
              <a:rPr lang="ru-RU" altLang="ru-RU" sz="1200" b="0">
                <a:latin typeface="Arial" panose="020B0604020202020204" pitchFamily="34" charset="0"/>
              </a:rPr>
              <a:pPr/>
              <a:t>46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A78F49D4-B9DF-D349-AFA2-389AAC9B9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EED3F204-BC84-2140-B9F5-59534978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58B4F428-3447-434F-A819-8030EE1A2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EC3CCDC9-DAE1-8243-8B06-A8E780307025}" type="slidenum">
              <a:rPr lang="ru-RU" altLang="ru-RU" sz="1200" b="0"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6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A7D40313-352B-204F-8E0D-355611EAB6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82D5C945-F008-B640-91C3-F1C23ED8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A2BFDA32-BBB7-DA4B-A65F-4793454E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5EFEEFE1-7B0B-2E4E-BEA6-36DE479A935C}" type="slidenum">
              <a:rPr lang="ru-RU" altLang="ru-RU" sz="1200" b="0">
                <a:latin typeface="Arial" panose="020B0604020202020204" pitchFamily="34" charset="0"/>
              </a:rPr>
              <a:pPr/>
              <a:t>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AFF99E6E-E9E4-F840-823B-2B4BD6AFD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53E825F2-7D0C-7647-89A5-E0BFEC2C0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ABB713AC-EE54-9A41-ACBA-EE25CC6F6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2D340817-04AE-AD41-B13E-1E1439FDAB90}" type="slidenum">
              <a:rPr lang="ru-RU" altLang="ru-RU" sz="1200" b="0">
                <a:latin typeface="Arial" panose="020B0604020202020204" pitchFamily="34" charset="0"/>
              </a:rPr>
              <a:pPr/>
              <a:t>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E42357F0-E8A6-8344-BEB9-815E1E5B7F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4B490269-7FF4-164A-8BB9-73479505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id="{418E7515-C23F-114E-A6D5-1D50AECE7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1AFB4465-63F3-5947-855B-49B7C54AD287}" type="slidenum">
              <a:rPr lang="ru-RU" altLang="ru-RU" sz="1200" b="0">
                <a:latin typeface="Arial" panose="020B0604020202020204" pitchFamily="34" charset="0"/>
              </a:rPr>
              <a:pPr/>
              <a:t>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id="{078B665D-D2CD-AF4C-AA62-D5C8B2D828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ln/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id="{B7FAF755-501D-874D-9D34-8E5F280D7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id="{F5BD215B-1A59-0941-9F92-53C0C1C9A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3201F67A-24F8-8346-AAFB-07C875E53935}" type="slidenum">
              <a:rPr lang="ru-RU" altLang="ru-RU" sz="1200" b="0">
                <a:latin typeface="Arial" panose="020B0604020202020204" pitchFamily="34" charset="0"/>
              </a:rPr>
              <a:pPr/>
              <a:t>11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7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Белый порошок на таможне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F7D80-0062-114C-B60D-42D4549A88C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A51B712A-DC96-DD42-AE92-71368C0F22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68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A914F-DFF9-A448-A41A-AD68A72CE8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41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10F6-179C-1C40-8006-54A2E99411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8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D1DBC-B035-3E42-B036-A8D29F52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13E51D-86B2-5C4F-B989-73ED8122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36203-A617-F340-BA90-116E55BD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68BD-03B1-3C46-A78B-87F5E7E324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32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FDF8D-C018-6949-A5A5-35C5A339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7EC1-86D2-C041-B332-7EFE11A40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97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8E4667-6AC4-ED47-A535-0A17098A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9D256-4F80-044F-9760-ECA937F7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8BD2BE-CB3C-B142-A783-26833D75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BC40BE6C-905A-A94F-9708-B9EB1CAFF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51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32" y="24727"/>
            <a:ext cx="7772400" cy="1609344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89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E49277E-2630-6249-B89D-ED9F908D05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4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32" y="0"/>
            <a:ext cx="7772400" cy="1609344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46A2-94B0-5642-B1C4-A104312E0E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2D654-BBA1-5346-976A-14B72101E3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4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0897" y="0"/>
            <a:ext cx="7772400" cy="1609344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E1D4-C42C-A446-ADA9-0C1563A52F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4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F7216-72AB-0448-A048-BFC65D0D87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60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E4747-A44E-1244-84A0-BE579EBBD6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3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234974E-59C9-DC49-BE14-C45527400F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55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xrays.jinr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6" Type="http://schemas.openxmlformats.org/officeDocument/2006/relationships/hyperlink" Target="https://arxiv.org/abs/1803.10960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7594749900819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c/abstract/10.1103/PhysRevC.65.025503" TargetMode="External"/><Relationship Id="rId4" Type="http://schemas.openxmlformats.org/officeDocument/2006/relationships/hyperlink" Target="https://www.sciencedirect.com/science/article/abs/pii/S037594740101284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CAE200-9607-3446-B355-FEFBA585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873" y="1759172"/>
            <a:ext cx="7415528" cy="361404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000" b="0" dirty="0"/>
              <a:t>Ordinary muon capture studies as an opportunity for DBD calculations</a:t>
            </a:r>
            <a:br>
              <a:rPr lang="en-US" b="0" dirty="0"/>
            </a:br>
            <a:br>
              <a:rPr lang="en-US" altLang="ru-RU" sz="3692" u="sng" dirty="0">
                <a:solidFill>
                  <a:schemeClr val="tx1"/>
                </a:solidFill>
              </a:rPr>
            </a:br>
            <a:br>
              <a:rPr lang="en-US" altLang="ru-RU" sz="3692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474FB3D-8BEC-1649-83CD-A209767687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4869" y="4425463"/>
            <a:ext cx="6600092" cy="1662295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en-US" altLang="ru-RU" sz="8862" b="1" u="sng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M. </a:t>
            </a:r>
            <a:r>
              <a:rPr lang="en-US" altLang="ru-RU" sz="8862" b="1" u="sng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Shirchenko</a:t>
            </a:r>
            <a:r>
              <a:rPr lang="en-US" altLang="ru-RU" sz="8862" b="1" u="sng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JINR, </a:t>
            </a:r>
            <a:r>
              <a:rPr lang="en-US" altLang="ru-RU" sz="8862" b="1" u="sng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Dubna</a:t>
            </a:r>
            <a:br>
              <a:rPr lang="ru-RU" altLang="ru-RU" sz="8862" u="sng" dirty="0">
                <a:solidFill>
                  <a:srgbClr val="484A33"/>
                </a:solidFill>
              </a:rPr>
            </a:br>
            <a:endParaRPr lang="ru-RU" altLang="ru-RU" sz="8862" dirty="0">
              <a:solidFill>
                <a:srgbClr val="484A33"/>
              </a:solidFill>
              <a:latin typeface="Candara" panose="020E0502030303020204" pitchFamily="34" charset="0"/>
            </a:endParaRPr>
          </a:p>
          <a:p>
            <a:pPr algn="ctr">
              <a:defRPr/>
            </a:pPr>
            <a:endParaRPr lang="en-US" altLang="ru-RU" sz="1846" u="sng" dirty="0">
              <a:solidFill>
                <a:schemeClr val="accent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ru-RU" sz="1846" u="sng" dirty="0">
              <a:solidFill>
                <a:schemeClr val="accent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ru-RU" sz="1846" u="sng" dirty="0">
              <a:solidFill>
                <a:schemeClr val="accent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altLang="ru-RU" sz="5908" b="1" dirty="0">
                <a:latin typeface="Candara" panose="020E0502030303020204" pitchFamily="34" charset="0"/>
                <a:cs typeface="Times New Roman" panose="02020603050405020304" pitchFamily="18" charset="0"/>
              </a:rPr>
              <a:t>MEDEX’19</a:t>
            </a:r>
            <a:endParaRPr lang="ru-RU" altLang="ru-RU" sz="5908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altLang="ru-RU" sz="5908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altLang="ru-RU" sz="5908" b="1" dirty="0">
                <a:latin typeface="Candara" panose="020E0502030303020204" pitchFamily="34" charset="0"/>
                <a:cs typeface="Times New Roman" panose="02020603050405020304" pitchFamily="18" charset="0"/>
              </a:rPr>
              <a:t>29.05.2019</a:t>
            </a:r>
            <a:endParaRPr lang="ru-RU" altLang="ru-RU" sz="5908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defRPr/>
            </a:pPr>
            <a:endParaRPr lang="ru-RU" altLang="ru-RU" sz="5908" b="1" dirty="0"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16AF4F-9D6F-314D-9CEC-3E52A5C836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" y="96131"/>
            <a:ext cx="1049147" cy="1049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934EC-6A9C-B943-B157-B6C9332BC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85" y="-2830"/>
            <a:ext cx="3043215" cy="8799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8" name="Group 212">
            <a:extLst>
              <a:ext uri="{FF2B5EF4-FFF2-40B4-BE49-F238E27FC236}">
                <a16:creationId xmlns:a16="http://schemas.microsoft.com/office/drawing/2014/main" id="{5F31D596-8AF9-4749-B8FE-118C481E7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80878"/>
              </p:ext>
            </p:extLst>
          </p:nvPr>
        </p:nvGraphicFramePr>
        <p:xfrm>
          <a:off x="317990" y="304801"/>
          <a:ext cx="8502482" cy="5869361"/>
        </p:xfrm>
        <a:graphic>
          <a:graphicData uri="http://schemas.openxmlformats.org/drawingml/2006/table">
            <a:tbl>
              <a:tblPr/>
              <a:tblGrid>
                <a:gridCol w="212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kumimoji="0" lang="el-GR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Enrichment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</a:t>
                      </a:r>
                      <a:endParaRPr kumimoji="0" lang="el-GR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ty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95.8%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kumimoji="0" lang="en-US" altLang="ru-RU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powder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92.4%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granules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r>
                        <a:rPr kumimoji="0" lang="en-US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granules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63.0%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 metal foil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r>
                        <a:rPr kumimoji="0" lang="en-US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 metal foil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g</a:t>
                      </a: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99.8%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gas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 l (1 atm.)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r>
                        <a:rPr kumimoji="0" lang="en-US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gas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l (1 atm.)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92.6%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kumimoji="0" lang="en-US" altLang="ru-RU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ru-RU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powder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</a:t>
                      </a:r>
                      <a:r>
                        <a:rPr kumimoji="0" lang="en-US" altLang="ru-RU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kumimoji="0" lang="en-US" altLang="ru-RU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ru-RU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powder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 g</a:t>
                      </a:r>
                      <a:endParaRPr kumimoji="0" lang="ru-RU" altLang="ru-RU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2" marB="4220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[1] D. Zinatulina et al. Phys. Rev. C 99 (2019) 024327.">
            <a:extLst>
              <a:ext uri="{FF2B5EF4-FFF2-40B4-BE49-F238E27FC236}">
                <a16:creationId xmlns:a16="http://schemas.microsoft.com/office/drawing/2014/main" id="{F146F0AF-57DA-EC4B-87C5-89129ADD83FE}"/>
              </a:ext>
            </a:extLst>
          </p:cNvPr>
          <p:cNvSpPr txBox="1"/>
          <p:nvPr/>
        </p:nvSpPr>
        <p:spPr>
          <a:xfrm>
            <a:off x="191967" y="6187346"/>
            <a:ext cx="4117393" cy="41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76" tIns="51577" rIns="51576" bIns="51577">
            <a:spAutoFit/>
          </a:bodyPr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 defTabSz="515774" hangingPunct="0"/>
            <a:r>
              <a:rPr sz="2000" kern="0" dirty="0">
                <a:latin typeface="Calibri"/>
                <a:ea typeface="Calibri"/>
                <a:cs typeface="Calibri"/>
                <a:sym typeface="Calibri"/>
              </a:rPr>
              <a:t>Phys. Rev. C 99 (2019) 024327.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D7F2F2A-834A-8645-B6BE-CCD52ACB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6B7885-03D4-E848-A52D-F11EFAB6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E1D4-C42C-A446-ADA9-0C1563A52F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A8CA5-98BE-1848-9C5E-411AFB5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68" y="0"/>
            <a:ext cx="7772400" cy="1609344"/>
          </a:xfrm>
        </p:spPr>
        <p:txBody>
          <a:bodyPr/>
          <a:lstStyle/>
          <a:p>
            <a:r>
              <a:rPr lang="en-US" dirty="0"/>
              <a:t>E,T – distribution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10B288-9184-444D-AFE7-4F515635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13" y="1340768"/>
            <a:ext cx="7500368" cy="48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FBCE8-D762-3F47-986A-480872B71A98}"/>
              </a:ext>
            </a:extLst>
          </p:cNvPr>
          <p:cNvSpPr txBox="1"/>
          <p:nvPr/>
        </p:nvSpPr>
        <p:spPr>
          <a:xfrm rot="16200000" flipH="1">
            <a:off x="46136" y="2372769"/>
            <a:ext cx="962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Time, ns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039A7-EFF1-0B4D-88B8-BD42C22B2A05}"/>
              </a:ext>
            </a:extLst>
          </p:cNvPr>
          <p:cNvSpPr txBox="1"/>
          <p:nvPr/>
        </p:nvSpPr>
        <p:spPr>
          <a:xfrm>
            <a:off x="4051747" y="6381328"/>
            <a:ext cx="128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Energy, keV</a:t>
            </a:r>
            <a:endParaRPr lang="ru-RU" sz="16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BD4D55-E059-0B4B-8B64-A9E68422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EB8136-0EA2-F644-ABA0-6A540E26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99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1" descr="pd_se_spectra.png">
            <a:extLst>
              <a:ext uri="{FF2B5EF4-FFF2-40B4-BE49-F238E27FC236}">
                <a16:creationId xmlns:a16="http://schemas.microsoft.com/office/drawing/2014/main" id="{99EE7D18-0680-AB44-A826-95D0E3AB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6" y="1350499"/>
            <a:ext cx="5604319" cy="453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id="{E4B55301-B95C-E44C-9ABC-ECA157C62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685" y="4526063"/>
            <a:ext cx="996462" cy="37638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18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prompt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1E206148-3862-AD49-9A07-361E57DD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685" y="5183509"/>
            <a:ext cx="981359" cy="37638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18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delayed</a:t>
            </a:r>
            <a:endParaRPr lang="de-DE" altLang="ru-RU" sz="184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11A04-4146-0740-AB9A-6D60E5787CBD}"/>
              </a:ext>
            </a:extLst>
          </p:cNvPr>
          <p:cNvSpPr/>
          <p:nvPr/>
        </p:nvSpPr>
        <p:spPr>
          <a:xfrm>
            <a:off x="4427984" y="3013455"/>
            <a:ext cx="2076450" cy="104335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1E35D1-E2DD-564B-93CA-30578EDB0745}"/>
              </a:ext>
            </a:extLst>
          </p:cNvPr>
          <p:cNvSpPr/>
          <p:nvPr/>
        </p:nvSpPr>
        <p:spPr>
          <a:xfrm>
            <a:off x="1187624" y="1472970"/>
            <a:ext cx="2219001" cy="116394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E70C04-0AA8-B846-BDB1-03064890C17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31839" y="2451100"/>
            <a:ext cx="1600234" cy="715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23258F89-2F5C-F446-96BC-25684BE0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777" y="3240807"/>
            <a:ext cx="1566408" cy="37638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18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Uncorrelated</a:t>
            </a:r>
            <a:endParaRPr lang="de-DE" altLang="ru-RU" sz="184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</p:txBody>
      </p:sp>
      <p:pic>
        <p:nvPicPr>
          <p:cNvPr id="11" name="Picture 5" descr="U2A_se76_2">
            <a:extLst>
              <a:ext uri="{FF2B5EF4-FFF2-40B4-BE49-F238E27FC236}">
                <a16:creationId xmlns:a16="http://schemas.microsoft.com/office/drawing/2014/main" id="{238418FE-E139-EA40-B2CA-F63D7C6A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78" y="1254564"/>
            <a:ext cx="2890512" cy="190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3349128-20D3-084A-92E4-89283A60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μ-</a:t>
            </a:r>
            <a:r>
              <a:rPr lang="en-US" dirty="0"/>
              <a:t>spectra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F7699B9-B3E0-354D-8AC7-E2307AF1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F9EC41-73A1-EB47-A196-16259182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A532B9-7ED0-844C-9FA9-06B2FFC9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n-US" dirty="0"/>
              <a:t>X-rays catalogue</a:t>
            </a:r>
            <a:endParaRPr lang="ru-RU" dirty="0"/>
          </a:p>
        </p:txBody>
      </p:sp>
      <p:pic>
        <p:nvPicPr>
          <p:cNvPr id="6" name="Объект 5" descr="Изображение выглядит как снимок экрана&#10;&#10;&#10;&#10;Описание создано автоматически">
            <a:extLst>
              <a:ext uri="{FF2B5EF4-FFF2-40B4-BE49-F238E27FC236}">
                <a16:creationId xmlns:a16="http://schemas.microsoft.com/office/drawing/2014/main" id="{52AF7748-F8BB-0046-A1FD-2AEFA4F22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2" y="1421849"/>
            <a:ext cx="6682308" cy="40143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46464-6D1A-C443-B5D2-EFE4BE2B929B}"/>
              </a:ext>
            </a:extLst>
          </p:cNvPr>
          <p:cNvSpPr txBox="1"/>
          <p:nvPr/>
        </p:nvSpPr>
        <p:spPr>
          <a:xfrm>
            <a:off x="5242604" y="5578202"/>
            <a:ext cx="230332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dirty="0">
                <a:latin typeface="+mn-lt"/>
                <a:hlinkClick r:id="rId4"/>
              </a:rPr>
              <a:t>http://muxrays.jinr.ru</a:t>
            </a:r>
            <a:endParaRPr lang="ru-RU" sz="1662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F97B1-D223-7049-B1D3-DDEC19E215FE}"/>
              </a:ext>
            </a:extLst>
          </p:cNvPr>
          <p:cNvSpPr txBox="1"/>
          <p:nvPr/>
        </p:nvSpPr>
        <p:spPr>
          <a:xfrm>
            <a:off x="849742" y="5436151"/>
            <a:ext cx="4277581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elements measured @ PSI</a:t>
            </a:r>
            <a:endParaRPr lang="ru-RU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445020-F7F3-7B4E-9ABF-D351A28F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697C1A-5BAE-154B-9054-B1486768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BAA2-C751-E24E-B71B-8AF583F4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evolution method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8F9994-8044-6B45-8832-7D04A2E2B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2" y="1340768"/>
            <a:ext cx="7884368" cy="463183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B8EF87-1623-1144-9F2F-DC05E5685C1D}"/>
              </a:ext>
            </a:extLst>
          </p:cNvPr>
          <p:cNvSpPr/>
          <p:nvPr/>
        </p:nvSpPr>
        <p:spPr>
          <a:xfrm>
            <a:off x="1547664" y="1622692"/>
            <a:ext cx="320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(Each fragment corresponds to 10 ns time period)  </a:t>
            </a:r>
            <a:endParaRPr lang="ru-RU" altLang="ru-RU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FA426B5-C164-BF41-9D23-A31C711F7B51}"/>
              </a:ext>
            </a:extLst>
          </p:cNvPr>
          <p:cNvCxnSpPr/>
          <p:nvPr/>
        </p:nvCxnSpPr>
        <p:spPr>
          <a:xfrm>
            <a:off x="3707904" y="2269023"/>
            <a:ext cx="4392488" cy="29662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896F05-D761-7B49-BDAB-DA1FF247CA2D}"/>
              </a:ext>
            </a:extLst>
          </p:cNvPr>
          <p:cNvSpPr/>
          <p:nvPr/>
        </p:nvSpPr>
        <p:spPr>
          <a:xfrm>
            <a:off x="2355379" y="6190468"/>
            <a:ext cx="4271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H.O.U. </a:t>
            </a:r>
            <a:r>
              <a:rPr lang="en-US" alt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Fynbo</a:t>
            </a:r>
            <a:r>
              <a:rPr lang="en-US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et. al.,NPA724(2003)493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A8C09-A342-FB41-B0D0-0DC10C6F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FA6252-EB8E-464E-AD01-1DA80B20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82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Fig6-Ti-rates.png">
            <a:extLst>
              <a:ext uri="{FF2B5EF4-FFF2-40B4-BE49-F238E27FC236}">
                <a16:creationId xmlns:a16="http://schemas.microsoft.com/office/drawing/2014/main" id="{EDDA56A9-E0A0-B54C-82A2-EC50F3978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35" y="1434612"/>
            <a:ext cx="5464419" cy="45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124E95-56AE-4547-AA77-4CC15560C27F}"/>
              </a:ext>
            </a:extLst>
          </p:cNvPr>
          <p:cNvSpPr/>
          <p:nvPr/>
        </p:nvSpPr>
        <p:spPr>
          <a:xfrm>
            <a:off x="5105400" y="2284535"/>
            <a:ext cx="2224454" cy="94370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62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6D3B2EBF-46F2-B243-B29D-8C062D52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920" y="4170485"/>
            <a:ext cx="1907895" cy="603883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de-DE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361.1 </a:t>
            </a:r>
            <a:r>
              <a:rPr lang="en-US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</a:t>
            </a:r>
            <a:endParaRPr lang="de-DE" altLang="ru-RU" sz="1662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de-DE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.e., </a:t>
            </a:r>
            <a:r>
              <a:rPr lang="de-DE" altLang="ru-RU" sz="1662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de-DE" altLang="ru-RU" sz="2215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r>
              <a:rPr lang="de-DE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2.32 </a:t>
            </a:r>
            <a:r>
              <a:rPr lang="de-DE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altLang="ru-RU" sz="1846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de-DE" altLang="ru-RU" sz="1662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5AD5-5383-EC45-A57C-80957C28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rates for </a:t>
            </a:r>
            <a:r>
              <a:rPr lang="en-US" baseline="30000" dirty="0"/>
              <a:t>48</a:t>
            </a:r>
            <a:r>
              <a:rPr lang="en-US" dirty="0"/>
              <a:t>Ti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43BB9B-C6BB-FE45-89BE-7035518A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5B0DCC-E705-AA43-AB3E-DAA8EFC6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68025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6C18D-1E24-C143-8811-EE65D4AC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97" y="0"/>
            <a:ext cx="7772400" cy="1609344"/>
          </a:xfrm>
        </p:spPr>
        <p:txBody>
          <a:bodyPr/>
          <a:lstStyle/>
          <a:p>
            <a:r>
              <a:rPr lang="en-US" dirty="0"/>
              <a:t>Extraction of partial capture rates</a:t>
            </a:r>
            <a:endParaRPr lang="ru-RU" dirty="0"/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E93D3B4E-74CD-9848-9B1B-D4F8BF6A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286" y="3596055"/>
            <a:ext cx="4427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1662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ru-RU" sz="16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1E4930E-E125-154B-BEE0-1396618F04F0}"/>
              </a:ext>
            </a:extLst>
          </p:cNvPr>
          <p:cNvGrpSpPr/>
          <p:nvPr/>
        </p:nvGrpSpPr>
        <p:grpSpPr>
          <a:xfrm>
            <a:off x="4572000" y="1804517"/>
            <a:ext cx="3248758" cy="1856085"/>
            <a:chOff x="4460632" y="1831732"/>
            <a:chExt cx="3248758" cy="1856085"/>
          </a:xfrm>
        </p:grpSpPr>
        <p:graphicFrame>
          <p:nvGraphicFramePr>
            <p:cNvPr id="4" name="Object 17">
              <a:extLst>
                <a:ext uri="{FF2B5EF4-FFF2-40B4-BE49-F238E27FC236}">
                  <a16:creationId xmlns:a16="http://schemas.microsoft.com/office/drawing/2014/main" id="{B0D3D16A-9700-F741-A283-2E0C1B5F2D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3529976"/>
                </p:ext>
              </p:extLst>
            </p:nvPr>
          </p:nvGraphicFramePr>
          <p:xfrm>
            <a:off x="4460632" y="1831732"/>
            <a:ext cx="3248758" cy="1318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49" name="Equation" r:id="rId4" imgW="28092400" imgH="11404600" progId="Equation.DSMT4">
                    <p:embed/>
                  </p:oleObj>
                </mc:Choice>
                <mc:Fallback>
                  <p:oleObj name="Equation" r:id="rId4" imgW="28092400" imgH="11404600" progId="Equation.DSMT4">
                    <p:embed/>
                    <p:pic>
                      <p:nvPicPr>
                        <p:cNvPr id="117763" name="Object 17">
                          <a:extLst>
                            <a:ext uri="{FF2B5EF4-FFF2-40B4-BE49-F238E27FC236}">
                              <a16:creationId xmlns:a16="http://schemas.microsoft.com/office/drawing/2014/main" id="{14914683-D4C3-6E41-A534-394D77CEB9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632" y="1831732"/>
                          <a:ext cx="3248758" cy="1318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4CEC408-3230-B447-A2D9-2B32FA8CC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274" y="3254621"/>
              <a:ext cx="2175596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de-DE" altLang="ru-RU" sz="2215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detailed balance</a:t>
              </a:r>
            </a:p>
          </p:txBody>
        </p:sp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470400C-7155-6843-A39E-9A1A26711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44834"/>
              </p:ext>
            </p:extLst>
          </p:nvPr>
        </p:nvGraphicFramePr>
        <p:xfrm>
          <a:off x="1356479" y="4872194"/>
          <a:ext cx="2300654" cy="121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0" name="Equation" r:id="rId6" imgW="19900900" imgH="10528300" progId="Equation.DSMT4">
                  <p:embed/>
                </p:oleObj>
              </mc:Choice>
              <mc:Fallback>
                <p:oleObj name="Equation" r:id="rId6" imgW="19900900" imgH="10528300" progId="Equation.DSMT4">
                  <p:embed/>
                  <p:pic>
                    <p:nvPicPr>
                      <p:cNvPr id="117777" name="Object 17">
                        <a:extLst>
                          <a:ext uri="{FF2B5EF4-FFF2-40B4-BE49-F238E27FC236}">
                            <a16:creationId xmlns:a16="http://schemas.microsoft.com/office/drawing/2014/main" id="{8931E43F-611E-0441-973F-7D74A3268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479" y="4872194"/>
                        <a:ext cx="2300654" cy="1217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973B0DA3-0D2D-6D43-B536-C2FBCE8CC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26373"/>
              </p:ext>
            </p:extLst>
          </p:nvPr>
        </p:nvGraphicFramePr>
        <p:xfrm>
          <a:off x="1356479" y="4219649"/>
          <a:ext cx="6361236" cy="6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1" name="Equation" r:id="rId8" imgW="55003700" imgH="5562600" progId="Equation.DSMT4">
                  <p:embed/>
                </p:oleObj>
              </mc:Choice>
              <mc:Fallback>
                <p:oleObj name="Equation" r:id="rId8" imgW="55003700" imgH="5562600" progId="Equation.DSMT4">
                  <p:embed/>
                  <p:pic>
                    <p:nvPicPr>
                      <p:cNvPr id="117778" name="Object 17">
                        <a:extLst>
                          <a:ext uri="{FF2B5EF4-FFF2-40B4-BE49-F238E27FC236}">
                            <a16:creationId xmlns:a16="http://schemas.microsoft.com/office/drawing/2014/main" id="{6C605929-1D44-714E-9971-707F66B36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479" y="4219649"/>
                        <a:ext cx="6361236" cy="6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75B943-4AD9-D740-8D8B-471E0CCF37E9}"/>
              </a:ext>
            </a:extLst>
          </p:cNvPr>
          <p:cNvGrpSpPr/>
          <p:nvPr/>
        </p:nvGrpSpPr>
        <p:grpSpPr>
          <a:xfrm>
            <a:off x="650897" y="1653306"/>
            <a:ext cx="3111012" cy="1795096"/>
            <a:chOff x="829409" y="1790702"/>
            <a:chExt cx="3111012" cy="1795096"/>
          </a:xfrm>
        </p:grpSpPr>
        <p:cxnSp>
          <p:nvCxnSpPr>
            <p:cNvPr id="5" name="Straight Connector 35">
              <a:extLst>
                <a:ext uri="{FF2B5EF4-FFF2-40B4-BE49-F238E27FC236}">
                  <a16:creationId xmlns:a16="http://schemas.microsoft.com/office/drawing/2014/main" id="{4686A9E1-F31D-D143-8FDA-0BE150C02193}"/>
                </a:ext>
              </a:extLst>
            </p:cNvPr>
            <p:cNvCxnSpPr/>
            <p:nvPr/>
          </p:nvCxnSpPr>
          <p:spPr>
            <a:xfrm>
              <a:off x="1890346" y="3585797"/>
              <a:ext cx="11503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6">
              <a:extLst>
                <a:ext uri="{FF2B5EF4-FFF2-40B4-BE49-F238E27FC236}">
                  <a16:creationId xmlns:a16="http://schemas.microsoft.com/office/drawing/2014/main" id="{5A0AF9C0-A396-1B40-AE7C-1A27EE914D9B}"/>
                </a:ext>
              </a:extLst>
            </p:cNvPr>
            <p:cNvCxnSpPr/>
            <p:nvPr/>
          </p:nvCxnSpPr>
          <p:spPr>
            <a:xfrm>
              <a:off x="1869832" y="3097823"/>
              <a:ext cx="11503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7">
              <a:extLst>
                <a:ext uri="{FF2B5EF4-FFF2-40B4-BE49-F238E27FC236}">
                  <a16:creationId xmlns:a16="http://schemas.microsoft.com/office/drawing/2014/main" id="{70D6D797-97DB-0A44-9E23-8328A6BA55D6}"/>
                </a:ext>
              </a:extLst>
            </p:cNvPr>
            <p:cNvCxnSpPr/>
            <p:nvPr/>
          </p:nvCxnSpPr>
          <p:spPr>
            <a:xfrm>
              <a:off x="1850782" y="2580544"/>
              <a:ext cx="11503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39">
              <a:extLst>
                <a:ext uri="{FF2B5EF4-FFF2-40B4-BE49-F238E27FC236}">
                  <a16:creationId xmlns:a16="http://schemas.microsoft.com/office/drawing/2014/main" id="{A6969A34-5FB7-2940-9951-1FB3FD948B5B}"/>
                </a:ext>
              </a:extLst>
            </p:cNvPr>
            <p:cNvCxnSpPr/>
            <p:nvPr/>
          </p:nvCxnSpPr>
          <p:spPr>
            <a:xfrm>
              <a:off x="2206869" y="1790702"/>
              <a:ext cx="0" cy="7898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40">
              <a:extLst>
                <a:ext uri="{FF2B5EF4-FFF2-40B4-BE49-F238E27FC236}">
                  <a16:creationId xmlns:a16="http://schemas.microsoft.com/office/drawing/2014/main" id="{EC3566A3-195A-E543-9E80-B16190D1D8F7}"/>
                </a:ext>
              </a:extLst>
            </p:cNvPr>
            <p:cNvCxnSpPr/>
            <p:nvPr/>
          </p:nvCxnSpPr>
          <p:spPr>
            <a:xfrm>
              <a:off x="2347546" y="2129206"/>
              <a:ext cx="0" cy="452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41">
              <a:extLst>
                <a:ext uri="{FF2B5EF4-FFF2-40B4-BE49-F238E27FC236}">
                  <a16:creationId xmlns:a16="http://schemas.microsoft.com/office/drawing/2014/main" id="{7A64C8BF-9AEB-064E-B19F-2016324D04B8}"/>
                </a:ext>
              </a:extLst>
            </p:cNvPr>
            <p:cNvCxnSpPr/>
            <p:nvPr/>
          </p:nvCxnSpPr>
          <p:spPr>
            <a:xfrm>
              <a:off x="2765181" y="2602524"/>
              <a:ext cx="0" cy="9832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42">
              <a:extLst>
                <a:ext uri="{FF2B5EF4-FFF2-40B4-BE49-F238E27FC236}">
                  <a16:creationId xmlns:a16="http://schemas.microsoft.com/office/drawing/2014/main" id="{6DDEAE9E-C7D3-3645-A2F5-6B72887C3E88}"/>
                </a:ext>
              </a:extLst>
            </p:cNvPr>
            <p:cNvCxnSpPr/>
            <p:nvPr/>
          </p:nvCxnSpPr>
          <p:spPr>
            <a:xfrm>
              <a:off x="2497015" y="2631831"/>
              <a:ext cx="0" cy="476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7">
              <a:extLst>
                <a:ext uri="{FF2B5EF4-FFF2-40B4-BE49-F238E27FC236}">
                  <a16:creationId xmlns:a16="http://schemas.microsoft.com/office/drawing/2014/main" id="{54D53EC6-0254-004C-B54C-EA29B65177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645636"/>
                </p:ext>
              </p:extLst>
            </p:nvPr>
          </p:nvGraphicFramePr>
          <p:xfrm>
            <a:off x="1784841" y="2627438"/>
            <a:ext cx="344366" cy="465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52" name="Equation" r:id="rId10" imgW="4102100" imgH="5562600" progId="Equation.DSMT4">
                    <p:embed/>
                  </p:oleObj>
                </mc:Choice>
                <mc:Fallback>
                  <p:oleObj name="Equation" r:id="rId10" imgW="4102100" imgH="5562600" progId="Equation.DSMT4">
                    <p:embed/>
                    <p:pic>
                      <p:nvPicPr>
                        <p:cNvPr id="117772" name="Object 17">
                          <a:extLst>
                            <a:ext uri="{FF2B5EF4-FFF2-40B4-BE49-F238E27FC236}">
                              <a16:creationId xmlns:a16="http://schemas.microsoft.com/office/drawing/2014/main" id="{37A4A08C-8A98-2B49-9792-BA38EB1861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841" y="2627438"/>
                          <a:ext cx="344366" cy="465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>
              <a:extLst>
                <a:ext uri="{FF2B5EF4-FFF2-40B4-BE49-F238E27FC236}">
                  <a16:creationId xmlns:a16="http://schemas.microsoft.com/office/drawing/2014/main" id="{B5373C5C-6823-5D42-806A-3CFEE77CD9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020243"/>
                </p:ext>
              </p:extLst>
            </p:nvPr>
          </p:nvGraphicFramePr>
          <p:xfrm>
            <a:off x="1743808" y="2025162"/>
            <a:ext cx="369278" cy="392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53" name="Equation" r:id="rId12" imgW="4394200" imgH="4686300" progId="Equation.DSMT4">
                    <p:embed/>
                  </p:oleObj>
                </mc:Choice>
                <mc:Fallback>
                  <p:oleObj name="Equation" r:id="rId12" imgW="4394200" imgH="4686300" progId="Equation.DSMT4">
                    <p:embed/>
                    <p:pic>
                      <p:nvPicPr>
                        <p:cNvPr id="117773" name="Object 17">
                          <a:extLst>
                            <a:ext uri="{FF2B5EF4-FFF2-40B4-BE49-F238E27FC236}">
                              <a16:creationId xmlns:a16="http://schemas.microsoft.com/office/drawing/2014/main" id="{F84D60D0-BAF4-CA4C-A41B-BFF89888AD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808" y="2025162"/>
                          <a:ext cx="369278" cy="392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47">
              <a:extLst>
                <a:ext uri="{FF2B5EF4-FFF2-40B4-BE49-F238E27FC236}">
                  <a16:creationId xmlns:a16="http://schemas.microsoft.com/office/drawing/2014/main" id="{19CCBA32-2C2A-AC48-A023-B27584236211}"/>
                </a:ext>
              </a:extLst>
            </p:cNvPr>
            <p:cNvCxnSpPr/>
            <p:nvPr/>
          </p:nvCxnSpPr>
          <p:spPr>
            <a:xfrm flipH="1">
              <a:off x="3020159" y="2534047"/>
              <a:ext cx="9202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7">
              <a:extLst>
                <a:ext uri="{FF2B5EF4-FFF2-40B4-BE49-F238E27FC236}">
                  <a16:creationId xmlns:a16="http://schemas.microsoft.com/office/drawing/2014/main" id="{C06DDECB-4F2C-854C-9869-DCF06C4E3A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578561"/>
                </p:ext>
              </p:extLst>
            </p:nvPr>
          </p:nvGraphicFramePr>
          <p:xfrm>
            <a:off x="3295652" y="2025164"/>
            <a:ext cx="442546" cy="465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54" name="Equation" r:id="rId14" imgW="5270500" imgH="5562600" progId="Equation.DSMT4">
                    <p:embed/>
                  </p:oleObj>
                </mc:Choice>
                <mc:Fallback>
                  <p:oleObj name="Equation" r:id="rId14" imgW="5270500" imgH="5562600" progId="Equation.DSMT4">
                    <p:embed/>
                    <p:pic>
                      <p:nvPicPr>
                        <p:cNvPr id="117775" name="Object 17">
                          <a:extLst>
                            <a:ext uri="{FF2B5EF4-FFF2-40B4-BE49-F238E27FC236}">
                              <a16:creationId xmlns:a16="http://schemas.microsoft.com/office/drawing/2014/main" id="{FC87C15F-7564-B84D-A385-2C60D229E9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652" y="2025164"/>
                          <a:ext cx="442546" cy="465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019ACF7-476A-2347-934E-B1889DD1E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409" y="2129205"/>
              <a:ext cx="883575" cy="34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de-DE" altLang="ru-RU" sz="1662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feeding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71EAB43-B8FA-534A-9A58-4EE42C8B1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21" y="2798885"/>
              <a:ext cx="1000595" cy="34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de-DE" altLang="ru-RU" sz="1662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decaying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E5AD5C-9E77-7C44-93B1-1256EB15BF1F}"/>
              </a:ext>
            </a:extLst>
          </p:cNvPr>
          <p:cNvSpPr/>
          <p:nvPr/>
        </p:nvSpPr>
        <p:spPr>
          <a:xfrm>
            <a:off x="4211960" y="5232341"/>
            <a:ext cx="4572000" cy="660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D.Zinatulina PHD thesis</a:t>
            </a:r>
          </a:p>
          <a:p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https://arxiv.org/abs/1803.10960</a:t>
            </a:r>
            <a:endParaRPr lang="ru-RU" sz="18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7ADF33-765A-D343-984C-9066EFA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3B7B32F4-875E-9443-87F6-81C8CA09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32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Picture 2" descr="table Se.png">
            <a:extLst>
              <a:ext uri="{FF2B5EF4-FFF2-40B4-BE49-F238E27FC236}">
                <a16:creationId xmlns:a16="http://schemas.microsoft.com/office/drawing/2014/main" id="{A7F781DC-A459-FA46-900B-438F70801D7B}"/>
              </a:ext>
            </a:extLst>
          </p:cNvPr>
          <p:cNvSpPr>
            <a:spLocks noChangeAspect="1"/>
          </p:cNvSpPr>
          <p:nvPr/>
        </p:nvSpPr>
        <p:spPr bwMode="auto">
          <a:xfrm>
            <a:off x="829408" y="1430218"/>
            <a:ext cx="7470531" cy="48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u-RU" alt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0" name="Рисунок 1">
            <a:extLst>
              <a:ext uri="{FF2B5EF4-FFF2-40B4-BE49-F238E27FC236}">
                <a16:creationId xmlns:a16="http://schemas.microsoft.com/office/drawing/2014/main" id="{E6F34EB7-2B08-1048-876E-69133BBB9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8" y="1429990"/>
            <a:ext cx="5649057" cy="47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98C6AE-1518-1E48-8CF1-A914A20D6B9C}"/>
              </a:ext>
            </a:extLst>
          </p:cNvPr>
          <p:cNvSpPr/>
          <p:nvPr/>
        </p:nvSpPr>
        <p:spPr>
          <a:xfrm>
            <a:off x="3176438" y="5826144"/>
            <a:ext cx="1329104" cy="332643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3746C-E8B1-094E-8135-2586F561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capture rates for </a:t>
            </a:r>
            <a:r>
              <a:rPr lang="en-US" baseline="30000" dirty="0"/>
              <a:t>48</a:t>
            </a:r>
            <a:r>
              <a:rPr lang="en-US" dirty="0"/>
              <a:t>Sc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368DF-7991-0F4E-81F2-5C2D55FA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81503-71CE-E64C-BFDA-99F58E4F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A6E6B-2283-9F42-BD28-0469000C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comparison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3C36F-0557-5C4A-A9E8-C82289FA8ADF}"/>
              </a:ext>
            </a:extLst>
          </p:cNvPr>
          <p:cNvSpPr txBox="1"/>
          <p:nvPr/>
        </p:nvSpPr>
        <p:spPr>
          <a:xfrm>
            <a:off x="2051720" y="2359913"/>
            <a:ext cx="3070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that good up to now, but</a:t>
            </a:r>
          </a:p>
          <a:p>
            <a:endParaRPr lang="en-US" dirty="0"/>
          </a:p>
          <a:p>
            <a:r>
              <a:rPr lang="en-US" dirty="0"/>
              <a:t>See Lotta’s talk…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750B51-5518-804D-BFC4-1B84F303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7B0D0B-686E-8743-8548-1525C1F2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68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>
            <a:extLst>
              <a:ext uri="{FF2B5EF4-FFF2-40B4-BE49-F238E27FC236}">
                <a16:creationId xmlns:a16="http://schemas.microsoft.com/office/drawing/2014/main" id="{DA3D49FA-7E28-894B-B84C-67B07687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8008326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 spectrum measured with </a:t>
            </a:r>
            <a:r>
              <a:rPr lang="en-US" altLang="ru-RU" sz="2585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target </a:t>
            </a:r>
            <a:endParaRPr lang="ru-RU" altLang="ru-RU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099" name="Picture 5" descr="U2A_se76_2">
            <a:extLst>
              <a:ext uri="{FF2B5EF4-FFF2-40B4-BE49-F238E27FC236}">
                <a16:creationId xmlns:a16="http://schemas.microsoft.com/office/drawing/2014/main" id="{92E914E5-5BAA-0A46-B87F-A3A5F569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1" y="1026193"/>
            <a:ext cx="759802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6">
            <a:extLst>
              <a:ext uri="{FF2B5EF4-FFF2-40B4-BE49-F238E27FC236}">
                <a16:creationId xmlns:a16="http://schemas.microsoft.com/office/drawing/2014/main" id="{9A7697EE-CA8E-B749-9FE0-7D0B41F6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100" y="1525888"/>
            <a:ext cx="652098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846" baseline="30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76</a:t>
            </a:r>
            <a:r>
              <a:rPr lang="en-US" altLang="ru-RU" sz="1846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As</a:t>
            </a:r>
            <a:endParaRPr lang="ru-RU" altLang="ru-RU" sz="1846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2101" name="Text Box 7">
            <a:extLst>
              <a:ext uri="{FF2B5EF4-FFF2-40B4-BE49-F238E27FC236}">
                <a16:creationId xmlns:a16="http://schemas.microsoft.com/office/drawing/2014/main" id="{93EE8300-9794-A94C-8BFE-6FC4E6D2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83" y="1829223"/>
            <a:ext cx="65356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846" baseline="30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75</a:t>
            </a:r>
            <a:r>
              <a:rPr lang="en-US" altLang="ru-RU" sz="1846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As</a:t>
            </a:r>
            <a:endParaRPr lang="ru-RU" altLang="ru-RU" sz="4431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2102" name="Text Box 8">
            <a:extLst>
              <a:ext uri="{FF2B5EF4-FFF2-40B4-BE49-F238E27FC236}">
                <a16:creationId xmlns:a16="http://schemas.microsoft.com/office/drawing/2014/main" id="{C89CDF03-6A25-494E-93D2-EE8726F2C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174" y="2318661"/>
            <a:ext cx="65502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846" baseline="300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74</a:t>
            </a:r>
            <a:r>
              <a:rPr lang="en-US" altLang="ru-RU" sz="1846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As</a:t>
            </a:r>
            <a:endParaRPr lang="ru-RU" altLang="ru-RU" sz="1846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12" name="Line 9">
            <a:extLst>
              <a:ext uri="{FF2B5EF4-FFF2-40B4-BE49-F238E27FC236}">
                <a16:creationId xmlns:a16="http://schemas.microsoft.com/office/drawing/2014/main" id="{1403DBB1-E578-1347-B575-87E04DE790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8779" y="2189708"/>
            <a:ext cx="237392" cy="764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513" name="Line 10">
            <a:extLst>
              <a:ext uri="{FF2B5EF4-FFF2-40B4-BE49-F238E27FC236}">
                <a16:creationId xmlns:a16="http://schemas.microsoft.com/office/drawing/2014/main" id="{F3B79D41-7897-0A47-BCA9-D05103D55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6185" y="2151607"/>
            <a:ext cx="175846" cy="1002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514" name="Line 11">
            <a:extLst>
              <a:ext uri="{FF2B5EF4-FFF2-40B4-BE49-F238E27FC236}">
                <a16:creationId xmlns:a16="http://schemas.microsoft.com/office/drawing/2014/main" id="{58421AFC-2371-D14B-8025-754786655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335" y="2602945"/>
            <a:ext cx="357555" cy="1002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94AD2531-4215-E243-9142-42A8F4933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5193" y="2602946"/>
            <a:ext cx="11869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74CBAB17-21C1-5A4B-9A3C-46F5EEE667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2986" y="1829223"/>
            <a:ext cx="417636" cy="1472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A054DC6-4654-AC4B-827A-13030F4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FD5BC8-C3FD-0746-BB06-D05BF495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D3ACEEC5-255E-DA44-8414-F7FD5E0F1B95}"/>
              </a:ext>
            </a:extLst>
          </p:cNvPr>
          <p:cNvSpPr/>
          <p:nvPr/>
        </p:nvSpPr>
        <p:spPr>
          <a:xfrm>
            <a:off x="7020272" y="2132856"/>
            <a:ext cx="432048" cy="461665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23E835-C0B8-FF4A-B98E-58F91442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64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Ordinary Muon Capture (OMC)</a:t>
            </a:r>
            <a:endParaRPr lang="ru-RU" sz="3600" dirty="0"/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F3FD1888-2647-4D48-B030-5ECB05C1FA0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952823" y="4763895"/>
            <a:ext cx="6643514" cy="1112937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ru-RU" altLang="ru-RU" sz="18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altLang="ru-RU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Z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(</a:t>
            </a:r>
            <a:r>
              <a:rPr lang="en-US" altLang="ru-RU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+ 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ru-RU" altLang="ru-RU" sz="18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l-GR" alt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l-GR" altLang="ru-RU" sz="1800" dirty="0" err="1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γ</a:t>
            </a:r>
            <a:r>
              <a:rPr lang="en-US" sz="1800" baseline="-25000" dirty="0"/>
              <a:t>x</a:t>
            </a:r>
            <a:endParaRPr lang="en-US" altLang="ru-RU" sz="1800" baseline="-25000" dirty="0">
              <a:solidFill>
                <a:schemeClr val="tx2">
                  <a:lumMod val="50000"/>
                </a:schemeClr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ru-RU" altLang="ru-RU" sz="18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altLang="ru-RU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Z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(</a:t>
            </a:r>
            <a:r>
              <a:rPr lang="en-US" altLang="ru-RU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Z-1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)* + 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ru-RU" sz="1800" baseline="-250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931A5E0-7C67-F846-B17D-5064395FD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0" y="1543646"/>
            <a:ext cx="5400600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6296617-3772-C84E-B2CC-D07D43468970}"/>
                  </a:ext>
                </a:extLst>
              </p:cNvPr>
              <p:cNvSpPr/>
              <p:nvPr/>
            </p:nvSpPr>
            <p:spPr>
              <a:xfrm>
                <a:off x="6059678" y="2132856"/>
                <a:ext cx="2569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ru-RU" altLang="ru-RU" sz="2400" baseline="300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  e</a:t>
                </a:r>
                <a:r>
                  <a:rPr lang="en-US" altLang="ru-RU" sz="2400" baseline="300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</a:t>
                </a: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+ </a:t>
                </a: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  <a:sym typeface="Symbol" panose="05050102010706020507" pitchFamily="18" charset="2"/>
                  </a:rPr>
                  <a:t>n</a:t>
                </a:r>
                <a:r>
                  <a:rPr lang="en-US" altLang="ru-RU" sz="2400" baseline="-25000" dirty="0">
                    <a:solidFill>
                      <a:schemeClr val="tx2">
                        <a:lumMod val="50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  <a:sym typeface="Symbol" panose="05050102010706020507" pitchFamily="18" charset="2"/>
                  </a:rPr>
                  <a:t>m </a:t>
                </a:r>
                <a:r>
                  <a:rPr lang="en-US" altLang="ru-RU" sz="2400" dirty="0">
                    <a:solidFill>
                      <a:schemeClr val="tx2">
                        <a:lumMod val="50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  <a:sym typeface="Symbol" panose="05050102010706020507" pitchFamily="18" charset="2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altLang="ru-RU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</m:acc>
                    <m:r>
                      <m:rPr>
                        <m:sty m:val="p"/>
                      </m:rPr>
                      <a:rPr lang="en-US" altLang="ru-RU" sz="2400" b="0" i="0" baseline="-250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e</m:t>
                    </m:r>
                  </m:oMath>
                </a14:m>
                <a:endParaRPr lang="en-US" altLang="ru-RU" sz="2400" baseline="-25000" dirty="0">
                  <a:solidFill>
                    <a:schemeClr val="tx2">
                      <a:lumMod val="50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6296617-3772-C84E-B2CC-D07D43468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78" y="2132856"/>
                <a:ext cx="2569358" cy="461665"/>
              </a:xfrm>
              <a:prstGeom prst="rect">
                <a:avLst/>
              </a:prstGeom>
              <a:blipFill>
                <a:blip r:embed="rId4"/>
                <a:stretch>
                  <a:fillRect l="-2956" t="-13889" b="-3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BF9340E-D463-C845-96B9-F5FD7A989B78}"/>
              </a:ext>
            </a:extLst>
          </p:cNvPr>
          <p:cNvSpPr txBox="1"/>
          <p:nvPr/>
        </p:nvSpPr>
        <p:spPr>
          <a:xfrm>
            <a:off x="6104446" y="2782669"/>
            <a:ext cx="241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Muon decay as a competitive process</a:t>
            </a:r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B91740-DF93-364E-8339-82001F877A4B}"/>
              </a:ext>
            </a:extLst>
          </p:cNvPr>
          <p:cNvSpPr/>
          <p:nvPr/>
        </p:nvSpPr>
        <p:spPr>
          <a:xfrm>
            <a:off x="5436097" y="4699174"/>
            <a:ext cx="427344" cy="430850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2CD2998-D6CC-EE44-BD4F-111BAFDBC5FE}"/>
              </a:ext>
            </a:extLst>
          </p:cNvPr>
          <p:cNvSpPr/>
          <p:nvPr/>
        </p:nvSpPr>
        <p:spPr>
          <a:xfrm>
            <a:off x="2963109" y="5852124"/>
            <a:ext cx="364733" cy="363177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22E6F0-DE85-F348-8410-3F410EE4D5C9}"/>
              </a:ext>
            </a:extLst>
          </p:cNvPr>
          <p:cNvSpPr/>
          <p:nvPr/>
        </p:nvSpPr>
        <p:spPr>
          <a:xfrm>
            <a:off x="705817" y="5827416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Z-1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)*    (</a:t>
            </a:r>
            <a:r>
              <a:rPr lang="en-US" alt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Z-1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+ </a:t>
            </a:r>
            <a:r>
              <a:rPr lang="el-GR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47EFD3B-E909-4144-9AC6-DCF663EEE1F0}"/>
              </a:ext>
            </a:extLst>
          </p:cNvPr>
          <p:cNvSpPr/>
          <p:nvPr/>
        </p:nvSpPr>
        <p:spPr>
          <a:xfrm>
            <a:off x="4274580" y="582126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Z-1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)*    (</a:t>
            </a:r>
            <a:r>
              <a:rPr lang="en-US" alt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A-X, Z-1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+  </a:t>
            </a:r>
            <a:r>
              <a:rPr lang="en-US" alt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Xn</a:t>
            </a:r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l-GR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FECD071-5A4A-874A-9E73-473379FEDE74}"/>
              </a:ext>
            </a:extLst>
          </p:cNvPr>
          <p:cNvSpPr/>
          <p:nvPr/>
        </p:nvSpPr>
        <p:spPr>
          <a:xfrm>
            <a:off x="7377460" y="5827416"/>
            <a:ext cx="364733" cy="363177"/>
          </a:xfrm>
          <a:prstGeom prst="ellipse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CD4B6AF-58F9-4B45-B8DF-D0E96EB7FD12}"/>
              </a:ext>
            </a:extLst>
          </p:cNvPr>
          <p:cNvCxnSpPr>
            <a:cxnSpLocks/>
          </p:cNvCxnSpPr>
          <p:nvPr/>
        </p:nvCxnSpPr>
        <p:spPr>
          <a:xfrm flipV="1">
            <a:off x="6059678" y="3490952"/>
            <a:ext cx="1279313" cy="136268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1169C0A-67F1-824F-83C3-B3551CD28E54}"/>
              </a:ext>
            </a:extLst>
          </p:cNvPr>
          <p:cNvCxnSpPr>
            <a:cxnSpLocks/>
          </p:cNvCxnSpPr>
          <p:nvPr/>
        </p:nvCxnSpPr>
        <p:spPr>
          <a:xfrm flipH="1">
            <a:off x="1187624" y="5498383"/>
            <a:ext cx="3411025" cy="32287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3940EC4-B533-6A4A-931F-2B53EDEDBE6A}"/>
              </a:ext>
            </a:extLst>
          </p:cNvPr>
          <p:cNvCxnSpPr>
            <a:cxnSpLocks/>
          </p:cNvCxnSpPr>
          <p:nvPr/>
        </p:nvCxnSpPr>
        <p:spPr>
          <a:xfrm>
            <a:off x="4744505" y="5478813"/>
            <a:ext cx="202832" cy="46274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3D4A8D5-AFA0-3A4A-8C58-9068E557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A431F-9D3B-C549-AB50-A5E8C044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>
            <a:extLst>
              <a:ext uri="{FF2B5EF4-FFF2-40B4-BE49-F238E27FC236}">
                <a16:creationId xmlns:a16="http://schemas.microsoft.com/office/drawing/2014/main" id="{0739116D-97A1-7D43-B22C-E3D62D8B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508" y="867508"/>
            <a:ext cx="6049108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of different isotopes from </a:t>
            </a:r>
            <a:r>
              <a:rPr lang="en-US" altLang="ru-RU" sz="2585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-decay</a:t>
            </a:r>
            <a:endParaRPr lang="ru-RU" altLang="ru-RU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4147" name="Object 77">
            <a:extLst>
              <a:ext uri="{FF2B5EF4-FFF2-40B4-BE49-F238E27FC236}">
                <a16:creationId xmlns:a16="http://schemas.microsoft.com/office/drawing/2014/main" id="{A4D48A41-C69D-0748-91D9-DC7C3377E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1344" y="1478575"/>
          <a:ext cx="3256085" cy="14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2" name="Equation" r:id="rId4" imgW="52374800" imgH="22821900" progId="Equation.3">
                  <p:embed/>
                </p:oleObj>
              </mc:Choice>
              <mc:Fallback>
                <p:oleObj name="Equation" r:id="rId4" imgW="52374800" imgH="228219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344" y="1478575"/>
                        <a:ext cx="3256085" cy="14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178" name="Group 247">
            <a:extLst>
              <a:ext uri="{FF2B5EF4-FFF2-40B4-BE49-F238E27FC236}">
                <a16:creationId xmlns:a16="http://schemas.microsoft.com/office/drawing/2014/main" id="{8F58F08D-101A-7E42-A4C0-6BF31154AB84}"/>
              </a:ext>
            </a:extLst>
          </p:cNvPr>
          <p:cNvGrpSpPr>
            <a:grpSpLocks/>
          </p:cNvGrpSpPr>
          <p:nvPr/>
        </p:nvGrpSpPr>
        <p:grpSpPr bwMode="auto">
          <a:xfrm>
            <a:off x="5483470" y="5959721"/>
            <a:ext cx="1582615" cy="527538"/>
            <a:chOff x="8181" y="7614"/>
            <a:chExt cx="2700" cy="900"/>
          </a:xfrm>
        </p:grpSpPr>
        <p:grpSp>
          <p:nvGrpSpPr>
            <p:cNvPr id="134213" name="Group 248">
              <a:extLst>
                <a:ext uri="{FF2B5EF4-FFF2-40B4-BE49-F238E27FC236}">
                  <a16:creationId xmlns:a16="http://schemas.microsoft.com/office/drawing/2014/main" id="{BE030F1E-6228-D540-9AFB-2D04F9CC0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1" y="7614"/>
              <a:ext cx="2700" cy="720"/>
              <a:chOff x="7641" y="9414"/>
              <a:chExt cx="2700" cy="720"/>
            </a:xfrm>
          </p:grpSpPr>
          <p:sp>
            <p:nvSpPr>
              <p:cNvPr id="3147" name="Line 249">
                <a:extLst>
                  <a:ext uri="{FF2B5EF4-FFF2-40B4-BE49-F238E27FC236}">
                    <a16:creationId xmlns:a16="http://schemas.microsoft.com/office/drawing/2014/main" id="{C39E225F-408F-7E45-8737-D31206084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1" y="9414"/>
                <a:ext cx="27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48" name="Text Box 250">
                <a:extLst>
                  <a:ext uri="{FF2B5EF4-FFF2-40B4-BE49-F238E27FC236}">
                    <a16:creationId xmlns:a16="http://schemas.microsoft.com/office/drawing/2014/main" id="{E7B6B258-2DAE-C94F-AC01-B9700F01C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1" y="9594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1477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A, Z</a:t>
                </a:r>
                <a:endParaRPr lang="ru-RU" altLang="ru-RU" sz="3463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46" name="Text Box 251">
              <a:extLst>
                <a:ext uri="{FF2B5EF4-FFF2-40B4-BE49-F238E27FC236}">
                  <a16:creationId xmlns:a16="http://schemas.microsoft.com/office/drawing/2014/main" id="{64DE4FB3-B0A8-3A41-A652-89DA446E4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1" y="7794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477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Target</a:t>
              </a:r>
              <a:r>
                <a:rPr lang="en-US" altLang="ru-RU" sz="147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: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91AA52-AC7A-6844-98D0-884BDF28FF81}"/>
              </a:ext>
            </a:extLst>
          </p:cNvPr>
          <p:cNvGrpSpPr/>
          <p:nvPr/>
        </p:nvGrpSpPr>
        <p:grpSpPr>
          <a:xfrm>
            <a:off x="1154724" y="2583474"/>
            <a:ext cx="5805854" cy="3437792"/>
            <a:chOff x="1250950" y="2513013"/>
            <a:chExt cx="6289675" cy="3724275"/>
          </a:xfrm>
        </p:grpSpPr>
        <p:sp>
          <p:nvSpPr>
            <p:cNvPr id="3114" name="Line 215">
              <a:extLst>
                <a:ext uri="{FF2B5EF4-FFF2-40B4-BE49-F238E27FC236}">
                  <a16:creationId xmlns:a16="http://schemas.microsoft.com/office/drawing/2014/main" id="{B4DCDC00-3ACD-3948-81FE-3F16720FC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370513"/>
              <a:ext cx="148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5" name="Line 216">
              <a:extLst>
                <a:ext uri="{FF2B5EF4-FFF2-40B4-BE49-F238E27FC236}">
                  <a16:creationId xmlns:a16="http://schemas.microsoft.com/office/drawing/2014/main" id="{2F71F0BC-8D47-4240-9586-7F53D99B1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5417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6" name="Line 217">
              <a:extLst>
                <a:ext uri="{FF2B5EF4-FFF2-40B4-BE49-F238E27FC236}">
                  <a16:creationId xmlns:a16="http://schemas.microsoft.com/office/drawing/2014/main" id="{D5FFB556-401B-394E-815D-0C76240C8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7703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7" name="Line 218">
              <a:extLst>
                <a:ext uri="{FF2B5EF4-FFF2-40B4-BE49-F238E27FC236}">
                  <a16:creationId xmlns:a16="http://schemas.microsoft.com/office/drawing/2014/main" id="{92B2AA9D-3A03-874C-A890-63DF3DA20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9989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8" name="Line 219">
              <a:extLst>
                <a:ext uri="{FF2B5EF4-FFF2-40B4-BE49-F238E27FC236}">
                  <a16:creationId xmlns:a16="http://schemas.microsoft.com/office/drawing/2014/main" id="{E206B546-FFB1-DD40-8345-55A8C6BFF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3418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9" name="Line 220">
              <a:extLst>
                <a:ext uri="{FF2B5EF4-FFF2-40B4-BE49-F238E27FC236}">
                  <a16:creationId xmlns:a16="http://schemas.microsoft.com/office/drawing/2014/main" id="{0F72AE88-AE8C-1343-BCF9-08439F71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7990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0" name="Line 221">
              <a:extLst>
                <a:ext uri="{FF2B5EF4-FFF2-40B4-BE49-F238E27FC236}">
                  <a16:creationId xmlns:a16="http://schemas.microsoft.com/office/drawing/2014/main" id="{AA4E6256-0973-D444-B870-3EAE30A1E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925" y="3770313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1" name="Line 222">
              <a:extLst>
                <a:ext uri="{FF2B5EF4-FFF2-40B4-BE49-F238E27FC236}">
                  <a16:creationId xmlns:a16="http://schemas.microsoft.com/office/drawing/2014/main" id="{8285B110-9085-824A-9BC0-7F380B6EC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525" y="3998913"/>
              <a:ext cx="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2" name="Line 223">
              <a:extLst>
                <a:ext uri="{FF2B5EF4-FFF2-40B4-BE49-F238E27FC236}">
                  <a16:creationId xmlns:a16="http://schemas.microsoft.com/office/drawing/2014/main" id="{C16420FA-6851-684B-A499-F9A488A22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125" y="3998913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3" name="Line 224">
              <a:extLst>
                <a:ext uri="{FF2B5EF4-FFF2-40B4-BE49-F238E27FC236}">
                  <a16:creationId xmlns:a16="http://schemas.microsoft.com/office/drawing/2014/main" id="{43CB577B-8454-C341-AF6D-93B1279EF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725" y="3541713"/>
              <a:ext cx="0" cy="1257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4" name="Line 225">
              <a:extLst>
                <a:ext uri="{FF2B5EF4-FFF2-40B4-BE49-F238E27FC236}">
                  <a16:creationId xmlns:a16="http://schemas.microsoft.com/office/drawing/2014/main" id="{89E4C766-3952-F44F-8F03-13CC8D070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449" y="4864100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5" name="Line 226">
              <a:extLst>
                <a:ext uri="{FF2B5EF4-FFF2-40B4-BE49-F238E27FC236}">
                  <a16:creationId xmlns:a16="http://schemas.microsoft.com/office/drawing/2014/main" id="{D288641C-4C1F-A543-AC39-66AF9A5FA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3131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6" name="Line 227">
              <a:extLst>
                <a:ext uri="{FF2B5EF4-FFF2-40B4-BE49-F238E27FC236}">
                  <a16:creationId xmlns:a16="http://schemas.microsoft.com/office/drawing/2014/main" id="{D75D9BE7-DAA4-8E47-86A6-2A323B404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4274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7" name="Line 228">
              <a:extLst>
                <a:ext uri="{FF2B5EF4-FFF2-40B4-BE49-F238E27FC236}">
                  <a16:creationId xmlns:a16="http://schemas.microsoft.com/office/drawing/2014/main" id="{3B849D04-C2AC-004F-84D0-B757B53DC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3131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8" name="Line 229">
              <a:extLst>
                <a:ext uri="{FF2B5EF4-FFF2-40B4-BE49-F238E27FC236}">
                  <a16:creationId xmlns:a16="http://schemas.microsoft.com/office/drawing/2014/main" id="{68AE4B6E-AE3F-5C48-AF96-CD48C263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4274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29" name="Line 230">
              <a:extLst>
                <a:ext uri="{FF2B5EF4-FFF2-40B4-BE49-F238E27FC236}">
                  <a16:creationId xmlns:a16="http://schemas.microsoft.com/office/drawing/2014/main" id="{70CD8F2F-5F0C-7D4B-B17C-8A2714F71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5417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0" name="Line 231">
              <a:extLst>
                <a:ext uri="{FF2B5EF4-FFF2-40B4-BE49-F238E27FC236}">
                  <a16:creationId xmlns:a16="http://schemas.microsoft.com/office/drawing/2014/main" id="{50A74976-FC36-F842-ADB1-306B2EAB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884613"/>
              <a:ext cx="1028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1" name="Line 232">
              <a:extLst>
                <a:ext uri="{FF2B5EF4-FFF2-40B4-BE49-F238E27FC236}">
                  <a16:creationId xmlns:a16="http://schemas.microsoft.com/office/drawing/2014/main" id="{9180F06E-B789-9842-BB2D-18D8E7FC2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150" y="3313113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2" name="Line 233">
              <a:extLst>
                <a:ext uri="{FF2B5EF4-FFF2-40B4-BE49-F238E27FC236}">
                  <a16:creationId xmlns:a16="http://schemas.microsoft.com/office/drawing/2014/main" id="{85DB6948-D88C-ED47-9529-9DBFCCECC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2450" y="3541713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3" name="Line 234">
              <a:extLst>
                <a:ext uri="{FF2B5EF4-FFF2-40B4-BE49-F238E27FC236}">
                  <a16:creationId xmlns:a16="http://schemas.microsoft.com/office/drawing/2014/main" id="{FE3F685A-D79A-0147-B187-471AB5E7D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39989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4" name="Line 235">
              <a:extLst>
                <a:ext uri="{FF2B5EF4-FFF2-40B4-BE49-F238E27FC236}">
                  <a16:creationId xmlns:a16="http://schemas.microsoft.com/office/drawing/2014/main" id="{E064C72D-0149-8249-B477-135394389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1132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5" name="Line 236">
              <a:extLst>
                <a:ext uri="{FF2B5EF4-FFF2-40B4-BE49-F238E27FC236}">
                  <a16:creationId xmlns:a16="http://schemas.microsoft.com/office/drawing/2014/main" id="{8157F392-A84D-F748-B8D6-A76B067B9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3418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6" name="Line 237">
              <a:extLst>
                <a:ext uri="{FF2B5EF4-FFF2-40B4-BE49-F238E27FC236}">
                  <a16:creationId xmlns:a16="http://schemas.microsoft.com/office/drawing/2014/main" id="{A7DB398A-A075-7848-9799-C1D5008EC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684713"/>
              <a:ext cx="10302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7" name="Line 238">
              <a:extLst>
                <a:ext uri="{FF2B5EF4-FFF2-40B4-BE49-F238E27FC236}">
                  <a16:creationId xmlns:a16="http://schemas.microsoft.com/office/drawing/2014/main" id="{86B46FF9-DE98-C643-81B4-8FE0FCABF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938" y="4113213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38" name="Line 239">
              <a:extLst>
                <a:ext uri="{FF2B5EF4-FFF2-40B4-BE49-F238E27FC236}">
                  <a16:creationId xmlns:a16="http://schemas.microsoft.com/office/drawing/2014/main" id="{317E2302-E63B-9048-8E3D-F83ABD5F5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7038" y="3998913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134173" name="Group 240">
              <a:extLst>
                <a:ext uri="{FF2B5EF4-FFF2-40B4-BE49-F238E27FC236}">
                  <a16:creationId xmlns:a16="http://schemas.microsoft.com/office/drawing/2014/main" id="{57F57248-6686-6647-8B37-A3EB25864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7038" y="3313113"/>
              <a:ext cx="1144587" cy="685800"/>
              <a:chOff x="3501" y="2754"/>
              <a:chExt cx="1800" cy="1080"/>
            </a:xfrm>
          </p:grpSpPr>
          <p:sp>
            <p:nvSpPr>
              <p:cNvPr id="3149" name="Text Box 241">
                <a:extLst>
                  <a:ext uri="{FF2B5EF4-FFF2-40B4-BE49-F238E27FC236}">
                    <a16:creationId xmlns:a16="http://schemas.microsoft.com/office/drawing/2014/main" id="{1352250B-76BF-574C-8902-7463FBED3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2" y="2754"/>
                <a:ext cx="719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215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</a:t>
                </a:r>
                <a:endParaRPr lang="ru-RU" alt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0" name="AutoShape 242">
                <a:extLst>
                  <a:ext uri="{FF2B5EF4-FFF2-40B4-BE49-F238E27FC236}">
                    <a16:creationId xmlns:a16="http://schemas.microsoft.com/office/drawing/2014/main" id="{E072D869-17E6-6D4E-8F68-EF95FCF5F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041" y="2754"/>
                <a:ext cx="540" cy="16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40 w 21600"/>
                  <a:gd name="T13" fmla="*/ 2907 h 21600"/>
                  <a:gd name="T14" fmla="*/ 18240 w 21600"/>
                  <a:gd name="T15" fmla="*/ 9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140" name="AutoShape 243">
              <a:extLst>
                <a:ext uri="{FF2B5EF4-FFF2-40B4-BE49-F238E27FC236}">
                  <a16:creationId xmlns:a16="http://schemas.microsoft.com/office/drawing/2014/main" id="{4DE8C372-5668-4341-8A7E-7C496777D7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97525" y="3195638"/>
              <a:ext cx="1257300" cy="2857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2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14 h 21600"/>
                <a:gd name="T14" fmla="*/ 18229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41" name="Text Box 244">
              <a:extLst>
                <a:ext uri="{FF2B5EF4-FFF2-40B4-BE49-F238E27FC236}">
                  <a16:creationId xmlns:a16="http://schemas.microsoft.com/office/drawing/2014/main" id="{228B54AB-0E97-534A-BB3C-3386FF982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725" y="4913313"/>
              <a:ext cx="14859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3323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OMC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" name="AutoShape 245">
              <a:extLst>
                <a:ext uri="{FF2B5EF4-FFF2-40B4-BE49-F238E27FC236}">
                  <a16:creationId xmlns:a16="http://schemas.microsoft.com/office/drawing/2014/main" id="{4FE67B77-1AA4-CB45-9A50-642FE72007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95438" y="2970213"/>
              <a:ext cx="2744787" cy="342900"/>
            </a:xfrm>
            <a:prstGeom prst="curvedDown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" name="Text Box 246">
              <a:extLst>
                <a:ext uri="{FF2B5EF4-FFF2-40B4-BE49-F238E27FC236}">
                  <a16:creationId xmlns:a16="http://schemas.microsoft.com/office/drawing/2014/main" id="{CF31B342-3D61-C343-A4A1-26F11FDB2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450" y="2513013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2n</a:t>
              </a:r>
              <a:endParaRPr lang="ru-RU" alt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" name="Line 281">
              <a:extLst>
                <a:ext uri="{FF2B5EF4-FFF2-40B4-BE49-F238E27FC236}">
                  <a16:creationId xmlns:a16="http://schemas.microsoft.com/office/drawing/2014/main" id="{DEC9E7C6-8516-1047-BA46-AD437D9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8825" y="5035550"/>
              <a:ext cx="457200" cy="1143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8" name="Line 282">
              <a:extLst>
                <a:ext uri="{FF2B5EF4-FFF2-40B4-BE49-F238E27FC236}">
                  <a16:creationId xmlns:a16="http://schemas.microsoft.com/office/drawing/2014/main" id="{9A183565-40BD-634D-BD4A-ADF1C96D4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825" y="5149850"/>
              <a:ext cx="342900" cy="2286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9" name="Line 283">
              <a:extLst>
                <a:ext uri="{FF2B5EF4-FFF2-40B4-BE49-F238E27FC236}">
                  <a16:creationId xmlns:a16="http://schemas.microsoft.com/office/drawing/2014/main" id="{4287651F-D9B5-9746-A2C7-7EC526B43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113" y="4349750"/>
              <a:ext cx="342900" cy="1143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0" name="Line 284">
              <a:extLst>
                <a:ext uri="{FF2B5EF4-FFF2-40B4-BE49-F238E27FC236}">
                  <a16:creationId xmlns:a16="http://schemas.microsoft.com/office/drawing/2014/main" id="{A3741096-510D-6348-874C-41A916672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113" y="4006850"/>
              <a:ext cx="228600" cy="3429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1" name="Line 285">
              <a:extLst>
                <a:ext uri="{FF2B5EF4-FFF2-40B4-BE49-F238E27FC236}">
                  <a16:creationId xmlns:a16="http://schemas.microsoft.com/office/drawing/2014/main" id="{E197D063-636C-5946-814A-C40AC5E42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6338" y="5835650"/>
              <a:ext cx="685800" cy="2286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13" name="Text Box 287">
              <a:extLst>
                <a:ext uri="{FF2B5EF4-FFF2-40B4-BE49-F238E27FC236}">
                  <a16:creationId xmlns:a16="http://schemas.microsoft.com/office/drawing/2014/main" id="{C17E6887-30F0-D54C-A3D4-610C0DCB0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188" y="404336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80" name="Text Box 289">
              <a:extLst>
                <a:ext uri="{FF2B5EF4-FFF2-40B4-BE49-F238E27FC236}">
                  <a16:creationId xmlns:a16="http://schemas.microsoft.com/office/drawing/2014/main" id="{2CE8F675-9703-DA40-98B5-0F8064E31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5463" y="54197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" name="Line 290">
              <a:extLst>
                <a:ext uri="{FF2B5EF4-FFF2-40B4-BE49-F238E27FC236}">
                  <a16:creationId xmlns:a16="http://schemas.microsoft.com/office/drawing/2014/main" id="{958F4BEE-7908-534F-BD23-B61360ED3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750" y="5419725"/>
              <a:ext cx="1028700" cy="7477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2" name="Line 291">
              <a:extLst>
                <a:ext uri="{FF2B5EF4-FFF2-40B4-BE49-F238E27FC236}">
                  <a16:creationId xmlns:a16="http://schemas.microsoft.com/office/drawing/2014/main" id="{6231AFA4-7BE3-3344-A668-86EE6104F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5648325"/>
              <a:ext cx="11430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3" name="Line 292">
              <a:extLst>
                <a:ext uri="{FF2B5EF4-FFF2-40B4-BE49-F238E27FC236}">
                  <a16:creationId xmlns:a16="http://schemas.microsoft.com/office/drawing/2014/main" id="{08F58077-6C85-4B4D-8D7B-D7763D682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850" y="4619625"/>
              <a:ext cx="11430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4" name="Line 293">
              <a:extLst>
                <a:ext uri="{FF2B5EF4-FFF2-40B4-BE49-F238E27FC236}">
                  <a16:creationId xmlns:a16="http://schemas.microsoft.com/office/drawing/2014/main" id="{94292DD8-3666-8940-8852-4FBE3D05D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750" y="4733925"/>
              <a:ext cx="685800" cy="91440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5" name="Line 294">
              <a:extLst>
                <a:ext uri="{FF2B5EF4-FFF2-40B4-BE49-F238E27FC236}">
                  <a16:creationId xmlns:a16="http://schemas.microsoft.com/office/drawing/2014/main" id="{D95C4FB0-938D-3A41-8930-1686B832A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3933825"/>
              <a:ext cx="571500" cy="68580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6" name="Text Box 295">
              <a:extLst>
                <a:ext uri="{FF2B5EF4-FFF2-40B4-BE49-F238E27FC236}">
                  <a16:creationId xmlns:a16="http://schemas.microsoft.com/office/drawing/2014/main" id="{AF5324D0-C2C5-A942-B5D3-539EBE1A9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8" y="4878388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" name="Text Box 296">
              <a:extLst>
                <a:ext uri="{FF2B5EF4-FFF2-40B4-BE49-F238E27FC236}">
                  <a16:creationId xmlns:a16="http://schemas.microsoft.com/office/drawing/2014/main" id="{1BC05CFC-4F96-2546-820A-5B9BB5F67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3997325"/>
              <a:ext cx="57150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" name="Line 297">
              <a:extLst>
                <a:ext uri="{FF2B5EF4-FFF2-40B4-BE49-F238E27FC236}">
                  <a16:creationId xmlns:a16="http://schemas.microsoft.com/office/drawing/2014/main" id="{C2D304B1-3270-6E42-A1CE-C30768297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41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89" name="Line 298">
              <a:extLst>
                <a:ext uri="{FF2B5EF4-FFF2-40B4-BE49-F238E27FC236}">
                  <a16:creationId xmlns:a16="http://schemas.microsoft.com/office/drawing/2014/main" id="{DD9F4ABC-59BB-2D4D-987C-0BA33BCF7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65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0" name="Line 299">
              <a:extLst>
                <a:ext uri="{FF2B5EF4-FFF2-40B4-BE49-F238E27FC236}">
                  <a16:creationId xmlns:a16="http://schemas.microsoft.com/office/drawing/2014/main" id="{99BB5A81-A9E5-914F-B05D-6F0A3231C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89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1" name="Line 300">
              <a:extLst>
                <a:ext uri="{FF2B5EF4-FFF2-40B4-BE49-F238E27FC236}">
                  <a16:creationId xmlns:a16="http://schemas.microsoft.com/office/drawing/2014/main" id="{E856D72D-B79D-5749-8277-EC11E595B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13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2" name="Line 301">
              <a:extLst>
                <a:ext uri="{FF2B5EF4-FFF2-40B4-BE49-F238E27FC236}">
                  <a16:creationId xmlns:a16="http://schemas.microsoft.com/office/drawing/2014/main" id="{573D97C0-5F0C-0D48-A910-9AB2CBEB3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37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3" name="Line 302">
              <a:extLst>
                <a:ext uri="{FF2B5EF4-FFF2-40B4-BE49-F238E27FC236}">
                  <a16:creationId xmlns:a16="http://schemas.microsoft.com/office/drawing/2014/main" id="{4237E60D-8667-9949-81F8-C5DA05F72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42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4" name="Line 303">
              <a:extLst>
                <a:ext uri="{FF2B5EF4-FFF2-40B4-BE49-F238E27FC236}">
                  <a16:creationId xmlns:a16="http://schemas.microsoft.com/office/drawing/2014/main" id="{C5BE4280-D399-7348-9A0D-331099D1C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85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5" name="Line 304">
              <a:extLst>
                <a:ext uri="{FF2B5EF4-FFF2-40B4-BE49-F238E27FC236}">
                  <a16:creationId xmlns:a16="http://schemas.microsoft.com/office/drawing/2014/main" id="{76091E45-9F65-A74A-827B-F7CF6F4D6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68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6" name="Line 305">
              <a:extLst>
                <a:ext uri="{FF2B5EF4-FFF2-40B4-BE49-F238E27FC236}">
                  <a16:creationId xmlns:a16="http://schemas.microsoft.com/office/drawing/2014/main" id="{E1945692-BC86-FF43-AFB7-4A92277C9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28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7" name="Line 306">
              <a:extLst>
                <a:ext uri="{FF2B5EF4-FFF2-40B4-BE49-F238E27FC236}">
                  <a16:creationId xmlns:a16="http://schemas.microsoft.com/office/drawing/2014/main" id="{BD5FAA1D-2DE1-A844-94B4-1DF0C0AFA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6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8" name="Line 307">
              <a:extLst>
                <a:ext uri="{FF2B5EF4-FFF2-40B4-BE49-F238E27FC236}">
                  <a16:creationId xmlns:a16="http://schemas.microsoft.com/office/drawing/2014/main" id="{0ED0B8B2-5E29-D544-ACB4-3C37BB7E0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83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99" name="Line 308">
              <a:extLst>
                <a:ext uri="{FF2B5EF4-FFF2-40B4-BE49-F238E27FC236}">
                  <a16:creationId xmlns:a16="http://schemas.microsoft.com/office/drawing/2014/main" id="{3E2E4CC8-89EB-B249-BD42-0BA6DD157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40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0" name="Line 309">
              <a:extLst>
                <a:ext uri="{FF2B5EF4-FFF2-40B4-BE49-F238E27FC236}">
                  <a16:creationId xmlns:a16="http://schemas.microsoft.com/office/drawing/2014/main" id="{47064897-3E6B-3246-972E-6DEADAE90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97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1" name="Line 310">
              <a:extLst>
                <a:ext uri="{FF2B5EF4-FFF2-40B4-BE49-F238E27FC236}">
                  <a16:creationId xmlns:a16="http://schemas.microsoft.com/office/drawing/2014/main" id="{A369D95C-A7D2-9742-BBC1-322F06507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54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2" name="Line 311">
              <a:extLst>
                <a:ext uri="{FF2B5EF4-FFF2-40B4-BE49-F238E27FC236}">
                  <a16:creationId xmlns:a16="http://schemas.microsoft.com/office/drawing/2014/main" id="{7B31DF36-C341-E247-AEF4-0728BFBAD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11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3" name="Line 312">
              <a:extLst>
                <a:ext uri="{FF2B5EF4-FFF2-40B4-BE49-F238E27FC236}">
                  <a16:creationId xmlns:a16="http://schemas.microsoft.com/office/drawing/2014/main" id="{AD42499C-41C8-4F47-B4D2-7AC0A4C8E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55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4" name="Line 313">
              <a:extLst>
                <a:ext uri="{FF2B5EF4-FFF2-40B4-BE49-F238E27FC236}">
                  <a16:creationId xmlns:a16="http://schemas.microsoft.com/office/drawing/2014/main" id="{01F965A5-D7AC-1549-8368-C0B322D1F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05" name="Line 314">
              <a:extLst>
                <a:ext uri="{FF2B5EF4-FFF2-40B4-BE49-F238E27FC236}">
                  <a16:creationId xmlns:a16="http://schemas.microsoft.com/office/drawing/2014/main" id="{CACC1DC2-0088-C14D-93A0-40F746CC1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69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9" name="Text Box 287">
              <a:extLst>
                <a:ext uri="{FF2B5EF4-FFF2-40B4-BE49-F238E27FC236}">
                  <a16:creationId xmlns:a16="http://schemas.microsoft.com/office/drawing/2014/main" id="{588668B3-6E91-8D4E-875C-1EA621386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75" y="501332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0" name="Text Box 287">
              <a:extLst>
                <a:ext uri="{FF2B5EF4-FFF2-40B4-BE49-F238E27FC236}">
                  <a16:creationId xmlns:a16="http://schemas.microsoft.com/office/drawing/2014/main" id="{97E14892-6067-F64E-B41C-7135AD4E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0" y="5780088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289EFB-1A03-1543-BCD1-6B1CA9E1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DE375-3064-8040-8E56-13A7FCEE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>
            <a:extLst>
              <a:ext uri="{FF2B5EF4-FFF2-40B4-BE49-F238E27FC236}">
                <a16:creationId xmlns:a16="http://schemas.microsoft.com/office/drawing/2014/main" id="{18C10039-ECFC-D64B-8C3E-91DC4FC87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885" y="172917"/>
            <a:ext cx="8631115" cy="6154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ru-RU" sz="2677" dirty="0">
                <a:solidFill>
                  <a:schemeClr val="tx1"/>
                </a:solidFill>
              </a:rPr>
              <a:t>Isotopes yield for the </a:t>
            </a:r>
            <a:r>
              <a:rPr lang="ru-RU" altLang="ru-RU" sz="2677" baseline="30000" dirty="0">
                <a:solidFill>
                  <a:schemeClr val="tx1"/>
                </a:solidFill>
              </a:rPr>
              <a:t>76</a:t>
            </a:r>
            <a:r>
              <a:rPr lang="en-US" altLang="ru-RU" sz="2677" dirty="0">
                <a:solidFill>
                  <a:schemeClr val="tx1"/>
                </a:solidFill>
              </a:rPr>
              <a:t>Se</a:t>
            </a:r>
            <a:r>
              <a:rPr lang="ru-RU" altLang="ru-RU" sz="2677" dirty="0">
                <a:solidFill>
                  <a:schemeClr val="tx1"/>
                </a:solidFill>
              </a:rPr>
              <a:t> </a:t>
            </a:r>
            <a:r>
              <a:rPr lang="en-US" altLang="ru-RU" sz="2677" dirty="0">
                <a:solidFill>
                  <a:schemeClr val="tx1"/>
                </a:solidFill>
              </a:rPr>
              <a:t>and </a:t>
            </a:r>
            <a:r>
              <a:rPr lang="en-US" altLang="ru-RU" sz="2677" baseline="30000" dirty="0">
                <a:solidFill>
                  <a:schemeClr val="tx1"/>
                </a:solidFill>
              </a:rPr>
              <a:t>150</a:t>
            </a:r>
            <a:r>
              <a:rPr lang="en-US" altLang="ru-RU" sz="2677" dirty="0">
                <a:solidFill>
                  <a:schemeClr val="tx1"/>
                </a:solidFill>
              </a:rPr>
              <a:t>Sm</a:t>
            </a:r>
            <a:endParaRPr lang="ru-RU" altLang="ru-RU" sz="2677" dirty="0">
              <a:solidFill>
                <a:schemeClr val="tx1"/>
              </a:solidFill>
            </a:endParaRPr>
          </a:p>
        </p:txBody>
      </p:sp>
      <p:pic>
        <p:nvPicPr>
          <p:cNvPr id="136195" name="Рисунок 3">
            <a:extLst>
              <a:ext uri="{FF2B5EF4-FFF2-40B4-BE49-F238E27FC236}">
                <a16:creationId xmlns:a16="http://schemas.microsoft.com/office/drawing/2014/main" id="{FF912CD5-3A2C-4F41-A925-F1163EA5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4" y="1169379"/>
            <a:ext cx="5260731" cy="536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CBCD0-4430-FE40-B234-4FE50005F988}"/>
              </a:ext>
            </a:extLst>
          </p:cNvPr>
          <p:cNvSpPr/>
          <p:nvPr/>
        </p:nvSpPr>
        <p:spPr>
          <a:xfrm>
            <a:off x="6498981" y="4359522"/>
            <a:ext cx="199292" cy="265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13DEC5-570B-5246-951A-3EB13EF21788}"/>
              </a:ext>
            </a:extLst>
          </p:cNvPr>
          <p:cNvSpPr/>
          <p:nvPr/>
        </p:nvSpPr>
        <p:spPr>
          <a:xfrm>
            <a:off x="6498981" y="4624754"/>
            <a:ext cx="199292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51C7C0-D841-F649-9CFA-5E612D1DE0AA}"/>
              </a:ext>
            </a:extLst>
          </p:cNvPr>
          <p:cNvSpPr/>
          <p:nvPr/>
        </p:nvSpPr>
        <p:spPr>
          <a:xfrm>
            <a:off x="6498981" y="4825513"/>
            <a:ext cx="199292" cy="265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C80413-4A79-B04F-882C-F51EF4898430}"/>
              </a:ext>
            </a:extLst>
          </p:cNvPr>
          <p:cNvSpPr/>
          <p:nvPr/>
        </p:nvSpPr>
        <p:spPr>
          <a:xfrm>
            <a:off x="6433040" y="5090747"/>
            <a:ext cx="199292" cy="265236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ECE868-5079-4749-82F0-1D8579EDDD42}"/>
              </a:ext>
            </a:extLst>
          </p:cNvPr>
          <p:cNvSpPr/>
          <p:nvPr/>
        </p:nvSpPr>
        <p:spPr>
          <a:xfrm>
            <a:off x="6498981" y="5290039"/>
            <a:ext cx="199292" cy="265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288610-D805-EF4E-9171-0455856FEA0A}"/>
              </a:ext>
            </a:extLst>
          </p:cNvPr>
          <p:cNvSpPr/>
          <p:nvPr/>
        </p:nvSpPr>
        <p:spPr>
          <a:xfrm>
            <a:off x="6433040" y="5622683"/>
            <a:ext cx="199292" cy="26523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F7235A-37A4-2B43-A044-530BE31C4A17}"/>
              </a:ext>
            </a:extLst>
          </p:cNvPr>
          <p:cNvSpPr/>
          <p:nvPr/>
        </p:nvSpPr>
        <p:spPr>
          <a:xfrm>
            <a:off x="6433040" y="5821975"/>
            <a:ext cx="199292" cy="265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13D11D8-68B6-EF4B-9840-139DC25E0682}"/>
              </a:ext>
            </a:extLst>
          </p:cNvPr>
          <p:cNvSpPr/>
          <p:nvPr/>
        </p:nvSpPr>
        <p:spPr>
          <a:xfrm>
            <a:off x="5868865" y="4026877"/>
            <a:ext cx="1096109" cy="266700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A18000-8077-4142-955A-C08D8FDC2C41}"/>
              </a:ext>
            </a:extLst>
          </p:cNvPr>
          <p:cNvSpPr/>
          <p:nvPr/>
        </p:nvSpPr>
        <p:spPr>
          <a:xfrm>
            <a:off x="5868865" y="6087209"/>
            <a:ext cx="1096109" cy="274027"/>
          </a:xfrm>
          <a:prstGeom prst="rect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F2D5CB8-3544-8843-899A-6B73894D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B17321-D343-B74E-A327-FAE368D9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95BD2-EE55-1D41-A306-50D1A745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get from the OMC?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4C139A-C6DE-1E48-BAD2-935B098BCCA2}"/>
              </a:ext>
            </a:extLst>
          </p:cNvPr>
          <p:cNvSpPr/>
          <p:nvPr/>
        </p:nvSpPr>
        <p:spPr>
          <a:xfrm>
            <a:off x="582006" y="1641793"/>
            <a:ext cx="79799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rbel" charset="0"/>
              </a:rPr>
              <a:t>Correlated events – energy and time distribution: </a:t>
            </a:r>
          </a:p>
          <a:p>
            <a:pPr marL="914400" lvl="1" indent="-457200">
              <a:buSzPct val="100000"/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Energy information: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Total capture rates</a:t>
            </a:r>
            <a:r>
              <a:rPr lang="en-US" dirty="0">
                <a:latin typeface="Corbel" charset="0"/>
              </a:rPr>
              <a:t>;</a:t>
            </a:r>
          </a:p>
          <a:p>
            <a:pPr marL="914400" lvl="1" indent="-457200">
              <a:buSzPct val="100000"/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Time discrimination (20-50 ns): </a:t>
            </a:r>
            <a:r>
              <a:rPr lang="en-US" dirty="0">
                <a:solidFill>
                  <a:schemeClr val="tx2"/>
                </a:solidFill>
                <a:latin typeface="Corbel" charset="0"/>
              </a:rPr>
              <a:t>muonic X-ray cascade </a:t>
            </a:r>
            <a:r>
              <a:rPr lang="en-US" dirty="0">
                <a:latin typeface="Corbel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rbel" charset="0"/>
              </a:rPr>
              <a:t>prompt</a:t>
            </a:r>
            <a:r>
              <a:rPr lang="en-US" dirty="0">
                <a:latin typeface="Corbel" charset="0"/>
              </a:rPr>
              <a:t> spectra) –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normalization, identification, surrounding and target material decomposition, enrichment (by isotopic shifts measurements), beam profiling</a:t>
            </a:r>
            <a:r>
              <a:rPr lang="en-US" dirty="0">
                <a:latin typeface="Corbel" charset="0"/>
              </a:rPr>
              <a:t>;</a:t>
            </a:r>
          </a:p>
          <a:p>
            <a:pPr marL="914400" lvl="1" indent="-457200">
              <a:buSzPct val="100000"/>
              <a:buFont typeface="Corbel" charset="0"/>
              <a:buAutoNum type="alphaUcPeriod"/>
            </a:pPr>
            <a:r>
              <a:rPr lang="en-US" dirty="0">
                <a:latin typeface="Corbel" charset="0"/>
              </a:rPr>
              <a:t>Time discrimination (50-700 ns): nuclear </a:t>
            </a:r>
            <a:r>
              <a:rPr lang="en-US" dirty="0">
                <a:latin typeface="Symbol" charset="0"/>
              </a:rPr>
              <a:t>g</a:t>
            </a:r>
            <a:r>
              <a:rPr lang="en-US" dirty="0">
                <a:latin typeface="Corbel" charset="0"/>
              </a:rPr>
              <a:t>-rays following </a:t>
            </a:r>
            <a:r>
              <a:rPr lang="en-US" dirty="0">
                <a:latin typeface="Symbol" charset="0"/>
              </a:rPr>
              <a:t>m</a:t>
            </a:r>
            <a:r>
              <a:rPr lang="en-US" dirty="0">
                <a:latin typeface="Corbel" charset="0"/>
              </a:rPr>
              <a:t>-capture (</a:t>
            </a:r>
            <a:r>
              <a:rPr lang="en-US" b="1" dirty="0">
                <a:solidFill>
                  <a:srgbClr val="C00000"/>
                </a:solidFill>
                <a:latin typeface="Corbel" charset="0"/>
              </a:rPr>
              <a:t>delayed</a:t>
            </a:r>
            <a:r>
              <a:rPr lang="en-US" dirty="0">
                <a:latin typeface="Corbel" charset="0"/>
              </a:rPr>
              <a:t> spectra) –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partial capture rates, doppler shape of gamma lines</a:t>
            </a:r>
            <a:r>
              <a:rPr lang="ru-RU" dirty="0">
                <a:solidFill>
                  <a:srgbClr val="C00000"/>
                </a:solidFill>
                <a:latin typeface="Corbel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due to angular correlation</a:t>
            </a:r>
            <a:r>
              <a:rPr lang="ru-RU" dirty="0">
                <a:solidFill>
                  <a:srgbClr val="C00000"/>
                </a:solidFill>
                <a:latin typeface="Corbel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(</a:t>
            </a:r>
            <a:r>
              <a:rPr lang="el-GR" dirty="0">
                <a:solidFill>
                  <a:srgbClr val="C00000"/>
                </a:solidFill>
                <a:latin typeface="Corbel" charset="0"/>
              </a:rPr>
              <a:t>γ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Symbol" charset="2"/>
                <a:cs typeface="Symbol" charset="2"/>
              </a:rPr>
              <a:t>n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), </a:t>
            </a:r>
            <a:r>
              <a:rPr lang="el-GR" dirty="0">
                <a:solidFill>
                  <a:srgbClr val="C00000"/>
                </a:solidFill>
                <a:latin typeface="Corbel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rbel" charset="0"/>
              </a:rPr>
              <a:t>GDR state probing;</a:t>
            </a:r>
            <a:endParaRPr lang="en-US" sz="2800" dirty="0">
              <a:latin typeface="Corbel" charset="0"/>
            </a:endParaRPr>
          </a:p>
          <a:p>
            <a:r>
              <a:rPr lang="en-US" sz="2800" dirty="0">
                <a:latin typeface="Corbel" charset="0"/>
              </a:rPr>
              <a:t>Induced radiation directly not connected to muons (</a:t>
            </a:r>
            <a:r>
              <a:rPr lang="en-US" sz="2800" b="1" dirty="0">
                <a:solidFill>
                  <a:srgbClr val="C00000"/>
                </a:solidFill>
                <a:latin typeface="Corbel" charset="0"/>
              </a:rPr>
              <a:t>uncorrelated</a:t>
            </a:r>
            <a:r>
              <a:rPr lang="en-US" sz="2800" dirty="0">
                <a:solidFill>
                  <a:srgbClr val="C00000"/>
                </a:solidFill>
                <a:latin typeface="Corbel" charset="0"/>
              </a:rPr>
              <a:t> </a:t>
            </a:r>
            <a:r>
              <a:rPr lang="en-US" sz="2800" dirty="0">
                <a:latin typeface="Corbel" charset="0"/>
              </a:rPr>
              <a:t>spectra)</a:t>
            </a:r>
          </a:p>
          <a:p>
            <a:pPr marL="914400" lvl="1" indent="-457200">
              <a:buSzPct val="100000"/>
              <a:buFont typeface="Corbel" charset="0"/>
              <a:buAutoNum type="alphaUcPeriod"/>
            </a:pPr>
            <a:r>
              <a:rPr lang="en-US" dirty="0">
                <a:solidFill>
                  <a:srgbClr val="C00000"/>
                </a:solidFill>
                <a:latin typeface="Corbel" charset="0"/>
                <a:ea typeface="MS PGothic" charset="0"/>
                <a:cs typeface="Times New Roman" charset="0"/>
              </a:rPr>
              <a:t>Yield of different isotopes from </a:t>
            </a:r>
            <a:r>
              <a:rPr lang="en-US" dirty="0">
                <a:solidFill>
                  <a:srgbClr val="C00000"/>
                </a:solidFill>
                <a:latin typeface="Symbol" charset="2"/>
                <a:ea typeface="MS PGothic" charset="0"/>
                <a:cs typeface="Symbol" charset="2"/>
              </a:rPr>
              <a:t>b</a:t>
            </a:r>
            <a:r>
              <a:rPr lang="en-US" dirty="0">
                <a:solidFill>
                  <a:srgbClr val="C00000"/>
                </a:solidFill>
                <a:latin typeface="Corbel" charset="0"/>
                <a:ea typeface="MS PGothic" charset="0"/>
                <a:cs typeface="Times New Roman" charset="0"/>
              </a:rPr>
              <a:t>-decay.</a:t>
            </a:r>
            <a:endParaRPr lang="en-US" dirty="0">
              <a:solidFill>
                <a:srgbClr val="C00000"/>
              </a:solidFill>
              <a:latin typeface="Corbel" charset="0"/>
            </a:endParaRPr>
          </a:p>
          <a:p>
            <a:pPr>
              <a:buFontTx/>
              <a:buNone/>
            </a:pPr>
            <a:endParaRPr lang="ru-RU" sz="2800" dirty="0">
              <a:latin typeface="Corbel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81F3E1-1A82-8346-BCED-A66266DC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23A921-07CD-CA47-81EB-5ACBD5CC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72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8BF3-8FB1-B442-B63F-6950C57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this is not the only possibility…</a:t>
            </a:r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39A431F7-4766-5A4E-B1FB-B6F1AB6DF85A}"/>
              </a:ext>
            </a:extLst>
          </p:cNvPr>
          <p:cNvSpPr txBox="1">
            <a:spLocks/>
          </p:cNvSpPr>
          <p:nvPr/>
        </p:nvSpPr>
        <p:spPr>
          <a:xfrm>
            <a:off x="573287" y="1634673"/>
            <a:ext cx="7976089" cy="299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ru-RU" sz="3500" b="0" dirty="0">
                <a:solidFill>
                  <a:schemeClr val="tx1"/>
                </a:solidFill>
                <a:latin typeface="+mn-lt"/>
              </a:rPr>
              <a:t>Angular correlations in OMC </a:t>
            </a:r>
            <a:br>
              <a:rPr lang="en-US" altLang="ru-RU" sz="3500" b="0" dirty="0">
                <a:solidFill>
                  <a:schemeClr val="tx1"/>
                </a:solidFill>
                <a:latin typeface="+mn-lt"/>
              </a:rPr>
            </a:br>
            <a:r>
              <a:rPr lang="en-US" altLang="ru-RU" sz="3500" b="0" dirty="0">
                <a:solidFill>
                  <a:schemeClr val="tx1"/>
                </a:solidFill>
                <a:latin typeface="+mn-lt"/>
              </a:rPr>
              <a:t>(Doppler shape of </a:t>
            </a:r>
            <a:r>
              <a:rPr lang="el-GR" altLang="ru-RU" sz="3500" b="0" dirty="0">
                <a:solidFill>
                  <a:schemeClr val="tx1"/>
                </a:solidFill>
                <a:latin typeface="+mn-lt"/>
              </a:rPr>
              <a:t>γ</a:t>
            </a:r>
            <a:r>
              <a:rPr lang="en-US" altLang="ru-RU" sz="3500" b="0" dirty="0">
                <a:solidFill>
                  <a:schemeClr val="tx1"/>
                </a:solidFill>
                <a:latin typeface="+mn-lt"/>
              </a:rPr>
              <a:t>-lines). </a:t>
            </a:r>
            <a:br>
              <a:rPr lang="en-US" altLang="ru-RU" sz="3692" u="sng" dirty="0">
                <a:solidFill>
                  <a:schemeClr val="tx1"/>
                </a:solidFill>
              </a:rPr>
            </a:br>
            <a:br>
              <a:rPr lang="en-US" altLang="ru-RU" sz="3692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3F4E0B-BADC-2648-A857-F5A7BE83C147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4391085"/>
            <a:ext cx="6600092" cy="103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Ch.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Briançon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J. Deutsch, V.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Egorov</a:t>
            </a:r>
            <a:r>
              <a:rPr lang="ru-RU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C.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Petitjean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Y.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Shitov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M. 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Shirchenko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I.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Yutlandov</a:t>
            </a:r>
            <a:r>
              <a:rPr lang="en-US" altLang="ru-RU" sz="7385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S. </a:t>
            </a:r>
            <a:r>
              <a:rPr lang="en-US" altLang="ru-RU" sz="7385" dirty="0" err="1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Zaparov</a:t>
            </a:r>
            <a:br>
              <a:rPr lang="ru-RU" altLang="ru-RU" sz="8862" u="sng" dirty="0">
                <a:solidFill>
                  <a:srgbClr val="484A33"/>
                </a:solidFill>
              </a:rPr>
            </a:br>
            <a:endParaRPr lang="ru-RU" altLang="ru-RU" sz="8862" dirty="0">
              <a:solidFill>
                <a:srgbClr val="484A33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590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0FF1F5E-9D6B-BB42-B612-2C595EC8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628408"/>
            <a:ext cx="618036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Experiment:   JINR, PSI (</a:t>
            </a:r>
            <a:r>
              <a:rPr lang="de-DE" altLang="ru-RU" sz="22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</a:t>
            </a:r>
            <a:r>
              <a:rPr lang="de-DE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de-DE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-E4)</a:t>
            </a:r>
            <a:r>
              <a:rPr lang="el-GR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</a:t>
            </a:r>
            <a:r>
              <a:rPr lang="en-US" altLang="ru-RU" sz="2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6–2006</a:t>
            </a:r>
            <a:endParaRPr lang="de-DE" altLang="ru-RU" sz="22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D387E-B40A-CA48-86FB-882A5648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E95DC-39ED-384D-A83B-EEE1C344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12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EEECB-8876-B747-96E9-3EE2B292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PSI, 1998</a:t>
            </a:r>
            <a:endParaRPr lang="ru-RU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F361153-A70D-0B43-8ADF-655B1F30A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80508"/>
              </p:ext>
            </p:extLst>
          </p:nvPr>
        </p:nvGraphicFramePr>
        <p:xfrm>
          <a:off x="351693" y="1283035"/>
          <a:ext cx="8440615" cy="533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4" name="Document image" r:id="rId3" imgW="6019800" imgH="3454400" progId="Imaging.Document">
                  <p:embed/>
                </p:oleObj>
              </mc:Choice>
              <mc:Fallback>
                <p:oleObj name="Document image" r:id="rId3" imgW="6019800" imgH="3454400" progId="Imaging.Document">
                  <p:embed/>
                  <p:pic>
                    <p:nvPicPr>
                      <p:cNvPr id="107523" name="Object 3">
                        <a:extLst>
                          <a:ext uri="{FF2B5EF4-FFF2-40B4-BE49-F238E27FC236}">
                            <a16:creationId xmlns:a16="http://schemas.microsoft.com/office/drawing/2014/main" id="{A8D709F5-5CD9-7845-94A9-0DC9931EF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93" y="1283035"/>
                        <a:ext cx="8440615" cy="5336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688232-DD77-034B-A226-41574711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4B1BB1-C73E-3A43-B079-94DC9C9B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04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929BC0-A869-6545-BA2A-921F41AC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profile of the </a:t>
            </a:r>
            <a:r>
              <a:rPr lang="el-GR" dirty="0"/>
              <a:t>γ</a:t>
            </a:r>
            <a:r>
              <a:rPr lang="en-US" dirty="0"/>
              <a:t>-line</a:t>
            </a:r>
            <a:endParaRPr lang="ru-RU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DDA0C28-9835-F94A-83E5-31284C5A2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z="2215"/>
          </a:p>
          <a:p>
            <a:endParaRPr lang="ru-RU" altLang="ru-RU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6C8D7FA7-35A2-B547-9782-D6A7C5142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78" y="1881569"/>
            <a:ext cx="5493726" cy="36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5">
            <a:extLst>
              <a:ext uri="{FF2B5EF4-FFF2-40B4-BE49-F238E27FC236}">
                <a16:creationId xmlns:a16="http://schemas.microsoft.com/office/drawing/2014/main" id="{7CC89816-82B8-6F44-8573-CD49FB77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50" y="4202738"/>
            <a:ext cx="706315" cy="9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" name="Picture 6">
            <a:extLst>
              <a:ext uri="{FF2B5EF4-FFF2-40B4-BE49-F238E27FC236}">
                <a16:creationId xmlns:a16="http://schemas.microsoft.com/office/drawing/2014/main" id="{23B62527-3416-5746-86BF-B3E3F9E4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1881570"/>
            <a:ext cx="5484934" cy="36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5" name="Picture 7">
            <a:extLst>
              <a:ext uri="{FF2B5EF4-FFF2-40B4-BE49-F238E27FC236}">
                <a16:creationId xmlns:a16="http://schemas.microsoft.com/office/drawing/2014/main" id="{F9474A98-7588-8645-AF8E-DB081563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1881570"/>
            <a:ext cx="5484934" cy="36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6" name="Picture 8">
            <a:extLst>
              <a:ext uri="{FF2B5EF4-FFF2-40B4-BE49-F238E27FC236}">
                <a16:creationId xmlns:a16="http://schemas.microsoft.com/office/drawing/2014/main" id="{4CE3116A-056A-3C43-B025-3A62AF8F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1881570"/>
            <a:ext cx="5484934" cy="36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7" name="Picture 9">
            <a:extLst>
              <a:ext uri="{FF2B5EF4-FFF2-40B4-BE49-F238E27FC236}">
                <a16:creationId xmlns:a16="http://schemas.microsoft.com/office/drawing/2014/main" id="{2E96A4D3-97EC-C548-917C-A6D22084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11" y="1740892"/>
            <a:ext cx="817685" cy="23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6976896B-4D88-124F-8406-6EF37D0F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1881570"/>
            <a:ext cx="5484934" cy="36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9" name="Picture 11">
            <a:extLst>
              <a:ext uri="{FF2B5EF4-FFF2-40B4-BE49-F238E27FC236}">
                <a16:creationId xmlns:a16="http://schemas.microsoft.com/office/drawing/2014/main" id="{2034F2B9-0B43-F44B-9B45-3FA40A64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1881570"/>
            <a:ext cx="5484934" cy="36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FD72B03-31AF-984B-BE0B-36758AC0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49E296-69D6-F840-A982-15D30693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0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BC5E9-7293-BC46-AD97-1F71D418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6F7D7-5FEA-1A42-950B-0C89CB3FD8DA}"/>
              </a:ext>
            </a:extLst>
          </p:cNvPr>
          <p:cNvSpPr txBox="1"/>
          <p:nvPr/>
        </p:nvSpPr>
        <p:spPr>
          <a:xfrm>
            <a:off x="849741" y="1501402"/>
            <a:ext cx="7772400" cy="637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OMC followed by </a:t>
            </a:r>
            <a:r>
              <a:rPr lang="ru-RU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-emission.</a:t>
            </a:r>
            <a:endParaRPr lang="ru-RU" sz="18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4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(A, Z)</a:t>
            </a:r>
            <a:r>
              <a:rPr lang="en-US" sz="1846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→(A, Z−1)</a:t>
            </a:r>
            <a:r>
              <a:rPr lang="en-US" sz="184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46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ru-RU" sz="1846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→(A, Z−1)</a:t>
            </a:r>
            <a:r>
              <a:rPr lang="en-US" sz="1846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846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E,L</a:t>
            </a:r>
            <a:endParaRPr lang="ru-RU" sz="18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capture, angular momentum transferred (</a:t>
            </a:r>
            <a:r>
              <a:rPr lang="ru-RU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≤ 1), (</a:t>
            </a:r>
            <a:r>
              <a:rPr lang="ru-RU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+1). </a:t>
            </a:r>
            <a:b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(PCAC)</a:t>
            </a:r>
            <a:b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pure GT </a:t>
            </a:r>
            <a:r>
              <a:rPr lang="en-US" sz="14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1477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→0</a:t>
            </a:r>
            <a:r>
              <a:rPr lang="en-US" sz="1477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or known multipolarity mixture</a:t>
            </a:r>
            <a:br>
              <a:rPr lang="en-US" sz="14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77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https://www.sciencedirect.com/science/article/abs/pii/S0375947499008192</a:t>
            </a:r>
            <a:endParaRPr lang="en-US" sz="1477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endParaRPr lang="en-US" sz="1477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First-forbidden capture (</a:t>
            </a:r>
            <a:r>
              <a:rPr lang="ru-RU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≤ 2), (</a:t>
            </a:r>
            <a:r>
              <a:rPr lang="ru-RU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-1)</a:t>
            </a:r>
            <a:b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+g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77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https://www.sciencedirect.com/science/article/abs/pii/S0375947401012842</a:t>
            </a:r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correlations → hyperfine splitting of the lowest K-shell level F</a:t>
            </a:r>
            <a: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½  and F</a:t>
            </a:r>
            <a: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½ </a:t>
            </a:r>
            <a:b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/λ</a:t>
            </a:r>
            <a:r>
              <a:rPr lang="el-GR" sz="147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7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77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https://journals.aps.org/prc/abstract/10.1103/PhysRevC.65.025503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16523" indent="-316523">
              <a:buFont typeface="+mj-lt"/>
              <a:buAutoNum type="arabicPeriod"/>
            </a:pPr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r>
              <a:rPr lang="el-GR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</a:p>
          <a:p>
            <a:pPr marL="316523" indent="-316523">
              <a:buFont typeface="+mj-lt"/>
              <a:buAutoNum type="arabicPeriod"/>
            </a:pPr>
            <a:r>
              <a:rPr lang="en-US" sz="14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Cascades </a:t>
            </a:r>
          </a:p>
          <a:p>
            <a:pPr marL="316523" indent="-316523">
              <a:buFont typeface="+mj-lt"/>
              <a:buAutoNum type="arabicPeriod"/>
            </a:pPr>
            <a:endParaRPr lang="en-US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endParaRPr lang="ru-RU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endParaRPr lang="en-US" sz="1477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523" indent="-316523">
              <a:buFont typeface="+mj-lt"/>
              <a:buAutoNum type="arabicPeriod"/>
            </a:pPr>
            <a:endParaRPr lang="en-US" sz="1477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77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A75652-7F06-CD41-BB05-0BF056D2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E624B9-FD88-D245-9D6F-BA1A215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69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BB862403-68A2-4D4E-8927-A640301F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37" y="1634340"/>
            <a:ext cx="5156689" cy="43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F2571D-EFCF-CB4C-8C82-27C63D71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 – </a:t>
            </a:r>
            <a:r>
              <a:rPr lang="en-US" dirty="0"/>
              <a:t>capture in </a:t>
            </a:r>
            <a:r>
              <a:rPr lang="en-US" baseline="30000" dirty="0"/>
              <a:t>16</a:t>
            </a:r>
            <a:r>
              <a:rPr lang="en-US" dirty="0"/>
              <a:t>O. Level scheme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6D41DF-1706-664E-825F-860315F9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E9BFC0-7ACC-1042-956F-1D58F68A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DC8B064-D329-4B49-8FA8-849782FA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6675"/>
            <a:ext cx="7772400" cy="1055077"/>
          </a:xfrm>
        </p:spPr>
        <p:txBody>
          <a:bodyPr>
            <a:normAutofit fontScale="90000"/>
          </a:bodyPr>
          <a:lstStyle/>
          <a:p>
            <a:r>
              <a:rPr lang="en-US" dirty="0"/>
              <a:t>Gas target (atmospheric pressure)</a:t>
            </a:r>
            <a:endParaRPr lang="ru-RU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429EB13-55B2-B749-9708-66DD4CBE8D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3109" y="1811215"/>
            <a:ext cx="2672862" cy="3798277"/>
          </a:xfrm>
        </p:spPr>
        <p:txBody>
          <a:bodyPr/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window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150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alt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thickness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  <a:r>
              <a:rPr lang="en-US" alt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20 mg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Ne:  15 mg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momentum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30-40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  µ/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6" name="Picture 5">
            <a:extLst>
              <a:ext uri="{FF2B5EF4-FFF2-40B4-BE49-F238E27FC236}">
                <a16:creationId xmlns:a16="http://schemas.microsoft.com/office/drawing/2014/main" id="{12C913CB-F4AC-A048-9A0A-F63819EE3F9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5971" y="1767254"/>
            <a:ext cx="5838092" cy="3727938"/>
          </a:xfrm>
          <a:solidFill>
            <a:schemeClr val="bg1"/>
          </a:solidFill>
        </p:spPr>
      </p:pic>
      <p:sp>
        <p:nvSpPr>
          <p:cNvPr id="54278" name="Text Box 6">
            <a:extLst>
              <a:ext uri="{FF2B5EF4-FFF2-40B4-BE49-F238E27FC236}">
                <a16:creationId xmlns:a16="http://schemas.microsoft.com/office/drawing/2014/main" id="{E80A3099-CD67-A447-90B1-CF412492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192" y="3343067"/>
            <a:ext cx="668575" cy="59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>
              <a:defRPr/>
            </a:pPr>
            <a:r>
              <a:rPr lang="ru-RU" altLang="ru-RU" sz="1662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1662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ru-RU" sz="1662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E4 </a:t>
            </a:r>
          </a:p>
          <a:p>
            <a:pPr>
              <a:defRPr/>
            </a:pPr>
            <a:r>
              <a:rPr lang="en-US" altLang="ru-RU" sz="1662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beam</a:t>
            </a:r>
            <a:endParaRPr lang="ru-RU" altLang="ru-RU" sz="1662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252079B7-C5B0-2B4D-B303-2E512B8F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893" y="3129120"/>
            <a:ext cx="375138" cy="4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4992" tIns="42498" rIns="84992" bIns="42498">
            <a:spAutoFit/>
          </a:bodyPr>
          <a:lstStyle/>
          <a:p>
            <a:pPr>
              <a:defRPr/>
            </a:pPr>
            <a:r>
              <a:rPr lang="ru-RU" altLang="ru-RU" sz="258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endParaRPr lang="ru-RU" altLang="ru-RU" sz="25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34F93CB1-1DBB-514D-9608-61A30D560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937" y="1767255"/>
            <a:ext cx="899746" cy="76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4992" tIns="42498" rIns="84992" bIns="42498">
            <a:spAutoFit/>
          </a:bodyPr>
          <a:lstStyle/>
          <a:p>
            <a:pPr>
              <a:defRPr/>
            </a:pPr>
            <a:r>
              <a:rPr lang="en-US" altLang="ru-RU" sz="221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  <a:p>
            <a:pPr>
              <a:defRPr/>
            </a:pPr>
            <a:r>
              <a:rPr lang="en-US" altLang="ru-RU" sz="221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inlet</a:t>
            </a:r>
            <a:endParaRPr lang="ru-RU" altLang="ru-RU" sz="221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F93E23BA-7AE4-F446-AD6A-917B2B2C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068" y="4736981"/>
            <a:ext cx="867347" cy="76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 algn="ctr">
              <a:defRPr/>
            </a:pPr>
            <a:r>
              <a:rPr lang="en-US" altLang="ru-RU" sz="221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  <a:p>
            <a:pPr algn="ctr">
              <a:defRPr/>
            </a:pPr>
            <a:r>
              <a:rPr lang="en-US" altLang="ru-RU" sz="221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outlet</a:t>
            </a:r>
            <a:endParaRPr lang="ru-RU" altLang="ru-RU" sz="221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D6BEF332-1481-A743-A649-E2E4A4E4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785" y="3642005"/>
            <a:ext cx="723077" cy="4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>
              <a:defRPr/>
            </a:pPr>
            <a:r>
              <a:rPr lang="en-US" altLang="ru-RU" sz="2585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endParaRPr lang="ru-RU" altLang="ru-RU" sz="25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EC27778D-D4BD-8941-B228-E7C2C4B6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09" y="3599021"/>
            <a:ext cx="190500" cy="4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4992" tIns="42498" rIns="84992" bIns="42498">
            <a:spAutoFit/>
          </a:bodyPr>
          <a:lstStyle/>
          <a:p>
            <a:pPr>
              <a:defRPr/>
            </a:pPr>
            <a:r>
              <a:rPr lang="ru-RU" altLang="ru-RU" sz="2585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ru-RU" altLang="ru-RU" sz="25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id="{E358DB61-211B-AE43-B31E-33652295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801" y="3370902"/>
            <a:ext cx="626897" cy="4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>
              <a:defRPr/>
            </a:pPr>
            <a:r>
              <a:rPr lang="en-US" altLang="ru-RU" sz="1292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Recoil</a:t>
            </a:r>
            <a:endParaRPr lang="ru-RU" altLang="ru-RU" sz="923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108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ru-RU" altLang="ru-RU" sz="1108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2BF6A124-1A56-3344-BA77-BB772B65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271" y="4363820"/>
            <a:ext cx="726283" cy="34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>
              <a:defRPr/>
            </a:pPr>
            <a:r>
              <a:rPr lang="en-US" altLang="ru-RU" sz="1662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endParaRPr lang="ru-RU" altLang="ru-RU" sz="1662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80567654-B3E5-C840-B15F-B32A456E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493" y="2725615"/>
            <a:ext cx="327136" cy="4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992" tIns="42498" rIns="84992" bIns="42498">
            <a:spAutoFit/>
          </a:bodyPr>
          <a:lstStyle/>
          <a:p>
            <a:pPr>
              <a:defRPr/>
            </a:pPr>
            <a:r>
              <a:rPr lang="ru-RU" altLang="ru-RU" sz="2585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altLang="ru-RU" sz="2585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68DA70-E1AB-344B-BD44-F36D88D7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418EB-6DAD-5049-B635-3CFC32AC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868BD-03B1-3C46-A78B-87F5E7E32400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13D95B7-B7A0-B14F-8E6E-FF69A2B3A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803" y="263769"/>
            <a:ext cx="8075734" cy="105507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2954" dirty="0">
                <a:solidFill>
                  <a:schemeClr val="tx1"/>
                </a:solidFill>
              </a:rPr>
              <a:t>µ-</a:t>
            </a:r>
            <a:r>
              <a:rPr lang="en-US" altLang="ru-RU" sz="2954" dirty="0">
                <a:solidFill>
                  <a:schemeClr val="tx1"/>
                </a:solidFill>
              </a:rPr>
              <a:t>capture in</a:t>
            </a:r>
            <a:r>
              <a:rPr lang="ru-RU" altLang="ru-RU" sz="2954" dirty="0">
                <a:solidFill>
                  <a:schemeClr val="tx1"/>
                </a:solidFill>
              </a:rPr>
              <a:t> </a:t>
            </a:r>
            <a:r>
              <a:rPr lang="ru-RU" altLang="ru-RU" sz="2954" baseline="30000" dirty="0">
                <a:solidFill>
                  <a:schemeClr val="tx1"/>
                </a:solidFill>
              </a:rPr>
              <a:t>16</a:t>
            </a:r>
            <a:r>
              <a:rPr lang="en-US" altLang="ru-RU" sz="2954" dirty="0">
                <a:solidFill>
                  <a:schemeClr val="tx1"/>
                </a:solidFill>
              </a:rPr>
              <a:t>O.  Shape of the 277 </a:t>
            </a:r>
            <a:r>
              <a:rPr lang="en-US" altLang="ru-RU" sz="2954" dirty="0" err="1">
                <a:solidFill>
                  <a:schemeClr val="tx1"/>
                </a:solidFill>
              </a:rPr>
              <a:t>keV</a:t>
            </a:r>
            <a:r>
              <a:rPr lang="ru-RU" altLang="ru-RU" sz="2954" dirty="0">
                <a:solidFill>
                  <a:schemeClr val="tx1"/>
                </a:solidFill>
              </a:rPr>
              <a:t> γ-</a:t>
            </a:r>
            <a:r>
              <a:rPr lang="en-US" altLang="ru-RU" sz="2954" dirty="0">
                <a:solidFill>
                  <a:schemeClr val="tx1"/>
                </a:solidFill>
              </a:rPr>
              <a:t>line</a:t>
            </a:r>
            <a:endParaRPr lang="ru-RU" altLang="ru-RU" sz="2954" dirty="0">
              <a:solidFill>
                <a:schemeClr val="tx1"/>
              </a:solidFill>
            </a:endParaRP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D67B1047-3F0C-7644-9279-B12F7FFE8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43" y="1567871"/>
            <a:ext cx="4759074" cy="4523106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961BB54-8428-934A-95D3-E0C702AC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FD887-8CEE-0E44-A4F3-883672EC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1">
            <a:extLst>
              <a:ext uri="{FF2B5EF4-FFF2-40B4-BE49-F238E27FC236}">
                <a16:creationId xmlns:a16="http://schemas.microsoft.com/office/drawing/2014/main" id="{E450979C-325E-E340-8EF6-F48DA40E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032" y="543658"/>
            <a:ext cx="731227" cy="1875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0036" name="Picture 4">
            <a:extLst>
              <a:ext uri="{FF2B5EF4-FFF2-40B4-BE49-F238E27FC236}">
                <a16:creationId xmlns:a16="http://schemas.microsoft.com/office/drawing/2014/main" id="{0D1638A0-143A-514B-B46C-E4419580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07831"/>
            <a:ext cx="659423" cy="288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9" name="Picture 7">
            <a:extLst>
              <a:ext uri="{FF2B5EF4-FFF2-40B4-BE49-F238E27FC236}">
                <a16:creationId xmlns:a16="http://schemas.microsoft.com/office/drawing/2014/main" id="{E0B9D7F7-0A9B-1D42-A2C0-2FD01E80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2" y="2584940"/>
            <a:ext cx="1468315" cy="3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01" name="Group 12">
            <a:extLst>
              <a:ext uri="{FF2B5EF4-FFF2-40B4-BE49-F238E27FC236}">
                <a16:creationId xmlns:a16="http://schemas.microsoft.com/office/drawing/2014/main" id="{7949629E-322F-CF42-9DB7-9B5697402F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3223" y="1101968"/>
            <a:ext cx="2662604" cy="1827335"/>
            <a:chOff x="402" y="576"/>
            <a:chExt cx="1817" cy="1247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8E9412A1-87C4-1E40-A8E5-392ACC275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683"/>
              <a:ext cx="751" cy="480"/>
            </a:xfrm>
            <a:custGeom>
              <a:avLst/>
              <a:gdLst>
                <a:gd name="T0" fmla="*/ 0 w 2253"/>
                <a:gd name="T1" fmla="*/ 1440 h 1440"/>
                <a:gd name="T2" fmla="*/ 867 w 2253"/>
                <a:gd name="T3" fmla="*/ 1440 h 1440"/>
                <a:gd name="T4" fmla="*/ 1040 w 2253"/>
                <a:gd name="T5" fmla="*/ 1280 h 1440"/>
                <a:gd name="T6" fmla="*/ 694 w 2253"/>
                <a:gd name="T7" fmla="*/ 1280 h 1440"/>
                <a:gd name="T8" fmla="*/ 1387 w 2253"/>
                <a:gd name="T9" fmla="*/ 640 h 1440"/>
                <a:gd name="T10" fmla="*/ 2253 w 2253"/>
                <a:gd name="T11" fmla="*/ 640 h 1440"/>
                <a:gd name="T12" fmla="*/ 2253 w 2253"/>
                <a:gd name="T13" fmla="*/ 0 h 1440"/>
                <a:gd name="T14" fmla="*/ 1040 w 2253"/>
                <a:gd name="T15" fmla="*/ 0 h 1440"/>
                <a:gd name="T16" fmla="*/ 174 w 2253"/>
                <a:gd name="T17" fmla="*/ 800 h 1440"/>
                <a:gd name="T18" fmla="*/ 174 w 2253"/>
                <a:gd name="T19" fmla="*/ 480 h 1440"/>
                <a:gd name="T20" fmla="*/ 0 w 2253"/>
                <a:gd name="T21" fmla="*/ 640 h 1440"/>
                <a:gd name="T22" fmla="*/ 0 w 2253"/>
                <a:gd name="T2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3" h="1440">
                  <a:moveTo>
                    <a:pt x="0" y="1440"/>
                  </a:moveTo>
                  <a:lnTo>
                    <a:pt x="867" y="1440"/>
                  </a:lnTo>
                  <a:lnTo>
                    <a:pt x="1040" y="1280"/>
                  </a:lnTo>
                  <a:lnTo>
                    <a:pt x="694" y="1280"/>
                  </a:lnTo>
                  <a:lnTo>
                    <a:pt x="1387" y="640"/>
                  </a:lnTo>
                  <a:lnTo>
                    <a:pt x="2253" y="640"/>
                  </a:lnTo>
                  <a:lnTo>
                    <a:pt x="2253" y="0"/>
                  </a:lnTo>
                  <a:lnTo>
                    <a:pt x="1040" y="0"/>
                  </a:lnTo>
                  <a:lnTo>
                    <a:pt x="174" y="800"/>
                  </a:lnTo>
                  <a:lnTo>
                    <a:pt x="174" y="480"/>
                  </a:lnTo>
                  <a:lnTo>
                    <a:pt x="0" y="640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2D51B32A-4518-1247-A763-FFCD2E844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576"/>
              <a:ext cx="133" cy="2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492" i="1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ru-RU" altLang="ru-RU" sz="3463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BCC9BFDC-F90E-BC4E-B5D7-DC93E061D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109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72467B67-E520-3C4E-8F2F-D7EB9DC9B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323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24BA68C3-4F43-4B4B-A49F-7977D929A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545"/>
              <a:ext cx="809" cy="0"/>
            </a:xfrm>
            <a:prstGeom prst="line">
              <a:avLst/>
            </a:prstGeom>
            <a:noFill/>
            <a:ln w="58738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672C5457-9202-B148-A8F6-01A012820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896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61932271-E834-BC4D-8489-1034A2B11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" y="1590"/>
              <a:ext cx="7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215" i="1" dirty="0">
                  <a:solidFill>
                    <a:schemeClr val="accent1">
                      <a:lumMod val="75000"/>
                    </a:schemeClr>
                  </a:solidFill>
                </a:rPr>
                <a:t>A</a:t>
              </a:r>
              <a:r>
                <a:rPr lang="en-US" altLang="ru-RU" sz="2215" i="1" dirty="0">
                  <a:solidFill>
                    <a:schemeClr val="accent1">
                      <a:lumMod val="75000"/>
                    </a:schemeClr>
                  </a:solidFill>
                </a:rPr>
                <a:t>-1, Z+1</a:t>
              </a:r>
              <a:endParaRPr lang="ru-RU" altLang="ru-RU" sz="34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46EBF353-0996-164C-897B-2349C3A2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896"/>
              <a:ext cx="115" cy="640"/>
            </a:xfrm>
            <a:custGeom>
              <a:avLst/>
              <a:gdLst>
                <a:gd name="T0" fmla="*/ 173 w 346"/>
                <a:gd name="T1" fmla="*/ 0 h 1921"/>
                <a:gd name="T2" fmla="*/ 173 w 346"/>
                <a:gd name="T3" fmla="*/ 1921 h 1921"/>
                <a:gd name="T4" fmla="*/ 0 w 346"/>
                <a:gd name="T5" fmla="*/ 1441 h 1921"/>
                <a:gd name="T6" fmla="*/ 173 w 346"/>
                <a:gd name="T7" fmla="*/ 1921 h 1921"/>
                <a:gd name="T8" fmla="*/ 346 w 346"/>
                <a:gd name="T9" fmla="*/ 144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921">
                  <a:moveTo>
                    <a:pt x="173" y="0"/>
                  </a:moveTo>
                  <a:lnTo>
                    <a:pt x="173" y="1921"/>
                  </a:lnTo>
                  <a:lnTo>
                    <a:pt x="0" y="1441"/>
                  </a:lnTo>
                  <a:lnTo>
                    <a:pt x="173" y="1921"/>
                  </a:lnTo>
                  <a:lnTo>
                    <a:pt x="346" y="1441"/>
                  </a:lnTo>
                </a:path>
              </a:pathLst>
            </a:custGeom>
            <a:noFill/>
            <a:ln w="36513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612A43AC-EA76-334B-A646-FDFB0B8E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1109"/>
              <a:ext cx="115" cy="427"/>
            </a:xfrm>
            <a:custGeom>
              <a:avLst/>
              <a:gdLst>
                <a:gd name="T0" fmla="*/ 173 w 346"/>
                <a:gd name="T1" fmla="*/ 0 h 1281"/>
                <a:gd name="T2" fmla="*/ 173 w 346"/>
                <a:gd name="T3" fmla="*/ 1281 h 1281"/>
                <a:gd name="T4" fmla="*/ 0 w 346"/>
                <a:gd name="T5" fmla="*/ 801 h 1281"/>
                <a:gd name="T6" fmla="*/ 173 w 346"/>
                <a:gd name="T7" fmla="*/ 1281 h 1281"/>
                <a:gd name="T8" fmla="*/ 346 w 346"/>
                <a:gd name="T9" fmla="*/ 80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81">
                  <a:moveTo>
                    <a:pt x="173" y="0"/>
                  </a:moveTo>
                  <a:lnTo>
                    <a:pt x="173" y="1281"/>
                  </a:lnTo>
                  <a:lnTo>
                    <a:pt x="0" y="801"/>
                  </a:lnTo>
                  <a:lnTo>
                    <a:pt x="173" y="1281"/>
                  </a:lnTo>
                  <a:lnTo>
                    <a:pt x="346" y="801"/>
                  </a:lnTo>
                </a:path>
              </a:pathLst>
            </a:custGeom>
            <a:noFill/>
            <a:ln w="36513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066965D-4F30-E44C-A03C-A0A54822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1323"/>
              <a:ext cx="115" cy="213"/>
            </a:xfrm>
            <a:custGeom>
              <a:avLst/>
              <a:gdLst>
                <a:gd name="T0" fmla="*/ 174 w 347"/>
                <a:gd name="T1" fmla="*/ 0 h 640"/>
                <a:gd name="T2" fmla="*/ 174 w 347"/>
                <a:gd name="T3" fmla="*/ 640 h 640"/>
                <a:gd name="T4" fmla="*/ 0 w 347"/>
                <a:gd name="T5" fmla="*/ 160 h 640"/>
                <a:gd name="T6" fmla="*/ 174 w 347"/>
                <a:gd name="T7" fmla="*/ 640 h 640"/>
                <a:gd name="T8" fmla="*/ 347 w 347"/>
                <a:gd name="T9" fmla="*/ 16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40">
                  <a:moveTo>
                    <a:pt x="174" y="0"/>
                  </a:moveTo>
                  <a:lnTo>
                    <a:pt x="174" y="640"/>
                  </a:lnTo>
                  <a:lnTo>
                    <a:pt x="0" y="160"/>
                  </a:lnTo>
                  <a:lnTo>
                    <a:pt x="174" y="640"/>
                  </a:lnTo>
                  <a:lnTo>
                    <a:pt x="347" y="160"/>
                  </a:lnTo>
                </a:path>
              </a:pathLst>
            </a:custGeom>
            <a:noFill/>
            <a:ln w="36513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7C3A2C04-D40C-F648-8381-1F60C15E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896"/>
              <a:ext cx="116" cy="427"/>
            </a:xfrm>
            <a:custGeom>
              <a:avLst/>
              <a:gdLst>
                <a:gd name="T0" fmla="*/ 173 w 346"/>
                <a:gd name="T1" fmla="*/ 0 h 1281"/>
                <a:gd name="T2" fmla="*/ 173 w 346"/>
                <a:gd name="T3" fmla="*/ 1281 h 1281"/>
                <a:gd name="T4" fmla="*/ 0 w 346"/>
                <a:gd name="T5" fmla="*/ 800 h 1281"/>
                <a:gd name="T6" fmla="*/ 173 w 346"/>
                <a:gd name="T7" fmla="*/ 1281 h 1281"/>
                <a:gd name="T8" fmla="*/ 346 w 346"/>
                <a:gd name="T9" fmla="*/ 80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81">
                  <a:moveTo>
                    <a:pt x="173" y="0"/>
                  </a:moveTo>
                  <a:lnTo>
                    <a:pt x="173" y="1281"/>
                  </a:lnTo>
                  <a:lnTo>
                    <a:pt x="0" y="800"/>
                  </a:lnTo>
                  <a:lnTo>
                    <a:pt x="173" y="1281"/>
                  </a:lnTo>
                  <a:lnTo>
                    <a:pt x="346" y="800"/>
                  </a:lnTo>
                </a:path>
              </a:pathLst>
            </a:custGeom>
            <a:noFill/>
            <a:ln w="36513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E9F59607-1266-BB41-9A3C-42E03C045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757"/>
              <a:ext cx="13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3692" b="0" dirty="0">
                  <a:solidFill>
                    <a:schemeClr val="accent4">
                      <a:lumMod val="75000"/>
                    </a:schemeClr>
                  </a:solidFill>
                  <a:latin typeface="Symbol" panose="05050102010706020507" pitchFamily="18" charset="2"/>
                </a:rPr>
                <a:t>g</a:t>
              </a:r>
              <a:endParaRPr lang="ru-RU" altLang="ru-RU" sz="3692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AutoShape 33">
            <a:extLst>
              <a:ext uri="{FF2B5EF4-FFF2-40B4-BE49-F238E27FC236}">
                <a16:creationId xmlns:a16="http://schemas.microsoft.com/office/drawing/2014/main" id="{C34A0CED-BD78-A844-AA59-629F1001ED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715001" y="545123"/>
            <a:ext cx="3200400" cy="19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91475490-D84C-2F4F-9DF1-C40D20C1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812" y="1543051"/>
            <a:ext cx="985847" cy="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846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ru-RU" sz="1846" i="1" dirty="0">
                <a:solidFill>
                  <a:schemeClr val="accent1">
                    <a:lumMod val="75000"/>
                  </a:schemeClr>
                </a:solidFill>
              </a:rPr>
              <a:t>+1, Z+1</a:t>
            </a:r>
            <a:endParaRPr lang="ru-RU" altLang="ru-RU" sz="3463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A2D5340A-FFEC-4F4E-833C-0573D3DB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328" y="1607529"/>
            <a:ext cx="65724" cy="2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846" i="1" dirty="0">
                <a:solidFill>
                  <a:srgbClr val="FFCCCC"/>
                </a:solidFill>
              </a:rPr>
              <a:t> </a:t>
            </a:r>
            <a:endParaRPr lang="ru-RU" altLang="ru-RU" sz="3463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5B9F3936-95D5-B841-85B7-048F4D54F29E}"/>
              </a:ext>
            </a:extLst>
          </p:cNvPr>
          <p:cNvSpPr>
            <a:spLocks/>
          </p:cNvSpPr>
          <p:nvPr/>
        </p:nvSpPr>
        <p:spPr bwMode="auto">
          <a:xfrm>
            <a:off x="5734051" y="562709"/>
            <a:ext cx="1053611" cy="848458"/>
          </a:xfrm>
          <a:custGeom>
            <a:avLst/>
            <a:gdLst>
              <a:gd name="T0" fmla="*/ 1439 w 1439"/>
              <a:gd name="T1" fmla="*/ 174 h 1738"/>
              <a:gd name="T2" fmla="*/ 1439 w 1439"/>
              <a:gd name="T3" fmla="*/ 522 h 1738"/>
              <a:gd name="T4" fmla="*/ 1177 w 1439"/>
              <a:gd name="T5" fmla="*/ 522 h 1738"/>
              <a:gd name="T6" fmla="*/ 392 w 1439"/>
              <a:gd name="T7" fmla="*/ 1564 h 1738"/>
              <a:gd name="T8" fmla="*/ 523 w 1439"/>
              <a:gd name="T9" fmla="*/ 1564 h 1738"/>
              <a:gd name="T10" fmla="*/ 392 w 1439"/>
              <a:gd name="T11" fmla="*/ 1738 h 1738"/>
              <a:gd name="T12" fmla="*/ 131 w 1439"/>
              <a:gd name="T13" fmla="*/ 1738 h 1738"/>
              <a:gd name="T14" fmla="*/ 0 w 1439"/>
              <a:gd name="T15" fmla="*/ 1738 h 1738"/>
              <a:gd name="T16" fmla="*/ 0 w 1439"/>
              <a:gd name="T17" fmla="*/ 1216 h 1738"/>
              <a:gd name="T18" fmla="*/ 131 w 1439"/>
              <a:gd name="T19" fmla="*/ 1042 h 1738"/>
              <a:gd name="T20" fmla="*/ 131 w 1439"/>
              <a:gd name="T21" fmla="*/ 1216 h 1738"/>
              <a:gd name="T22" fmla="*/ 1046 w 1439"/>
              <a:gd name="T23" fmla="*/ 0 h 1738"/>
              <a:gd name="T24" fmla="*/ 1439 w 1439"/>
              <a:gd name="T25" fmla="*/ 0 h 1738"/>
              <a:gd name="T26" fmla="*/ 1439 w 1439"/>
              <a:gd name="T27" fmla="*/ 174 h 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9" h="1738">
                <a:moveTo>
                  <a:pt x="1439" y="174"/>
                </a:moveTo>
                <a:lnTo>
                  <a:pt x="1439" y="522"/>
                </a:lnTo>
                <a:lnTo>
                  <a:pt x="1177" y="522"/>
                </a:lnTo>
                <a:lnTo>
                  <a:pt x="392" y="1564"/>
                </a:lnTo>
                <a:lnTo>
                  <a:pt x="523" y="1564"/>
                </a:lnTo>
                <a:lnTo>
                  <a:pt x="392" y="1738"/>
                </a:lnTo>
                <a:lnTo>
                  <a:pt x="131" y="1738"/>
                </a:lnTo>
                <a:lnTo>
                  <a:pt x="0" y="1738"/>
                </a:lnTo>
                <a:lnTo>
                  <a:pt x="0" y="1216"/>
                </a:lnTo>
                <a:lnTo>
                  <a:pt x="131" y="1042"/>
                </a:lnTo>
                <a:lnTo>
                  <a:pt x="131" y="1216"/>
                </a:lnTo>
                <a:lnTo>
                  <a:pt x="1046" y="0"/>
                </a:lnTo>
                <a:lnTo>
                  <a:pt x="1439" y="0"/>
                </a:lnTo>
                <a:lnTo>
                  <a:pt x="1439" y="17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0BE6AC09-969A-BC4D-999B-DB8C7A5E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527" y="575898"/>
            <a:ext cx="20197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585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endParaRPr lang="ru-RU" altLang="ru-RU" sz="3463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Freeform 50">
            <a:extLst>
              <a:ext uri="{FF2B5EF4-FFF2-40B4-BE49-F238E27FC236}">
                <a16:creationId xmlns:a16="http://schemas.microsoft.com/office/drawing/2014/main" id="{6F7EE621-CB59-5247-BB80-FE9DEA58695A}"/>
              </a:ext>
            </a:extLst>
          </p:cNvPr>
          <p:cNvSpPr>
            <a:spLocks/>
          </p:cNvSpPr>
          <p:nvPr/>
        </p:nvSpPr>
        <p:spPr bwMode="auto">
          <a:xfrm>
            <a:off x="7746024" y="652098"/>
            <a:ext cx="1150327" cy="1858109"/>
          </a:xfrm>
          <a:custGeom>
            <a:avLst/>
            <a:gdLst>
              <a:gd name="T0" fmla="*/ 0 w 1569"/>
              <a:gd name="T1" fmla="*/ 724 h 3804"/>
              <a:gd name="T2" fmla="*/ 392 w 1569"/>
              <a:gd name="T3" fmla="*/ 0 h 3804"/>
              <a:gd name="T4" fmla="*/ 523 w 1569"/>
              <a:gd name="T5" fmla="*/ 0 h 3804"/>
              <a:gd name="T6" fmla="*/ 392 w 1569"/>
              <a:gd name="T7" fmla="*/ 362 h 3804"/>
              <a:gd name="T8" fmla="*/ 1046 w 1569"/>
              <a:gd name="T9" fmla="*/ 362 h 3804"/>
              <a:gd name="T10" fmla="*/ 1569 w 1569"/>
              <a:gd name="T11" fmla="*/ 1630 h 3804"/>
              <a:gd name="T12" fmla="*/ 1569 w 1569"/>
              <a:gd name="T13" fmla="*/ 3804 h 3804"/>
              <a:gd name="T14" fmla="*/ 1046 w 1569"/>
              <a:gd name="T15" fmla="*/ 3804 h 3804"/>
              <a:gd name="T16" fmla="*/ 1046 w 1569"/>
              <a:gd name="T17" fmla="*/ 1811 h 3804"/>
              <a:gd name="T18" fmla="*/ 784 w 1569"/>
              <a:gd name="T19" fmla="*/ 1087 h 3804"/>
              <a:gd name="T20" fmla="*/ 392 w 1569"/>
              <a:gd name="T21" fmla="*/ 1087 h 3804"/>
              <a:gd name="T22" fmla="*/ 523 w 1569"/>
              <a:gd name="T23" fmla="*/ 1449 h 3804"/>
              <a:gd name="T24" fmla="*/ 392 w 1569"/>
              <a:gd name="T25" fmla="*/ 1449 h 3804"/>
              <a:gd name="T26" fmla="*/ 0 w 1569"/>
              <a:gd name="T27" fmla="*/ 72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69" h="3804">
                <a:moveTo>
                  <a:pt x="0" y="724"/>
                </a:moveTo>
                <a:lnTo>
                  <a:pt x="392" y="0"/>
                </a:lnTo>
                <a:lnTo>
                  <a:pt x="523" y="0"/>
                </a:lnTo>
                <a:lnTo>
                  <a:pt x="392" y="362"/>
                </a:lnTo>
                <a:lnTo>
                  <a:pt x="1046" y="362"/>
                </a:lnTo>
                <a:lnTo>
                  <a:pt x="1569" y="1630"/>
                </a:lnTo>
                <a:lnTo>
                  <a:pt x="1569" y="3804"/>
                </a:lnTo>
                <a:lnTo>
                  <a:pt x="1046" y="3804"/>
                </a:lnTo>
                <a:lnTo>
                  <a:pt x="1046" y="1811"/>
                </a:lnTo>
                <a:lnTo>
                  <a:pt x="784" y="1087"/>
                </a:lnTo>
                <a:lnTo>
                  <a:pt x="392" y="1087"/>
                </a:lnTo>
                <a:lnTo>
                  <a:pt x="523" y="1449"/>
                </a:lnTo>
                <a:lnTo>
                  <a:pt x="392" y="1449"/>
                </a:lnTo>
                <a:lnTo>
                  <a:pt x="0" y="7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0908" name="Group 12">
            <a:extLst>
              <a:ext uri="{FF2B5EF4-FFF2-40B4-BE49-F238E27FC236}">
                <a16:creationId xmlns:a16="http://schemas.microsoft.com/office/drawing/2014/main" id="{99A06728-05C0-774C-9D23-8C687BF3F1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0675" y="655029"/>
            <a:ext cx="876300" cy="782515"/>
            <a:chOff x="486" y="896"/>
            <a:chExt cx="809" cy="649"/>
          </a:xfrm>
        </p:grpSpPr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45D93152-C563-D246-92B3-10297F4DC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109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8FB9998D-A21A-C542-8DE1-2EEF84996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323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88941920-0F5A-8F49-9652-86C4EC9D9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1545"/>
              <a:ext cx="809" cy="0"/>
            </a:xfrm>
            <a:prstGeom prst="line">
              <a:avLst/>
            </a:prstGeom>
            <a:noFill/>
            <a:ln w="58738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BC38B253-32CA-9D4E-904A-7266C4E0C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" y="896"/>
              <a:ext cx="809" cy="0"/>
            </a:xfrm>
            <a:prstGeom prst="line">
              <a:avLst/>
            </a:prstGeom>
            <a:noFill/>
            <a:ln w="36513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Line 54">
            <a:extLst>
              <a:ext uri="{FF2B5EF4-FFF2-40B4-BE49-F238E27FC236}">
                <a16:creationId xmlns:a16="http://schemas.microsoft.com/office/drawing/2014/main" id="{FD1E5ADA-B328-054C-815E-FEFE473B2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9621" y="4479682"/>
            <a:ext cx="1405303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Line 55">
            <a:extLst>
              <a:ext uri="{FF2B5EF4-FFF2-40B4-BE49-F238E27FC236}">
                <a16:creationId xmlns:a16="http://schemas.microsoft.com/office/drawing/2014/main" id="{67787457-2B5C-5543-92E7-6531F0DAF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3830515"/>
            <a:ext cx="1406769" cy="0"/>
          </a:xfrm>
          <a:prstGeom prst="line">
            <a:avLst/>
          </a:prstGeom>
          <a:noFill/>
          <a:ln w="5397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Line 56">
            <a:extLst>
              <a:ext uri="{FF2B5EF4-FFF2-40B4-BE49-F238E27FC236}">
                <a16:creationId xmlns:a16="http://schemas.microsoft.com/office/drawing/2014/main" id="{B86FCA59-B017-0049-B043-F96273D62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462" y="5857143"/>
            <a:ext cx="1405304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DCFE9ED2-135D-A248-A5F8-0AD1D09E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245" y="4560279"/>
            <a:ext cx="671659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769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ru-RU" sz="2769" i="1" dirty="0">
                <a:solidFill>
                  <a:schemeClr val="accent1">
                    <a:lumMod val="50000"/>
                  </a:schemeClr>
                </a:solidFill>
              </a:rPr>
              <a:t>, Z</a:t>
            </a:r>
            <a:endParaRPr lang="ru-RU" altLang="ru-RU" sz="3463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59">
            <a:extLst>
              <a:ext uri="{FF2B5EF4-FFF2-40B4-BE49-F238E27FC236}">
                <a16:creationId xmlns:a16="http://schemas.microsoft.com/office/drawing/2014/main" id="{0BD435E9-B468-FE47-A938-0BEDE766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212" y="4560279"/>
            <a:ext cx="99386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769" i="1">
                <a:solidFill>
                  <a:srgbClr val="00FFFF"/>
                </a:solidFill>
              </a:rPr>
              <a:t> </a:t>
            </a:r>
            <a:endParaRPr lang="ru-RU" altLang="ru-RU" sz="3463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33" name="Rectangle 61">
            <a:extLst>
              <a:ext uri="{FF2B5EF4-FFF2-40B4-BE49-F238E27FC236}">
                <a16:creationId xmlns:a16="http://schemas.microsoft.com/office/drawing/2014/main" id="{ECA4FC1E-C32D-DD4F-8D52-C0612B5D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240" y="5939205"/>
            <a:ext cx="1075615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769" i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altLang="ru-RU" sz="2769" i="1" dirty="0">
                <a:solidFill>
                  <a:schemeClr val="accent3">
                    <a:lumMod val="50000"/>
                  </a:schemeClr>
                </a:solidFill>
              </a:rPr>
              <a:t>, Z+2</a:t>
            </a:r>
            <a:endParaRPr lang="ru-RU" altLang="ru-RU" sz="3463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47" name="Rectangle 67">
            <a:extLst>
              <a:ext uri="{FF2B5EF4-FFF2-40B4-BE49-F238E27FC236}">
                <a16:creationId xmlns:a16="http://schemas.microsoft.com/office/drawing/2014/main" id="{A7356A7B-8F1B-AD4A-BA36-15AEE1E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2" y="3830517"/>
            <a:ext cx="1075615" cy="4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2769" i="1" dirty="0">
                <a:solidFill>
                  <a:schemeClr val="accent2">
                    <a:lumMod val="75000"/>
                  </a:schemeClr>
                </a:solidFill>
              </a:rPr>
              <a:t>A, Z+1</a:t>
            </a:r>
            <a:endParaRPr lang="ru-RU" altLang="ru-RU" sz="3463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3" name="Freeform 73">
            <a:extLst>
              <a:ext uri="{FF2B5EF4-FFF2-40B4-BE49-F238E27FC236}">
                <a16:creationId xmlns:a16="http://schemas.microsoft.com/office/drawing/2014/main" id="{BB07EB34-2F1A-AF42-9ACF-5075584AF43D}"/>
              </a:ext>
            </a:extLst>
          </p:cNvPr>
          <p:cNvSpPr>
            <a:spLocks/>
          </p:cNvSpPr>
          <p:nvPr/>
        </p:nvSpPr>
        <p:spPr bwMode="auto">
          <a:xfrm>
            <a:off x="2842847" y="4560276"/>
            <a:ext cx="2637692" cy="1296867"/>
          </a:xfrm>
          <a:custGeom>
            <a:avLst/>
            <a:gdLst>
              <a:gd name="T0" fmla="*/ 0 w 5398"/>
              <a:gd name="T1" fmla="*/ 0 h 2656"/>
              <a:gd name="T2" fmla="*/ 5398 w 5398"/>
              <a:gd name="T3" fmla="*/ 2656 h 2656"/>
              <a:gd name="T4" fmla="*/ 5038 w 5398"/>
              <a:gd name="T5" fmla="*/ 2656 h 2656"/>
              <a:gd name="T6" fmla="*/ 5398 w 5398"/>
              <a:gd name="T7" fmla="*/ 2656 h 2656"/>
              <a:gd name="T8" fmla="*/ 5218 w 5398"/>
              <a:gd name="T9" fmla="*/ 2324 h 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8" h="2656">
                <a:moveTo>
                  <a:pt x="0" y="0"/>
                </a:moveTo>
                <a:lnTo>
                  <a:pt x="5398" y="2656"/>
                </a:lnTo>
                <a:lnTo>
                  <a:pt x="5038" y="2656"/>
                </a:lnTo>
                <a:lnTo>
                  <a:pt x="5398" y="2656"/>
                </a:lnTo>
                <a:lnTo>
                  <a:pt x="5218" y="2324"/>
                </a:lnTo>
              </a:path>
            </a:pathLst>
          </a:custGeom>
          <a:noFill/>
          <a:ln w="122238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4" name="Freeform 74">
            <a:extLst>
              <a:ext uri="{FF2B5EF4-FFF2-40B4-BE49-F238E27FC236}">
                <a16:creationId xmlns:a16="http://schemas.microsoft.com/office/drawing/2014/main" id="{330CADAE-CE26-004F-A2D2-E00880358C25}"/>
              </a:ext>
            </a:extLst>
          </p:cNvPr>
          <p:cNvSpPr>
            <a:spLocks/>
          </p:cNvSpPr>
          <p:nvPr/>
        </p:nvSpPr>
        <p:spPr bwMode="auto">
          <a:xfrm>
            <a:off x="2842847" y="4560276"/>
            <a:ext cx="2637692" cy="1296867"/>
          </a:xfrm>
          <a:custGeom>
            <a:avLst/>
            <a:gdLst>
              <a:gd name="T0" fmla="*/ 0 w 5398"/>
              <a:gd name="T1" fmla="*/ 0 h 2656"/>
              <a:gd name="T2" fmla="*/ 5398 w 5398"/>
              <a:gd name="T3" fmla="*/ 2656 h 2656"/>
              <a:gd name="T4" fmla="*/ 5038 w 5398"/>
              <a:gd name="T5" fmla="*/ 2656 h 2656"/>
              <a:gd name="T6" fmla="*/ 5398 w 5398"/>
              <a:gd name="T7" fmla="*/ 2656 h 2656"/>
              <a:gd name="T8" fmla="*/ 5218 w 5398"/>
              <a:gd name="T9" fmla="*/ 2324 h 2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8" h="2656">
                <a:moveTo>
                  <a:pt x="0" y="0"/>
                </a:moveTo>
                <a:lnTo>
                  <a:pt x="5398" y="2656"/>
                </a:lnTo>
                <a:lnTo>
                  <a:pt x="5038" y="2656"/>
                </a:lnTo>
                <a:lnTo>
                  <a:pt x="5398" y="2656"/>
                </a:lnTo>
                <a:lnTo>
                  <a:pt x="5218" y="2324"/>
                </a:lnTo>
              </a:path>
            </a:pathLst>
          </a:custGeom>
          <a:noFill/>
          <a:ln w="76200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5" name="Line 75">
            <a:extLst>
              <a:ext uri="{FF2B5EF4-FFF2-40B4-BE49-F238E27FC236}">
                <a16:creationId xmlns:a16="http://schemas.microsoft.com/office/drawing/2014/main" id="{BC371382-8111-634D-86CC-D932F3277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3494944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6" name="Line 76">
            <a:extLst>
              <a:ext uri="{FF2B5EF4-FFF2-40B4-BE49-F238E27FC236}">
                <a16:creationId xmlns:a16="http://schemas.microsoft.com/office/drawing/2014/main" id="{9DB52FDD-E1C8-AA4F-828A-F46F312D2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3181350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7" name="Line 77">
            <a:extLst>
              <a:ext uri="{FF2B5EF4-FFF2-40B4-BE49-F238E27FC236}">
                <a16:creationId xmlns:a16="http://schemas.microsoft.com/office/drawing/2014/main" id="{EC0250AA-2824-F440-894B-62BBE7B72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2857500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8" name="Line 78">
            <a:extLst>
              <a:ext uri="{FF2B5EF4-FFF2-40B4-BE49-F238E27FC236}">
                <a16:creationId xmlns:a16="http://schemas.microsoft.com/office/drawing/2014/main" id="{DC478E9E-1110-9C46-A9CC-3409EB64A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2532186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59" name="Line 79">
            <a:extLst>
              <a:ext uri="{FF2B5EF4-FFF2-40B4-BE49-F238E27FC236}">
                <a16:creationId xmlns:a16="http://schemas.microsoft.com/office/drawing/2014/main" id="{E74C55C1-1198-5A4A-9BF4-5ABBAB9B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2208335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0" name="Line 80">
            <a:extLst>
              <a:ext uri="{FF2B5EF4-FFF2-40B4-BE49-F238E27FC236}">
                <a16:creationId xmlns:a16="http://schemas.microsoft.com/office/drawing/2014/main" id="{E46A5966-E363-9844-939A-84D3A3008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1884485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1" name="Rectangle 81">
            <a:extLst>
              <a:ext uri="{FF2B5EF4-FFF2-40B4-BE49-F238E27FC236}">
                <a16:creationId xmlns:a16="http://schemas.microsoft.com/office/drawing/2014/main" id="{5A69AD50-39C0-4C44-8E17-379B0FAD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232" y="1235321"/>
            <a:ext cx="1230923" cy="3238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2" name="Line 82">
            <a:extLst>
              <a:ext uri="{FF2B5EF4-FFF2-40B4-BE49-F238E27FC236}">
                <a16:creationId xmlns:a16="http://schemas.microsoft.com/office/drawing/2014/main" id="{D55B8ED0-6849-D04D-B79B-3C0DE572E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308" y="1397977"/>
            <a:ext cx="1406769" cy="0"/>
          </a:xfrm>
          <a:prstGeom prst="line">
            <a:avLst/>
          </a:prstGeom>
          <a:noFill/>
          <a:ln w="30163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4" name="AutoShape 84">
            <a:extLst>
              <a:ext uri="{FF2B5EF4-FFF2-40B4-BE49-F238E27FC236}">
                <a16:creationId xmlns:a16="http://schemas.microsoft.com/office/drawing/2014/main" id="{C736E2EA-41CF-A643-A92F-329FE61F6C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2" y="1881555"/>
            <a:ext cx="2454520" cy="439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sz="34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5" name="Freeform 86">
            <a:extLst>
              <a:ext uri="{FF2B5EF4-FFF2-40B4-BE49-F238E27FC236}">
                <a16:creationId xmlns:a16="http://schemas.microsoft.com/office/drawing/2014/main" id="{13E27BAD-3ACB-6148-84B9-76F45CE4A4CA}"/>
              </a:ext>
            </a:extLst>
          </p:cNvPr>
          <p:cNvSpPr>
            <a:spLocks/>
          </p:cNvSpPr>
          <p:nvPr/>
        </p:nvSpPr>
        <p:spPr bwMode="auto">
          <a:xfrm>
            <a:off x="5328138" y="1897673"/>
            <a:ext cx="1682262" cy="3878873"/>
          </a:xfrm>
          <a:custGeom>
            <a:avLst/>
            <a:gdLst>
              <a:gd name="T0" fmla="*/ 0 w 3442"/>
              <a:gd name="T1" fmla="*/ 953 h 7941"/>
              <a:gd name="T2" fmla="*/ 688 w 3442"/>
              <a:gd name="T3" fmla="*/ 1906 h 7941"/>
              <a:gd name="T4" fmla="*/ 1032 w 3442"/>
              <a:gd name="T5" fmla="*/ 1906 h 7941"/>
              <a:gd name="T6" fmla="*/ 860 w 3442"/>
              <a:gd name="T7" fmla="*/ 1588 h 7941"/>
              <a:gd name="T8" fmla="*/ 1377 w 3442"/>
              <a:gd name="T9" fmla="*/ 1588 h 7941"/>
              <a:gd name="T10" fmla="*/ 2065 w 3442"/>
              <a:gd name="T11" fmla="*/ 2859 h 7941"/>
              <a:gd name="T12" fmla="*/ 2065 w 3442"/>
              <a:gd name="T13" fmla="*/ 7941 h 7941"/>
              <a:gd name="T14" fmla="*/ 3442 w 3442"/>
              <a:gd name="T15" fmla="*/ 7941 h 7941"/>
              <a:gd name="T16" fmla="*/ 3442 w 3442"/>
              <a:gd name="T17" fmla="*/ 2541 h 7941"/>
              <a:gd name="T18" fmla="*/ 2237 w 3442"/>
              <a:gd name="T19" fmla="*/ 317 h 7941"/>
              <a:gd name="T20" fmla="*/ 860 w 3442"/>
              <a:gd name="T21" fmla="*/ 317 h 7941"/>
              <a:gd name="T22" fmla="*/ 1032 w 3442"/>
              <a:gd name="T23" fmla="*/ 0 h 7941"/>
              <a:gd name="T24" fmla="*/ 688 w 3442"/>
              <a:gd name="T25" fmla="*/ 0 h 7941"/>
              <a:gd name="T26" fmla="*/ 0 w 3442"/>
              <a:gd name="T27" fmla="*/ 953 h 7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2" h="7941">
                <a:moveTo>
                  <a:pt x="0" y="953"/>
                </a:moveTo>
                <a:lnTo>
                  <a:pt x="688" y="1906"/>
                </a:lnTo>
                <a:lnTo>
                  <a:pt x="1032" y="1906"/>
                </a:lnTo>
                <a:lnTo>
                  <a:pt x="860" y="1588"/>
                </a:lnTo>
                <a:lnTo>
                  <a:pt x="1377" y="1588"/>
                </a:lnTo>
                <a:lnTo>
                  <a:pt x="2065" y="2859"/>
                </a:lnTo>
                <a:lnTo>
                  <a:pt x="2065" y="7941"/>
                </a:lnTo>
                <a:lnTo>
                  <a:pt x="3442" y="7941"/>
                </a:lnTo>
                <a:lnTo>
                  <a:pt x="3442" y="2541"/>
                </a:lnTo>
                <a:lnTo>
                  <a:pt x="2237" y="317"/>
                </a:lnTo>
                <a:lnTo>
                  <a:pt x="860" y="317"/>
                </a:lnTo>
                <a:lnTo>
                  <a:pt x="1032" y="0"/>
                </a:lnTo>
                <a:lnTo>
                  <a:pt x="688" y="0"/>
                </a:lnTo>
                <a:lnTo>
                  <a:pt x="0" y="9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6513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0066" name="Rectangle 87">
            <a:extLst>
              <a:ext uri="{FF2B5EF4-FFF2-40B4-BE49-F238E27FC236}">
                <a16:creationId xmlns:a16="http://schemas.microsoft.com/office/drawing/2014/main" id="{33B28675-7A88-2347-80B7-30745ACF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061" y="5931878"/>
            <a:ext cx="1149417" cy="4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677" i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altLang="ru-RU" sz="2677" i="1" dirty="0" err="1">
                <a:solidFill>
                  <a:schemeClr val="tx2">
                    <a:lumMod val="50000"/>
                  </a:schemeClr>
                </a:solidFill>
              </a:rPr>
              <a:t>arget</a:t>
            </a:r>
            <a:r>
              <a:rPr lang="en-US" altLang="ru-RU" sz="2677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altLang="ru-RU" sz="3463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0037" name="Picture 5">
            <a:extLst>
              <a:ext uri="{FF2B5EF4-FFF2-40B4-BE49-F238E27FC236}">
                <a16:creationId xmlns:a16="http://schemas.microsoft.com/office/drawing/2014/main" id="{4740651C-E574-2B4F-9068-BE02C92B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881554"/>
            <a:ext cx="1226528" cy="192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81" name="TextBox 300080">
            <a:extLst>
              <a:ext uri="{FF2B5EF4-FFF2-40B4-BE49-F238E27FC236}">
                <a16:creationId xmlns:a16="http://schemas.microsoft.com/office/drawing/2014/main" id="{C0198CA7-386B-1647-98D3-6BD531DEE2F1}"/>
              </a:ext>
            </a:extLst>
          </p:cNvPr>
          <p:cNvSpPr txBox="1"/>
          <p:nvPr/>
        </p:nvSpPr>
        <p:spPr>
          <a:xfrm>
            <a:off x="5767755" y="3894992"/>
            <a:ext cx="1675459" cy="859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985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OMC</a:t>
            </a:r>
            <a:endParaRPr lang="ru-RU" sz="4985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A312D65-E983-AF4C-A6AA-2FFAA4D1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90E5CB-542F-B544-B961-E91B2386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E1D4-C42C-A446-ADA9-0C1563A52F3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FF01A3E-76B0-D349-B4BF-3C7BAD6A1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504093"/>
            <a:ext cx="9224597" cy="105507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altLang="ru-RU" sz="3323" dirty="0">
                <a:solidFill>
                  <a:schemeClr val="tx1"/>
                </a:solidFill>
              </a:rPr>
              <a:t> </a:t>
            </a:r>
            <a:r>
              <a:rPr lang="en-US" altLang="ru-RU" sz="3323" dirty="0">
                <a:solidFill>
                  <a:schemeClr val="tx1"/>
                </a:solidFill>
              </a:rPr>
              <a:t>Dependence of the a</a:t>
            </a:r>
            <a:r>
              <a:rPr lang="en-US" altLang="ru-RU" sz="3323" baseline="-25000" dirty="0">
                <a:solidFill>
                  <a:schemeClr val="tx1"/>
                </a:solidFill>
              </a:rPr>
              <a:t>2</a:t>
            </a:r>
            <a:r>
              <a:rPr lang="en-US" altLang="ru-RU" sz="3323" dirty="0">
                <a:solidFill>
                  <a:schemeClr val="tx1"/>
                </a:solidFill>
              </a:rPr>
              <a:t> correlation coefficient </a:t>
            </a:r>
            <a:br>
              <a:rPr lang="en-US" altLang="ru-RU" sz="3323" dirty="0">
                <a:solidFill>
                  <a:schemeClr val="tx1"/>
                </a:solidFill>
              </a:rPr>
            </a:br>
            <a:r>
              <a:rPr lang="en-US" altLang="ru-RU" sz="3323" dirty="0">
                <a:solidFill>
                  <a:schemeClr val="tx1"/>
                </a:solidFill>
              </a:rPr>
              <a:t> on the Scalar form factor</a:t>
            </a:r>
            <a:endParaRPr lang="ru-RU" altLang="ru-RU" sz="3323" dirty="0">
              <a:solidFill>
                <a:schemeClr val="tx1"/>
              </a:solidFill>
            </a:endParaRP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92B4528B-7C9C-E143-BC4C-09FCE1732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98" y="2120900"/>
            <a:ext cx="6039204" cy="4051300"/>
          </a:xfrm>
        </p:spPr>
      </p:pic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0E1177C1-D712-6043-BAB9-B30A21AC8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9247" y="3329355"/>
          <a:ext cx="105508" cy="19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6" name="Формула" r:id="rId5" imgW="2628900" imgH="4978400" progId="Equation.3">
                  <p:embed/>
                </p:oleObj>
              </mc:Choice>
              <mc:Fallback>
                <p:oleObj name="Формула" r:id="rId5" imgW="2628900" imgH="497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247" y="3329355"/>
                        <a:ext cx="105508" cy="199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87917B-B736-2440-A1B6-442AFF14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432A8C-4B56-6E45-B07C-2FE73B19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DA7A908-C8A7-EF49-8AAB-3D47CDDC5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3743" y="826477"/>
            <a:ext cx="6913455" cy="105507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µ-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in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Ne. Level scheme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9198C24B-FF44-DA4A-BF99-02EE5B7F4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43" y="2120900"/>
            <a:ext cx="4802113" cy="40513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5B9316F-08EB-E244-8EA7-838A47F4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6A12FF-0EFD-3144-B570-3F7B2F89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C05AE14-6052-414C-8285-F7A804BD0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79" y="263769"/>
            <a:ext cx="7477857" cy="105507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ru-RU" sz="3692" dirty="0">
                <a:solidFill>
                  <a:schemeClr val="tx1"/>
                </a:solidFill>
              </a:rPr>
              <a:t>Shape of</a:t>
            </a:r>
            <a:r>
              <a:rPr lang="ru-RU" altLang="ru-RU" sz="3692" dirty="0">
                <a:solidFill>
                  <a:schemeClr val="tx1"/>
                </a:solidFill>
              </a:rPr>
              <a:t> γ–</a:t>
            </a:r>
            <a:r>
              <a:rPr lang="en-US" altLang="ru-RU" sz="3692" dirty="0">
                <a:solidFill>
                  <a:schemeClr val="tx1"/>
                </a:solidFill>
              </a:rPr>
              <a:t>lines</a:t>
            </a:r>
            <a:r>
              <a:rPr lang="ru-RU" altLang="ru-RU" sz="3692" dirty="0">
                <a:solidFill>
                  <a:schemeClr val="tx1"/>
                </a:solidFill>
              </a:rPr>
              <a:t> (μ-</a:t>
            </a:r>
            <a:r>
              <a:rPr lang="en-US" altLang="ru-RU" sz="3692" dirty="0">
                <a:solidFill>
                  <a:schemeClr val="tx1"/>
                </a:solidFill>
              </a:rPr>
              <a:t>capture</a:t>
            </a:r>
            <a:r>
              <a:rPr lang="ru-RU" altLang="ru-RU" sz="3692" dirty="0">
                <a:solidFill>
                  <a:schemeClr val="tx1"/>
                </a:solidFill>
              </a:rPr>
              <a:t> </a:t>
            </a:r>
            <a:r>
              <a:rPr lang="en-US" altLang="ru-RU" sz="3692" dirty="0">
                <a:solidFill>
                  <a:schemeClr val="tx1"/>
                </a:solidFill>
              </a:rPr>
              <a:t>in</a:t>
            </a:r>
            <a:r>
              <a:rPr lang="ru-RU" altLang="ru-RU" sz="3692" dirty="0">
                <a:solidFill>
                  <a:schemeClr val="tx1"/>
                </a:solidFill>
              </a:rPr>
              <a:t> </a:t>
            </a:r>
            <a:r>
              <a:rPr lang="en-US" altLang="ru-RU" sz="3692" dirty="0">
                <a:solidFill>
                  <a:schemeClr val="tx1"/>
                </a:solidFill>
              </a:rPr>
              <a:t>Ne)</a:t>
            </a:r>
            <a:endParaRPr lang="ru-RU" altLang="ru-RU" sz="3692" dirty="0">
              <a:solidFill>
                <a:schemeClr val="tx1"/>
              </a:solidFill>
            </a:endParaRPr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4FF3742A-ED35-1C46-A967-8228587F8F9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6" y="1621920"/>
            <a:ext cx="3810000" cy="2972746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04D021A5-5B61-2C4E-B893-E191CA0EA2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3866" y="4756658"/>
            <a:ext cx="4467913" cy="1794661"/>
          </a:xfrm>
        </p:spPr>
        <p:txBody>
          <a:bodyPr/>
          <a:lstStyle/>
          <a:p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target at atmospheric pressure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ru-RU" sz="22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 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of measurement time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C:\work\MEDEX03\1.bmp">
            <a:extLst>
              <a:ext uri="{FF2B5EF4-FFF2-40B4-BE49-F238E27FC236}">
                <a16:creationId xmlns:a16="http://schemas.microsoft.com/office/drawing/2014/main" id="{5DF24191-374B-F940-89B8-6345786E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8" y="2431967"/>
            <a:ext cx="3338238" cy="32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C1C315-F758-2C4C-9CA5-00DE4972C329}"/>
              </a:ext>
            </a:extLst>
          </p:cNvPr>
          <p:cNvSpPr/>
          <p:nvPr/>
        </p:nvSpPr>
        <p:spPr>
          <a:xfrm>
            <a:off x="5701972" y="1603508"/>
            <a:ext cx="200696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 results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AA8269-CD6A-EB4E-939E-A7390600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A7EC1-86D2-C041-B332-7EFE11A40740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5F8B1-BF4D-B943-8CE7-7584CDAF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" y="24727"/>
            <a:ext cx="7772400" cy="1609344"/>
          </a:xfrm>
        </p:spPr>
        <p:txBody>
          <a:bodyPr/>
          <a:lstStyle/>
          <a:p>
            <a:r>
              <a:rPr lang="el-GR" dirty="0"/>
              <a:t>π</a:t>
            </a:r>
            <a:r>
              <a:rPr lang="en-US" dirty="0"/>
              <a:t>E1(PSI) and Music(RCNP) comparison</a:t>
            </a:r>
            <a:endParaRPr lang="ru-RU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AF47FEF4-1453-084C-863A-4DA770620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25019"/>
              </p:ext>
            </p:extLst>
          </p:nvPr>
        </p:nvGraphicFramePr>
        <p:xfrm>
          <a:off x="628650" y="1825625"/>
          <a:ext cx="7886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068109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70783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74233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πΕ1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MUSIC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8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Beam current</a:t>
                      </a:r>
                      <a:r>
                        <a:rPr lang="ru-RU" dirty="0"/>
                        <a:t>, </a:t>
                      </a:r>
                      <a:r>
                        <a:rPr lang="el-GR" dirty="0"/>
                        <a:t>μ</a:t>
                      </a:r>
                      <a:r>
                        <a:rPr lang="ru-RU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r>
                        <a:rPr lang="en-US" dirty="0"/>
                        <a:t>6</a:t>
                      </a:r>
                      <a:r>
                        <a:rPr lang="el-GR" dirty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1</a:t>
                      </a:r>
                      <a:r>
                        <a:rPr lang="el-GR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Intensity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  <a:r>
                        <a:rPr lang="ru-RU" baseline="30000" dirty="0"/>
                        <a:t>7</a:t>
                      </a:r>
                      <a:r>
                        <a:rPr lang="en-US" baseline="0" dirty="0"/>
                        <a:t>(n x 10</a:t>
                      </a:r>
                      <a:r>
                        <a:rPr lang="en-US" baseline="30000" dirty="0"/>
                        <a:t>5</a:t>
                      </a:r>
                      <a:r>
                        <a:rPr lang="en-US" baseline="0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3x10</a:t>
                      </a:r>
                      <a:r>
                        <a:rPr lang="en-US" baseline="30000" dirty="0"/>
                        <a:t>4 </a:t>
                      </a:r>
                      <a:r>
                        <a:rPr lang="en-US" baseline="0" dirty="0"/>
                        <a:t>(n x 10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39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Momentum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280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MeV/c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MeV/c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en-US" dirty="0"/>
                        <a:t>P/P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0.8%-3% </a:t>
                      </a:r>
                      <a:r>
                        <a:rPr lang="ru-RU" dirty="0"/>
                        <a:t>(</a:t>
                      </a:r>
                      <a:r>
                        <a:rPr lang="en-US" dirty="0"/>
                        <a:t>FWHM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0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Geometry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  <a:r>
                        <a:rPr lang="en-US" dirty="0"/>
                        <a:t>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8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Moderator is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23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41F657-9C5A-1745-809F-1B429973EE14}"/>
              </a:ext>
            </a:extLst>
          </p:cNvPr>
          <p:cNvSpPr txBox="1"/>
          <p:nvPr/>
        </p:nvSpPr>
        <p:spPr>
          <a:xfrm>
            <a:off x="1547664" y="5013176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Qualified devoted group on site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time available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C3D798-D2B5-0D45-81C5-A7A03B3E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D4559-C567-CF4A-9D18-EE663A9E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885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FCEB4-98C3-1347-9811-B9CF020D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28CB4-5DCC-EE4A-A952-D650DAEC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" y="1403604"/>
            <a:ext cx="7772400" cy="310551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Muon lifetime for the given isotope</a:t>
            </a:r>
          </a:p>
          <a:p>
            <a:r>
              <a:rPr lang="en-US" sz="1800" dirty="0"/>
              <a:t>Gamma – yields</a:t>
            </a:r>
          </a:p>
          <a:p>
            <a:r>
              <a:rPr lang="en-US" sz="1800" dirty="0"/>
              <a:t>Partial capture rates (not that easy)</a:t>
            </a:r>
          </a:p>
          <a:p>
            <a:r>
              <a:rPr lang="en-US" sz="1800" dirty="0"/>
              <a:t>Gamma-lines shape and angular correlations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A,Z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-- γ </a:t>
            </a:r>
            <a:r>
              <a:rPr lang="en-US" sz="1800" dirty="0"/>
              <a:t>)</a:t>
            </a:r>
          </a:p>
          <a:p>
            <a:r>
              <a:rPr lang="el-GR" sz="1800" dirty="0"/>
              <a:t>μ</a:t>
            </a:r>
            <a:r>
              <a:rPr lang="en-US" sz="1800" dirty="0"/>
              <a:t>X – cascades</a:t>
            </a:r>
          </a:p>
          <a:p>
            <a:r>
              <a:rPr lang="en-US" sz="1800" dirty="0"/>
              <a:t>GDR energy region</a:t>
            </a:r>
          </a:p>
          <a:p>
            <a:endParaRPr lang="en-US" sz="1800" dirty="0"/>
          </a:p>
          <a:p>
            <a:r>
              <a:rPr lang="en-US" sz="1800" dirty="0"/>
              <a:t>Enriched isotopes </a:t>
            </a:r>
          </a:p>
          <a:p>
            <a:r>
              <a:rPr lang="en-US" sz="1800" dirty="0"/>
              <a:t>Gases</a:t>
            </a: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3B0A48-4020-7644-8F9B-6D14B450CD89}"/>
              </a:ext>
            </a:extLst>
          </p:cNvPr>
          <p:cNvSpPr/>
          <p:nvPr/>
        </p:nvSpPr>
        <p:spPr>
          <a:xfrm>
            <a:off x="700113" y="4653136"/>
            <a:ext cx="3054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and what we can not…</a:t>
            </a:r>
            <a:endParaRPr lang="ru-RU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AF974-AF70-BA4C-905D-79E7828008BA}"/>
              </a:ext>
            </a:extLst>
          </p:cNvPr>
          <p:cNvSpPr txBox="1"/>
          <p:nvPr/>
        </p:nvSpPr>
        <p:spPr>
          <a:xfrm>
            <a:off x="899592" y="5157138"/>
            <a:ext cx="237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coincidences???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65087-E4C1-1D4B-8E5E-DC007C4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B4064-98DF-AD46-B4E7-141AFB7F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524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6DBCA-2602-A048-821C-BC8D1765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7981F-7597-7049-9654-FE52F6E9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PSI run (2 weeks)</a:t>
            </a:r>
          </a:p>
          <a:p>
            <a:pPr lvl="1"/>
            <a:r>
              <a:rPr lang="en-US" dirty="0"/>
              <a:t>October 2019 (gas target)</a:t>
            </a:r>
          </a:p>
          <a:p>
            <a:r>
              <a:rPr lang="en-US" dirty="0"/>
              <a:t>RCNP run (1 week)</a:t>
            </a:r>
          </a:p>
          <a:p>
            <a:pPr lvl="1"/>
            <a:r>
              <a:rPr lang="en-US" dirty="0"/>
              <a:t>February 2020 (solid targets)</a:t>
            </a:r>
          </a:p>
          <a:p>
            <a:pPr lvl="1"/>
            <a:endParaRPr lang="en-US" dirty="0"/>
          </a:p>
          <a:p>
            <a:r>
              <a:rPr lang="en-US" dirty="0"/>
              <a:t>Targets are still the subject to discussion</a:t>
            </a:r>
            <a:endParaRPr lang="ru-RU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27325E4-A12A-BA42-9A0A-395F8292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15051"/>
            <a:ext cx="4268273" cy="189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D09A9B47-10AE-4641-A0B4-EF2CA8CD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34" y="4265036"/>
            <a:ext cx="234461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6">
            <a:extLst>
              <a:ext uri="{FF2B5EF4-FFF2-40B4-BE49-F238E27FC236}">
                <a16:creationId xmlns:a16="http://schemas.microsoft.com/office/drawing/2014/main" id="{01861248-E4B8-9E43-8D58-58AB97956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8" y="5349485"/>
            <a:ext cx="302162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9419AF3E-C742-2840-B434-5280C943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659" y="5342949"/>
            <a:ext cx="1823566" cy="72087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eaLnBrk="1" hangingPunct="1"/>
            <a:endParaRPr lang="ru-RU" altLang="ru-RU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A7299-3EFB-D64B-B1EB-EC9AC642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81B9C-ACC0-9A4F-8077-E9E21F1C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56C803-7C62-3A45-89D2-72D262680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98" y="5030418"/>
            <a:ext cx="1662843" cy="1078249"/>
          </a:xfrm>
          <a:prstGeom prst="rect">
            <a:avLst/>
          </a:prstGeom>
        </p:spPr>
      </p:pic>
      <p:pic>
        <p:nvPicPr>
          <p:cNvPr id="17" name="Рисунок 6">
            <a:extLst>
              <a:ext uri="{FF2B5EF4-FFF2-40B4-BE49-F238E27FC236}">
                <a16:creationId xmlns:a16="http://schemas.microsoft.com/office/drawing/2014/main" id="{86DF6B27-AC7F-104B-91EA-6D142F6FC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07" y="4304910"/>
            <a:ext cx="325901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46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8AA661-9786-4F42-AFCF-403646551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8493" y="703385"/>
            <a:ext cx="6343650" cy="77958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ru-RU" sz="2954" dirty="0">
                <a:solidFill>
                  <a:schemeClr val="accent2">
                    <a:lumMod val="50000"/>
                  </a:schemeClr>
                </a:solidFill>
              </a:rPr>
              <a:t>Conclusions:</a:t>
            </a:r>
            <a:endParaRPr lang="ru-RU" altLang="ru-RU" sz="2954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39CACC94-D57F-E34A-8046-D92FB93820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9148" y="1900216"/>
            <a:ext cx="7636120" cy="3959469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OMC presently seems to be a bit off the main stream of physics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 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provide important information about the high-q component of the weak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response, i.e. it is relevant for the </a:t>
            </a:r>
            <a:r>
              <a:rPr lang="en-US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 beta decay </a:t>
            </a:r>
            <a:r>
              <a:rPr lang="el-GR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astrophysics</a:t>
            </a:r>
            <a:r>
              <a:rPr lang="el-GR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targets (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Sm) have been studied by our group for the double beta decay (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alt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capture rates were extracted and a substantial strength of the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-capture was found to reside in the low-energy region --  especially in the case of heavy systems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efforts (experimental and theoretical) is be needed</a:t>
            </a:r>
            <a:endParaRPr lang="en-US" altLang="ru-RU" sz="1662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initiatives are very welcome to advance in the field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7F734F-6707-F845-AB71-CE370DD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12DD1-9A90-CF44-AD5C-39FF3F88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36586-2DF7-8B49-BE9E-DCA9E048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3F7371-70BB-C346-975E-76F49D43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6E345C-B89E-6E42-B665-76CFEFF9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2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D9621-E37A-C846-92F3-E83C9A60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35DC7-AECB-1F4E-96A5-F7030EF4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5A2C46-E1DA-184D-9E5D-C7FB0CD7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FD0224-48BC-3447-BBD8-3D0E17E6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430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B593B-69E4-E44E-B989-0B37B969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 – strength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84BA98-CDBB-D34C-839F-52E519DD85F3}"/>
              </a:ext>
            </a:extLst>
          </p:cNvPr>
          <p:cNvGrpSpPr/>
          <p:nvPr/>
        </p:nvGrpSpPr>
        <p:grpSpPr>
          <a:xfrm>
            <a:off x="3492980" y="1368464"/>
            <a:ext cx="5487474" cy="4121073"/>
            <a:chOff x="1250950" y="2513013"/>
            <a:chExt cx="6289675" cy="3724275"/>
          </a:xfrm>
        </p:grpSpPr>
        <p:sp>
          <p:nvSpPr>
            <p:cNvPr id="5" name="Line 215">
              <a:extLst>
                <a:ext uri="{FF2B5EF4-FFF2-40B4-BE49-F238E27FC236}">
                  <a16:creationId xmlns:a16="http://schemas.microsoft.com/office/drawing/2014/main" id="{F96C56F5-9940-2E44-8748-D996D7A5F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370513"/>
              <a:ext cx="148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Line 216">
              <a:extLst>
                <a:ext uri="{FF2B5EF4-FFF2-40B4-BE49-F238E27FC236}">
                  <a16:creationId xmlns:a16="http://schemas.microsoft.com/office/drawing/2014/main" id="{079A4686-63B5-D744-9ED1-32614CF14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5417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Line 217">
              <a:extLst>
                <a:ext uri="{FF2B5EF4-FFF2-40B4-BE49-F238E27FC236}">
                  <a16:creationId xmlns:a16="http://schemas.microsoft.com/office/drawing/2014/main" id="{9D6C7ECA-8F3D-3340-BC54-F3A09F7D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7703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Line 218">
              <a:extLst>
                <a:ext uri="{FF2B5EF4-FFF2-40B4-BE49-F238E27FC236}">
                  <a16:creationId xmlns:a16="http://schemas.microsoft.com/office/drawing/2014/main" id="{F8D3DE9F-4A5D-8948-B045-8F2B9D767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9989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Line 219">
              <a:extLst>
                <a:ext uri="{FF2B5EF4-FFF2-40B4-BE49-F238E27FC236}">
                  <a16:creationId xmlns:a16="http://schemas.microsoft.com/office/drawing/2014/main" id="{2F519CEB-26B4-454E-B631-29E7F32EE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3418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Line 220">
              <a:extLst>
                <a:ext uri="{FF2B5EF4-FFF2-40B4-BE49-F238E27FC236}">
                  <a16:creationId xmlns:a16="http://schemas.microsoft.com/office/drawing/2014/main" id="{52055F1A-FC97-594F-BA5D-351A1DE32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7990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Line 221">
              <a:extLst>
                <a:ext uri="{FF2B5EF4-FFF2-40B4-BE49-F238E27FC236}">
                  <a16:creationId xmlns:a16="http://schemas.microsoft.com/office/drawing/2014/main" id="{EE225E23-049B-8D44-AB1C-68FF9D8DB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925" y="3770313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Line 222">
              <a:extLst>
                <a:ext uri="{FF2B5EF4-FFF2-40B4-BE49-F238E27FC236}">
                  <a16:creationId xmlns:a16="http://schemas.microsoft.com/office/drawing/2014/main" id="{8EF3A90F-1A7D-4847-A1DE-501292FDC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525" y="3998913"/>
              <a:ext cx="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Line 223">
              <a:extLst>
                <a:ext uri="{FF2B5EF4-FFF2-40B4-BE49-F238E27FC236}">
                  <a16:creationId xmlns:a16="http://schemas.microsoft.com/office/drawing/2014/main" id="{2886ED28-F716-F546-B614-9A57EDF5F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125" y="3998913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Line 224">
              <a:extLst>
                <a:ext uri="{FF2B5EF4-FFF2-40B4-BE49-F238E27FC236}">
                  <a16:creationId xmlns:a16="http://schemas.microsoft.com/office/drawing/2014/main" id="{C6AED21D-D5AD-F04C-80AF-7ED971906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725" y="3541713"/>
              <a:ext cx="0" cy="1257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Line 225">
              <a:extLst>
                <a:ext uri="{FF2B5EF4-FFF2-40B4-BE49-F238E27FC236}">
                  <a16:creationId xmlns:a16="http://schemas.microsoft.com/office/drawing/2014/main" id="{877D524F-7B58-3841-AE6A-4548EBF76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449" y="4864100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Line 226">
              <a:extLst>
                <a:ext uri="{FF2B5EF4-FFF2-40B4-BE49-F238E27FC236}">
                  <a16:creationId xmlns:a16="http://schemas.microsoft.com/office/drawing/2014/main" id="{8DF4BFE1-38F8-084D-A137-FE8B477DA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3131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Line 227">
              <a:extLst>
                <a:ext uri="{FF2B5EF4-FFF2-40B4-BE49-F238E27FC236}">
                  <a16:creationId xmlns:a16="http://schemas.microsoft.com/office/drawing/2014/main" id="{5258AC4C-4588-7D44-8399-9DBC4C6DB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427413"/>
              <a:ext cx="1485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Line 228">
              <a:extLst>
                <a:ext uri="{FF2B5EF4-FFF2-40B4-BE49-F238E27FC236}">
                  <a16:creationId xmlns:a16="http://schemas.microsoft.com/office/drawing/2014/main" id="{E7D55BC3-E54C-E94B-BA65-4AA7C5CD4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3131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Line 229">
              <a:extLst>
                <a:ext uri="{FF2B5EF4-FFF2-40B4-BE49-F238E27FC236}">
                  <a16:creationId xmlns:a16="http://schemas.microsoft.com/office/drawing/2014/main" id="{F0DB8931-B181-7A40-9430-372BB2278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4274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Line 230">
              <a:extLst>
                <a:ext uri="{FF2B5EF4-FFF2-40B4-BE49-F238E27FC236}">
                  <a16:creationId xmlns:a16="http://schemas.microsoft.com/office/drawing/2014/main" id="{8ACBEBE2-3D17-1946-BE1C-CB0E3F1DB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541713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1" name="Line 231">
              <a:extLst>
                <a:ext uri="{FF2B5EF4-FFF2-40B4-BE49-F238E27FC236}">
                  <a16:creationId xmlns:a16="http://schemas.microsoft.com/office/drawing/2014/main" id="{130F68F7-C96A-FF43-B078-F55E52DD2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0950" y="3884613"/>
              <a:ext cx="10287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Line 232">
              <a:extLst>
                <a:ext uri="{FF2B5EF4-FFF2-40B4-BE49-F238E27FC236}">
                  <a16:creationId xmlns:a16="http://schemas.microsoft.com/office/drawing/2014/main" id="{19677283-E2E2-944F-9F14-EB259891A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8150" y="3313113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Line 233">
              <a:extLst>
                <a:ext uri="{FF2B5EF4-FFF2-40B4-BE49-F238E27FC236}">
                  <a16:creationId xmlns:a16="http://schemas.microsoft.com/office/drawing/2014/main" id="{F73A4031-763C-9342-A81F-D3A3D1CB9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2450" y="3541713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Line 234">
              <a:extLst>
                <a:ext uri="{FF2B5EF4-FFF2-40B4-BE49-F238E27FC236}">
                  <a16:creationId xmlns:a16="http://schemas.microsoft.com/office/drawing/2014/main" id="{1E34A144-0E0D-034F-8C08-C122D8174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39989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Line 235">
              <a:extLst>
                <a:ext uri="{FF2B5EF4-FFF2-40B4-BE49-F238E27FC236}">
                  <a16:creationId xmlns:a16="http://schemas.microsoft.com/office/drawing/2014/main" id="{0E941B57-427C-0046-B966-DC0B59C74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1132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Line 236">
              <a:extLst>
                <a:ext uri="{FF2B5EF4-FFF2-40B4-BE49-F238E27FC236}">
                  <a16:creationId xmlns:a16="http://schemas.microsoft.com/office/drawing/2014/main" id="{43BDBFBA-2B05-094A-9AD5-E344A4CD2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341813"/>
              <a:ext cx="10302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Line 237">
              <a:extLst>
                <a:ext uri="{FF2B5EF4-FFF2-40B4-BE49-F238E27FC236}">
                  <a16:creationId xmlns:a16="http://schemas.microsoft.com/office/drawing/2014/main" id="{459ADB40-5B90-A24B-A041-C1CF91999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138" y="4684713"/>
              <a:ext cx="10302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Line 238">
              <a:extLst>
                <a:ext uri="{FF2B5EF4-FFF2-40B4-BE49-F238E27FC236}">
                  <a16:creationId xmlns:a16="http://schemas.microsoft.com/office/drawing/2014/main" id="{2B4A1EC6-4DA3-4645-83D3-C93786365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938" y="4113213"/>
              <a:ext cx="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Line 239">
              <a:extLst>
                <a:ext uri="{FF2B5EF4-FFF2-40B4-BE49-F238E27FC236}">
                  <a16:creationId xmlns:a16="http://schemas.microsoft.com/office/drawing/2014/main" id="{E895CD41-0343-9648-A0D9-5FABAEE3C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7038" y="3998913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30" name="Group 240">
              <a:extLst>
                <a:ext uri="{FF2B5EF4-FFF2-40B4-BE49-F238E27FC236}">
                  <a16:creationId xmlns:a16="http://schemas.microsoft.com/office/drawing/2014/main" id="{0AA63AD5-870F-AE4F-B830-907498C35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7038" y="3313113"/>
              <a:ext cx="1144587" cy="685800"/>
              <a:chOff x="3501" y="2754"/>
              <a:chExt cx="1800" cy="1080"/>
            </a:xfrm>
          </p:grpSpPr>
          <p:sp>
            <p:nvSpPr>
              <p:cNvPr id="69" name="Text Box 241">
                <a:extLst>
                  <a:ext uri="{FF2B5EF4-FFF2-40B4-BE49-F238E27FC236}">
                    <a16:creationId xmlns:a16="http://schemas.microsoft.com/office/drawing/2014/main" id="{8FAC197F-C070-CC40-BBEB-99BC2024B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2" y="2754"/>
                <a:ext cx="719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ndara" panose="020E0502030303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sz="22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</a:t>
                </a:r>
                <a:endParaRPr lang="ru-RU" altLang="ru-RU" sz="346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AutoShape 242">
                <a:extLst>
                  <a:ext uri="{FF2B5EF4-FFF2-40B4-BE49-F238E27FC236}">
                    <a16:creationId xmlns:a16="http://schemas.microsoft.com/office/drawing/2014/main" id="{C5B60A66-33BC-D248-82D8-87A569633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041" y="2754"/>
                <a:ext cx="540" cy="16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40 w 21600"/>
                  <a:gd name="T13" fmla="*/ 2907 h 21600"/>
                  <a:gd name="T14" fmla="*/ 18240 w 21600"/>
                  <a:gd name="T15" fmla="*/ 9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1" name="AutoShape 243">
              <a:extLst>
                <a:ext uri="{FF2B5EF4-FFF2-40B4-BE49-F238E27FC236}">
                  <a16:creationId xmlns:a16="http://schemas.microsoft.com/office/drawing/2014/main" id="{3441C73F-3582-B94E-BA1A-411E685458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97525" y="3195638"/>
              <a:ext cx="1257300" cy="2857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2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5 w 21600"/>
                <a:gd name="T13" fmla="*/ 2914 h 21600"/>
                <a:gd name="T14" fmla="*/ 18229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Text Box 244">
              <a:extLst>
                <a:ext uri="{FF2B5EF4-FFF2-40B4-BE49-F238E27FC236}">
                  <a16:creationId xmlns:a16="http://schemas.microsoft.com/office/drawing/2014/main" id="{536DABDF-B022-0443-B33D-05AD573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725" y="4913313"/>
              <a:ext cx="14859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3323" i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OMC</a:t>
              </a:r>
              <a:endParaRPr lang="ru-RU" altLang="ru-RU" sz="3463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AutoShape 245">
              <a:extLst>
                <a:ext uri="{FF2B5EF4-FFF2-40B4-BE49-F238E27FC236}">
                  <a16:creationId xmlns:a16="http://schemas.microsoft.com/office/drawing/2014/main" id="{64B59D43-4D33-0044-99D7-3531C9F1AE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95438" y="2970213"/>
              <a:ext cx="2744787" cy="342900"/>
            </a:xfrm>
            <a:prstGeom prst="curvedDownArrow">
              <a:avLst>
                <a:gd name="adj1" fmla="val 160000"/>
                <a:gd name="adj2" fmla="val 320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 Box 246">
              <a:extLst>
                <a:ext uri="{FF2B5EF4-FFF2-40B4-BE49-F238E27FC236}">
                  <a16:creationId xmlns:a16="http://schemas.microsoft.com/office/drawing/2014/main" id="{75B6A5C1-3FDD-C047-9EA0-1811E1155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450" y="2513013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2n</a:t>
              </a:r>
              <a:endParaRPr lang="ru-RU" alt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281">
              <a:extLst>
                <a:ext uri="{FF2B5EF4-FFF2-40B4-BE49-F238E27FC236}">
                  <a16:creationId xmlns:a16="http://schemas.microsoft.com/office/drawing/2014/main" id="{60B1367A-1DD2-294B-9360-A0E3B421D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8825" y="5035550"/>
              <a:ext cx="457200" cy="1143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6" name="Line 282">
              <a:extLst>
                <a:ext uri="{FF2B5EF4-FFF2-40B4-BE49-F238E27FC236}">
                  <a16:creationId xmlns:a16="http://schemas.microsoft.com/office/drawing/2014/main" id="{3FF4F440-BBBD-6F47-897F-6014EB893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8825" y="5149850"/>
              <a:ext cx="342900" cy="2286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Line 283">
              <a:extLst>
                <a:ext uri="{FF2B5EF4-FFF2-40B4-BE49-F238E27FC236}">
                  <a16:creationId xmlns:a16="http://schemas.microsoft.com/office/drawing/2014/main" id="{D513EEF2-269D-FB4D-A6F1-18A5F544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113" y="4349750"/>
              <a:ext cx="342900" cy="1143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8" name="Line 284">
              <a:extLst>
                <a:ext uri="{FF2B5EF4-FFF2-40B4-BE49-F238E27FC236}">
                  <a16:creationId xmlns:a16="http://schemas.microsoft.com/office/drawing/2014/main" id="{1A2AF39B-169E-564E-B98F-C919FA4A3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113" y="4006850"/>
              <a:ext cx="228600" cy="3429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Line 285">
              <a:extLst>
                <a:ext uri="{FF2B5EF4-FFF2-40B4-BE49-F238E27FC236}">
                  <a16:creationId xmlns:a16="http://schemas.microsoft.com/office/drawing/2014/main" id="{2F58CBE5-8299-9844-A621-9B407B070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6338" y="5835650"/>
              <a:ext cx="685800" cy="228600"/>
            </a:xfrm>
            <a:prstGeom prst="line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0" name="Text Box 287">
              <a:extLst>
                <a:ext uri="{FF2B5EF4-FFF2-40B4-BE49-F238E27FC236}">
                  <a16:creationId xmlns:a16="http://schemas.microsoft.com/office/drawing/2014/main" id="{22F9AF1C-B6C0-4245-AA7A-C4E239200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188" y="404336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Text Box 289">
              <a:extLst>
                <a:ext uri="{FF2B5EF4-FFF2-40B4-BE49-F238E27FC236}">
                  <a16:creationId xmlns:a16="http://schemas.microsoft.com/office/drawing/2014/main" id="{3E8B9F32-873A-C348-8CE3-5AF2A9BF7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5463" y="5419725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290">
              <a:extLst>
                <a:ext uri="{FF2B5EF4-FFF2-40B4-BE49-F238E27FC236}">
                  <a16:creationId xmlns:a16="http://schemas.microsoft.com/office/drawing/2014/main" id="{9B2156C6-0396-014F-9B62-DA8F46683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750" y="5419725"/>
              <a:ext cx="1028700" cy="747713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Line 291">
              <a:extLst>
                <a:ext uri="{FF2B5EF4-FFF2-40B4-BE49-F238E27FC236}">
                  <a16:creationId xmlns:a16="http://schemas.microsoft.com/office/drawing/2014/main" id="{D59BE941-A165-854A-AC13-AD382B266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5648325"/>
              <a:ext cx="11430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4" name="Line 292">
              <a:extLst>
                <a:ext uri="{FF2B5EF4-FFF2-40B4-BE49-F238E27FC236}">
                  <a16:creationId xmlns:a16="http://schemas.microsoft.com/office/drawing/2014/main" id="{45D5F388-A453-AB42-816E-A78B0DCB8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850" y="4619625"/>
              <a:ext cx="114300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5" name="Line 293">
              <a:extLst>
                <a:ext uri="{FF2B5EF4-FFF2-40B4-BE49-F238E27FC236}">
                  <a16:creationId xmlns:a16="http://schemas.microsoft.com/office/drawing/2014/main" id="{235DC0D4-B545-4E4F-ADB4-6F196C7BC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750" y="4733925"/>
              <a:ext cx="685800" cy="91440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Line 294">
              <a:extLst>
                <a:ext uri="{FF2B5EF4-FFF2-40B4-BE49-F238E27FC236}">
                  <a16:creationId xmlns:a16="http://schemas.microsoft.com/office/drawing/2014/main" id="{682B06B2-9B69-B747-A0FE-AFB2398FF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3933825"/>
              <a:ext cx="571500" cy="685800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Text Box 295">
              <a:extLst>
                <a:ext uri="{FF2B5EF4-FFF2-40B4-BE49-F238E27FC236}">
                  <a16:creationId xmlns:a16="http://schemas.microsoft.com/office/drawing/2014/main" id="{C98BB43D-FCAA-DF45-A046-FA1CA08ED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738" y="4878388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 Box 296">
              <a:extLst>
                <a:ext uri="{FF2B5EF4-FFF2-40B4-BE49-F238E27FC236}">
                  <a16:creationId xmlns:a16="http://schemas.microsoft.com/office/drawing/2014/main" id="{78414452-B3E4-914A-AFD8-A44AFE8EF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450" y="3997325"/>
              <a:ext cx="57150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846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β</a:t>
              </a:r>
              <a:r>
                <a:rPr lang="en-US" altLang="ru-RU" sz="1846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-</a:t>
              </a:r>
              <a:endParaRPr lang="ru-RU" alt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Line 297">
              <a:extLst>
                <a:ext uri="{FF2B5EF4-FFF2-40B4-BE49-F238E27FC236}">
                  <a16:creationId xmlns:a16="http://schemas.microsoft.com/office/drawing/2014/main" id="{2738F419-3F5D-5E46-B7CA-26B0123C0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41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0" name="Line 298">
              <a:extLst>
                <a:ext uri="{FF2B5EF4-FFF2-40B4-BE49-F238E27FC236}">
                  <a16:creationId xmlns:a16="http://schemas.microsoft.com/office/drawing/2014/main" id="{93935D8D-A5AA-8B4A-B1F5-4B7CAFD1E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65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Line 299">
              <a:extLst>
                <a:ext uri="{FF2B5EF4-FFF2-40B4-BE49-F238E27FC236}">
                  <a16:creationId xmlns:a16="http://schemas.microsoft.com/office/drawing/2014/main" id="{24F85D8A-814D-C54B-A2E3-56BCC4AB4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89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Line 300">
              <a:extLst>
                <a:ext uri="{FF2B5EF4-FFF2-40B4-BE49-F238E27FC236}">
                  <a16:creationId xmlns:a16="http://schemas.microsoft.com/office/drawing/2014/main" id="{ECBC1FFC-C2B1-D44F-912D-117E49BA0D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13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Line 301">
              <a:extLst>
                <a:ext uri="{FF2B5EF4-FFF2-40B4-BE49-F238E27FC236}">
                  <a16:creationId xmlns:a16="http://schemas.microsoft.com/office/drawing/2014/main" id="{1A163AE2-84CF-5A43-98F2-FE7A7CBB4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37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Line 302">
              <a:extLst>
                <a:ext uri="{FF2B5EF4-FFF2-40B4-BE49-F238E27FC236}">
                  <a16:creationId xmlns:a16="http://schemas.microsoft.com/office/drawing/2014/main" id="{3659B500-A470-E04B-B0D0-38F36B296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42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Line 303">
              <a:extLst>
                <a:ext uri="{FF2B5EF4-FFF2-40B4-BE49-F238E27FC236}">
                  <a16:creationId xmlns:a16="http://schemas.microsoft.com/office/drawing/2014/main" id="{BCF7854F-1A5F-3342-81EB-6F6EC5A68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85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Line 304">
              <a:extLst>
                <a:ext uri="{FF2B5EF4-FFF2-40B4-BE49-F238E27FC236}">
                  <a16:creationId xmlns:a16="http://schemas.microsoft.com/office/drawing/2014/main" id="{F613D35F-0B8A-6B40-AA5C-2809DA8FE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68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7" name="Line 305">
              <a:extLst>
                <a:ext uri="{FF2B5EF4-FFF2-40B4-BE49-F238E27FC236}">
                  <a16:creationId xmlns:a16="http://schemas.microsoft.com/office/drawing/2014/main" id="{CDB0D7E7-7026-8245-ACF3-9882E596B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2850" y="56483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8" name="Line 306">
              <a:extLst>
                <a:ext uri="{FF2B5EF4-FFF2-40B4-BE49-F238E27FC236}">
                  <a16:creationId xmlns:a16="http://schemas.microsoft.com/office/drawing/2014/main" id="{9F02CFBF-0D20-D74C-ACF1-E1E9E2CA9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26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9" name="Line 307">
              <a:extLst>
                <a:ext uri="{FF2B5EF4-FFF2-40B4-BE49-F238E27FC236}">
                  <a16:creationId xmlns:a16="http://schemas.microsoft.com/office/drawing/2014/main" id="{1D386EE9-8BA7-064C-8091-D9B4F971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83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0" name="Line 308">
              <a:extLst>
                <a:ext uri="{FF2B5EF4-FFF2-40B4-BE49-F238E27FC236}">
                  <a16:creationId xmlns:a16="http://schemas.microsoft.com/office/drawing/2014/main" id="{FB8B76CA-21FB-744A-B080-B3D0082ED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40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1" name="Line 309">
              <a:extLst>
                <a:ext uri="{FF2B5EF4-FFF2-40B4-BE49-F238E27FC236}">
                  <a16:creationId xmlns:a16="http://schemas.microsoft.com/office/drawing/2014/main" id="{265DDD39-00F3-8545-8518-03D00C346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97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Line 310">
              <a:extLst>
                <a:ext uri="{FF2B5EF4-FFF2-40B4-BE49-F238E27FC236}">
                  <a16:creationId xmlns:a16="http://schemas.microsoft.com/office/drawing/2014/main" id="{C9EDB7C1-E23A-ED4C-9FD9-919A3E631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54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Line 311">
              <a:extLst>
                <a:ext uri="{FF2B5EF4-FFF2-40B4-BE49-F238E27FC236}">
                  <a16:creationId xmlns:a16="http://schemas.microsoft.com/office/drawing/2014/main" id="{C394359C-8E7E-1B40-A095-561A57CF0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11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4" name="Line 312">
              <a:extLst>
                <a:ext uri="{FF2B5EF4-FFF2-40B4-BE49-F238E27FC236}">
                  <a16:creationId xmlns:a16="http://schemas.microsoft.com/office/drawing/2014/main" id="{0548E395-CBE6-6743-91B6-1EDC6E275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55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5" name="Line 313">
              <a:extLst>
                <a:ext uri="{FF2B5EF4-FFF2-40B4-BE49-F238E27FC236}">
                  <a16:creationId xmlns:a16="http://schemas.microsoft.com/office/drawing/2014/main" id="{707F716C-ECCB-7247-89CA-BD59546C5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2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Line 314">
              <a:extLst>
                <a:ext uri="{FF2B5EF4-FFF2-40B4-BE49-F238E27FC236}">
                  <a16:creationId xmlns:a16="http://schemas.microsoft.com/office/drawing/2014/main" id="{E6C34A0D-3536-AB42-9A78-F7E4424EF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6950" y="4619625"/>
              <a:ext cx="114300" cy="11430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7" name="Text Box 287">
              <a:extLst>
                <a:ext uri="{FF2B5EF4-FFF2-40B4-BE49-F238E27FC236}">
                  <a16:creationId xmlns:a16="http://schemas.microsoft.com/office/drawing/2014/main" id="{0A6DC2C8-B175-E442-9FB0-5574DA117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175" y="5013325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8" name="Text Box 287">
              <a:extLst>
                <a:ext uri="{FF2B5EF4-FFF2-40B4-BE49-F238E27FC236}">
                  <a16:creationId xmlns:a16="http://schemas.microsoft.com/office/drawing/2014/main" id="{55B59CAF-CA87-CC47-BD3D-FBAC7B7F7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0" y="5780088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anose="020E05020303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954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</a:rPr>
                <a:t>γ</a:t>
              </a:r>
              <a:endParaRPr lang="ru-RU" altLang="ru-RU" sz="2954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76" name="Picture 4" descr="C:\work\MEDEX03\2.bmp">
            <a:extLst>
              <a:ext uri="{FF2B5EF4-FFF2-40B4-BE49-F238E27FC236}">
                <a16:creationId xmlns:a16="http://schemas.microsoft.com/office/drawing/2014/main" id="{809C0D1A-0C12-7242-95BA-8AAA5F6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" y="1619473"/>
            <a:ext cx="3250981" cy="28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5">
            <a:extLst>
              <a:ext uri="{FF2B5EF4-FFF2-40B4-BE49-F238E27FC236}">
                <a16:creationId xmlns:a16="http://schemas.microsoft.com/office/drawing/2014/main" id="{259A77A6-42D5-F54A-B0CD-5E14C92E6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8" y="4687247"/>
            <a:ext cx="2541850" cy="122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ru-RU" sz="1846" dirty="0"/>
              <a:t>Energy of </a:t>
            </a:r>
          </a:p>
          <a:p>
            <a:r>
              <a:rPr lang="en-US" altLang="ru-RU" sz="1846" dirty="0"/>
              <a:t>      intermediate state</a:t>
            </a:r>
          </a:p>
          <a:p>
            <a:r>
              <a:rPr lang="en-US" altLang="ru-RU" sz="1846" dirty="0"/>
              <a:t> 2.  Angular correlation</a:t>
            </a:r>
          </a:p>
          <a:p>
            <a:r>
              <a:rPr lang="en-US" altLang="ru-RU" sz="1846" dirty="0"/>
              <a:t>      between  (n,</a:t>
            </a:r>
            <a:r>
              <a:rPr lang="en-US" altLang="ru-RU" sz="1846" dirty="0">
                <a:sym typeface="Symbol" pitchFamily="2" charset="2"/>
              </a:rPr>
              <a:t></a:t>
            </a:r>
            <a:r>
              <a:rPr lang="en-US" altLang="ru-RU" sz="1846" dirty="0"/>
              <a:t>)</a:t>
            </a:r>
            <a:endParaRPr lang="ru-RU" altLang="ru-RU" sz="1846" dirty="0"/>
          </a:p>
        </p:txBody>
      </p:sp>
      <p:pic>
        <p:nvPicPr>
          <p:cNvPr id="78" name="Picture 4" descr="C:\work\MEDEX03\2.bmp">
            <a:extLst>
              <a:ext uri="{FF2B5EF4-FFF2-40B4-BE49-F238E27FC236}">
                <a16:creationId xmlns:a16="http://schemas.microsoft.com/office/drawing/2014/main" id="{1A78988D-8859-C648-ADD4-1FA7FA69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5" y="1593505"/>
            <a:ext cx="3250981" cy="28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C8804-0640-B146-93B8-9B0C7B55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1" name="Номер слайда 70">
            <a:extLst>
              <a:ext uri="{FF2B5EF4-FFF2-40B4-BE49-F238E27FC236}">
                <a16:creationId xmlns:a16="http://schemas.microsoft.com/office/drawing/2014/main" id="{872FE251-693D-1F4C-A0C1-6373C624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84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6BDDD-6035-BF43-8B45-D10F4392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OMC advantages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A94F3-EF34-C843-B186-4B05CBA5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60" y="3503849"/>
            <a:ext cx="7670208" cy="2680139"/>
          </a:xfrm>
        </p:spPr>
        <p:txBody>
          <a:bodyPr/>
          <a:lstStyle/>
          <a:p>
            <a:r>
              <a:rPr lang="en-US" dirty="0"/>
              <a:t>Huge momentum transfer (up to 100 MeV)</a:t>
            </a:r>
          </a:p>
          <a:p>
            <a:pPr marL="253218" lvl="1" indent="0">
              <a:buNone/>
            </a:pPr>
            <a:r>
              <a:rPr lang="en-US" dirty="0"/>
              <a:t>	High-lying states population</a:t>
            </a:r>
          </a:p>
          <a:p>
            <a:r>
              <a:rPr lang="en-US" dirty="0"/>
              <a:t>Right leg testing</a:t>
            </a:r>
            <a:r>
              <a:rPr lang="ru-RU" dirty="0"/>
              <a:t> </a:t>
            </a:r>
            <a:r>
              <a:rPr lang="en-US" dirty="0"/>
              <a:t>for DBD calculations (coupling to charge exchange reactions)</a:t>
            </a:r>
          </a:p>
          <a:p>
            <a:r>
              <a:rPr lang="en-US" dirty="0" err="1"/>
              <a:t>g</a:t>
            </a:r>
            <a:r>
              <a:rPr lang="en-US" baseline="-25000" dirty="0" err="1"/>
              <a:t>a</a:t>
            </a:r>
            <a:r>
              <a:rPr lang="en-US" dirty="0"/>
              <a:t> – suppression probing</a:t>
            </a:r>
          </a:p>
          <a:p>
            <a:pPr marL="822960" lvl="3" indent="0">
              <a:buNone/>
            </a:pPr>
            <a:r>
              <a:rPr lang="en-US" sz="1800" dirty="0"/>
              <a:t>via capture rates calculations (+ other methods)</a:t>
            </a:r>
            <a:endParaRPr lang="ru-RU" sz="1800" dirty="0"/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EE1CA4CD-758E-544D-9685-7444C36D8ED3}"/>
              </a:ext>
            </a:extLst>
          </p:cNvPr>
          <p:cNvGrpSpPr/>
          <p:nvPr/>
        </p:nvGrpSpPr>
        <p:grpSpPr>
          <a:xfrm>
            <a:off x="4124500" y="1052736"/>
            <a:ext cx="4564841" cy="2648315"/>
            <a:chOff x="583223" y="543658"/>
            <a:chExt cx="8352694" cy="5821689"/>
          </a:xfrm>
        </p:grpSpPr>
        <p:sp>
          <p:nvSpPr>
            <p:cNvPr id="106" name="Rectangle 81">
              <a:extLst>
                <a:ext uri="{FF2B5EF4-FFF2-40B4-BE49-F238E27FC236}">
                  <a16:creationId xmlns:a16="http://schemas.microsoft.com/office/drawing/2014/main" id="{E13D0745-CCB0-5F4C-8A2B-663349AA3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032" y="543658"/>
              <a:ext cx="731227" cy="18756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7" name="Picture 4">
              <a:extLst>
                <a:ext uri="{FF2B5EF4-FFF2-40B4-BE49-F238E27FC236}">
                  <a16:creationId xmlns:a16="http://schemas.microsoft.com/office/drawing/2014/main" id="{4EBCF34D-361C-1449-86E6-F249D5F9C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1107831"/>
              <a:ext cx="659423" cy="2883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7">
              <a:extLst>
                <a:ext uri="{FF2B5EF4-FFF2-40B4-BE49-F238E27FC236}">
                  <a16:creationId xmlns:a16="http://schemas.microsoft.com/office/drawing/2014/main" id="{0C3E8F27-A089-FE4B-AF08-8D5ECF011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2" y="2584940"/>
              <a:ext cx="1468315" cy="3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9" name="Group 12">
              <a:extLst>
                <a:ext uri="{FF2B5EF4-FFF2-40B4-BE49-F238E27FC236}">
                  <a16:creationId xmlns:a16="http://schemas.microsoft.com/office/drawing/2014/main" id="{6EDA04C6-4BB9-984F-A2A7-CAFDA3CD02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3223" y="1101968"/>
              <a:ext cx="2662604" cy="1827335"/>
              <a:chOff x="402" y="576"/>
              <a:chExt cx="1817" cy="1247"/>
            </a:xfrm>
          </p:grpSpPr>
          <p:sp>
            <p:nvSpPr>
              <p:cNvPr id="142" name="Freeform 13">
                <a:extLst>
                  <a:ext uri="{FF2B5EF4-FFF2-40B4-BE49-F238E27FC236}">
                    <a16:creationId xmlns:a16="http://schemas.microsoft.com/office/drawing/2014/main" id="{1DEE1496-DE40-284E-B848-8B83954F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683"/>
                <a:ext cx="751" cy="480"/>
              </a:xfrm>
              <a:custGeom>
                <a:avLst/>
                <a:gdLst>
                  <a:gd name="T0" fmla="*/ 0 w 2253"/>
                  <a:gd name="T1" fmla="*/ 1440 h 1440"/>
                  <a:gd name="T2" fmla="*/ 867 w 2253"/>
                  <a:gd name="T3" fmla="*/ 1440 h 1440"/>
                  <a:gd name="T4" fmla="*/ 1040 w 2253"/>
                  <a:gd name="T5" fmla="*/ 1280 h 1440"/>
                  <a:gd name="T6" fmla="*/ 694 w 2253"/>
                  <a:gd name="T7" fmla="*/ 1280 h 1440"/>
                  <a:gd name="T8" fmla="*/ 1387 w 2253"/>
                  <a:gd name="T9" fmla="*/ 640 h 1440"/>
                  <a:gd name="T10" fmla="*/ 2253 w 2253"/>
                  <a:gd name="T11" fmla="*/ 640 h 1440"/>
                  <a:gd name="T12" fmla="*/ 2253 w 2253"/>
                  <a:gd name="T13" fmla="*/ 0 h 1440"/>
                  <a:gd name="T14" fmla="*/ 1040 w 2253"/>
                  <a:gd name="T15" fmla="*/ 0 h 1440"/>
                  <a:gd name="T16" fmla="*/ 174 w 2253"/>
                  <a:gd name="T17" fmla="*/ 800 h 1440"/>
                  <a:gd name="T18" fmla="*/ 174 w 2253"/>
                  <a:gd name="T19" fmla="*/ 480 h 1440"/>
                  <a:gd name="T20" fmla="*/ 0 w 2253"/>
                  <a:gd name="T21" fmla="*/ 640 h 1440"/>
                  <a:gd name="T22" fmla="*/ 0 w 2253"/>
                  <a:gd name="T23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3" h="1440">
                    <a:moveTo>
                      <a:pt x="0" y="1440"/>
                    </a:moveTo>
                    <a:lnTo>
                      <a:pt x="867" y="1440"/>
                    </a:lnTo>
                    <a:lnTo>
                      <a:pt x="1040" y="1280"/>
                    </a:lnTo>
                    <a:lnTo>
                      <a:pt x="694" y="1280"/>
                    </a:lnTo>
                    <a:lnTo>
                      <a:pt x="1387" y="640"/>
                    </a:lnTo>
                    <a:lnTo>
                      <a:pt x="2253" y="640"/>
                    </a:lnTo>
                    <a:lnTo>
                      <a:pt x="2253" y="0"/>
                    </a:lnTo>
                    <a:lnTo>
                      <a:pt x="1040" y="0"/>
                    </a:lnTo>
                    <a:lnTo>
                      <a:pt x="174" y="800"/>
                    </a:lnTo>
                    <a:lnTo>
                      <a:pt x="174" y="480"/>
                    </a:lnTo>
                    <a:lnTo>
                      <a:pt x="0" y="6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" name="Rectangle 14">
                <a:extLst>
                  <a:ext uri="{FF2B5EF4-FFF2-40B4-BE49-F238E27FC236}">
                    <a16:creationId xmlns:a16="http://schemas.microsoft.com/office/drawing/2014/main" id="{8EB430E5-E1FD-6341-A240-EC2E177E3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576"/>
                <a:ext cx="133" cy="26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2492" i="1" dirty="0">
                    <a:solidFill>
                      <a:schemeClr val="accent2">
                        <a:lumMod val="75000"/>
                      </a:schemeClr>
                    </a:solidFill>
                  </a:rPr>
                  <a:t>n</a:t>
                </a:r>
                <a:endParaRPr lang="ru-RU" altLang="ru-RU" sz="3463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" name="Line 15">
                <a:extLst>
                  <a:ext uri="{FF2B5EF4-FFF2-40B4-BE49-F238E27FC236}">
                    <a16:creationId xmlns:a16="http://schemas.microsoft.com/office/drawing/2014/main" id="{DBE1FE09-5B0B-814B-88F0-7238B8282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109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" name="Line 16">
                <a:extLst>
                  <a:ext uri="{FF2B5EF4-FFF2-40B4-BE49-F238E27FC236}">
                    <a16:creationId xmlns:a16="http://schemas.microsoft.com/office/drawing/2014/main" id="{3668DE47-0F24-1941-AA49-EF31881D4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323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" name="Line 17">
                <a:extLst>
                  <a:ext uri="{FF2B5EF4-FFF2-40B4-BE49-F238E27FC236}">
                    <a16:creationId xmlns:a16="http://schemas.microsoft.com/office/drawing/2014/main" id="{0C84F65B-7D3C-E24F-B280-10E4AA8AE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545"/>
                <a:ext cx="809" cy="0"/>
              </a:xfrm>
              <a:prstGeom prst="line">
                <a:avLst/>
              </a:prstGeom>
              <a:noFill/>
              <a:ln w="58738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" name="Line 18">
                <a:extLst>
                  <a:ext uri="{FF2B5EF4-FFF2-40B4-BE49-F238E27FC236}">
                    <a16:creationId xmlns:a16="http://schemas.microsoft.com/office/drawing/2014/main" id="{74A86B66-5BAD-5B45-8604-D74D2598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896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" name="Rectangle 19">
                <a:extLst>
                  <a:ext uri="{FF2B5EF4-FFF2-40B4-BE49-F238E27FC236}">
                    <a16:creationId xmlns:a16="http://schemas.microsoft.com/office/drawing/2014/main" id="{69E6B50F-D1FC-574C-AABF-B8B5D05FD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590"/>
                <a:ext cx="7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2215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altLang="ru-RU" sz="2215" i="1" dirty="0">
                    <a:solidFill>
                      <a:schemeClr val="accent1">
                        <a:lumMod val="75000"/>
                      </a:schemeClr>
                    </a:solidFill>
                  </a:rPr>
                  <a:t>-1, Z+1</a:t>
                </a:r>
                <a:endParaRPr lang="ru-RU" altLang="ru-RU" sz="3463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D4A597FF-0858-5549-84C3-98AF2A85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896"/>
                <a:ext cx="115" cy="640"/>
              </a:xfrm>
              <a:custGeom>
                <a:avLst/>
                <a:gdLst>
                  <a:gd name="T0" fmla="*/ 173 w 346"/>
                  <a:gd name="T1" fmla="*/ 0 h 1921"/>
                  <a:gd name="T2" fmla="*/ 173 w 346"/>
                  <a:gd name="T3" fmla="*/ 1921 h 1921"/>
                  <a:gd name="T4" fmla="*/ 0 w 346"/>
                  <a:gd name="T5" fmla="*/ 1441 h 1921"/>
                  <a:gd name="T6" fmla="*/ 173 w 346"/>
                  <a:gd name="T7" fmla="*/ 1921 h 1921"/>
                  <a:gd name="T8" fmla="*/ 346 w 346"/>
                  <a:gd name="T9" fmla="*/ 144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921">
                    <a:moveTo>
                      <a:pt x="173" y="0"/>
                    </a:moveTo>
                    <a:lnTo>
                      <a:pt x="173" y="1921"/>
                    </a:lnTo>
                    <a:lnTo>
                      <a:pt x="0" y="1441"/>
                    </a:lnTo>
                    <a:lnTo>
                      <a:pt x="173" y="1921"/>
                    </a:lnTo>
                    <a:lnTo>
                      <a:pt x="346" y="1441"/>
                    </a:lnTo>
                  </a:path>
                </a:pathLst>
              </a:custGeom>
              <a:noFill/>
              <a:ln w="36513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9CC05EC1-CA95-8E42-8697-1627969C6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" y="1109"/>
                <a:ext cx="115" cy="427"/>
              </a:xfrm>
              <a:custGeom>
                <a:avLst/>
                <a:gdLst>
                  <a:gd name="T0" fmla="*/ 173 w 346"/>
                  <a:gd name="T1" fmla="*/ 0 h 1281"/>
                  <a:gd name="T2" fmla="*/ 173 w 346"/>
                  <a:gd name="T3" fmla="*/ 1281 h 1281"/>
                  <a:gd name="T4" fmla="*/ 0 w 346"/>
                  <a:gd name="T5" fmla="*/ 801 h 1281"/>
                  <a:gd name="T6" fmla="*/ 173 w 346"/>
                  <a:gd name="T7" fmla="*/ 1281 h 1281"/>
                  <a:gd name="T8" fmla="*/ 346 w 346"/>
                  <a:gd name="T9" fmla="*/ 801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281">
                    <a:moveTo>
                      <a:pt x="173" y="0"/>
                    </a:moveTo>
                    <a:lnTo>
                      <a:pt x="173" y="1281"/>
                    </a:lnTo>
                    <a:lnTo>
                      <a:pt x="0" y="801"/>
                    </a:lnTo>
                    <a:lnTo>
                      <a:pt x="173" y="1281"/>
                    </a:lnTo>
                    <a:lnTo>
                      <a:pt x="346" y="801"/>
                    </a:lnTo>
                  </a:path>
                </a:pathLst>
              </a:custGeom>
              <a:noFill/>
              <a:ln w="36513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EE29DD3B-4E04-214C-B69C-4EF0226E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" y="1323"/>
                <a:ext cx="115" cy="213"/>
              </a:xfrm>
              <a:custGeom>
                <a:avLst/>
                <a:gdLst>
                  <a:gd name="T0" fmla="*/ 174 w 347"/>
                  <a:gd name="T1" fmla="*/ 0 h 640"/>
                  <a:gd name="T2" fmla="*/ 174 w 347"/>
                  <a:gd name="T3" fmla="*/ 640 h 640"/>
                  <a:gd name="T4" fmla="*/ 0 w 347"/>
                  <a:gd name="T5" fmla="*/ 160 h 640"/>
                  <a:gd name="T6" fmla="*/ 174 w 347"/>
                  <a:gd name="T7" fmla="*/ 640 h 640"/>
                  <a:gd name="T8" fmla="*/ 347 w 347"/>
                  <a:gd name="T9" fmla="*/ 16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40">
                    <a:moveTo>
                      <a:pt x="174" y="0"/>
                    </a:moveTo>
                    <a:lnTo>
                      <a:pt x="174" y="640"/>
                    </a:lnTo>
                    <a:lnTo>
                      <a:pt x="0" y="160"/>
                    </a:lnTo>
                    <a:lnTo>
                      <a:pt x="174" y="640"/>
                    </a:lnTo>
                    <a:lnTo>
                      <a:pt x="347" y="160"/>
                    </a:lnTo>
                  </a:path>
                </a:pathLst>
              </a:custGeom>
              <a:noFill/>
              <a:ln w="36513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DF650346-8E20-8C42-A15E-AC5F9111B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" y="896"/>
                <a:ext cx="116" cy="427"/>
              </a:xfrm>
              <a:custGeom>
                <a:avLst/>
                <a:gdLst>
                  <a:gd name="T0" fmla="*/ 173 w 346"/>
                  <a:gd name="T1" fmla="*/ 0 h 1281"/>
                  <a:gd name="T2" fmla="*/ 173 w 346"/>
                  <a:gd name="T3" fmla="*/ 1281 h 1281"/>
                  <a:gd name="T4" fmla="*/ 0 w 346"/>
                  <a:gd name="T5" fmla="*/ 800 h 1281"/>
                  <a:gd name="T6" fmla="*/ 173 w 346"/>
                  <a:gd name="T7" fmla="*/ 1281 h 1281"/>
                  <a:gd name="T8" fmla="*/ 346 w 346"/>
                  <a:gd name="T9" fmla="*/ 800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281">
                    <a:moveTo>
                      <a:pt x="173" y="0"/>
                    </a:moveTo>
                    <a:lnTo>
                      <a:pt x="173" y="1281"/>
                    </a:lnTo>
                    <a:lnTo>
                      <a:pt x="0" y="800"/>
                    </a:lnTo>
                    <a:lnTo>
                      <a:pt x="173" y="1281"/>
                    </a:lnTo>
                    <a:lnTo>
                      <a:pt x="346" y="800"/>
                    </a:lnTo>
                  </a:path>
                </a:pathLst>
              </a:custGeom>
              <a:noFill/>
              <a:ln w="36513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" name="Rectangle 31">
                <a:extLst>
                  <a:ext uri="{FF2B5EF4-FFF2-40B4-BE49-F238E27FC236}">
                    <a16:creationId xmlns:a16="http://schemas.microsoft.com/office/drawing/2014/main" id="{0E5E29F5-7FFF-234F-B5A5-3978A96D8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" y="757"/>
                <a:ext cx="13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3692" b="0" dirty="0">
                    <a:solidFill>
                      <a:schemeClr val="accent4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endParaRPr lang="ru-RU" altLang="ru-RU" sz="3692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0" name="AutoShape 33">
              <a:extLst>
                <a:ext uri="{FF2B5EF4-FFF2-40B4-BE49-F238E27FC236}">
                  <a16:creationId xmlns:a16="http://schemas.microsoft.com/office/drawing/2014/main" id="{320A3B57-4F7F-BC49-8981-AC11C09F28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15001" y="545123"/>
              <a:ext cx="3200400" cy="198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1" name="Rectangle 40">
              <a:extLst>
                <a:ext uri="{FF2B5EF4-FFF2-40B4-BE49-F238E27FC236}">
                  <a16:creationId xmlns:a16="http://schemas.microsoft.com/office/drawing/2014/main" id="{8555D9BC-8669-6840-8FE5-00CCB1E6C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4812" y="1543051"/>
              <a:ext cx="985847" cy="28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846" i="1" dirty="0">
                  <a:solidFill>
                    <a:schemeClr val="accent1">
                      <a:lumMod val="75000"/>
                    </a:schemeClr>
                  </a:solidFill>
                </a:rPr>
                <a:t>A</a:t>
              </a:r>
              <a:r>
                <a:rPr lang="en-US" altLang="ru-RU" sz="1846" i="1" dirty="0">
                  <a:solidFill>
                    <a:schemeClr val="accent1">
                      <a:lumMod val="75000"/>
                    </a:schemeClr>
                  </a:solidFill>
                </a:rPr>
                <a:t>+1, Z+1</a:t>
              </a:r>
              <a:endParaRPr lang="ru-RU" altLang="ru-RU" sz="34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2" name="Rectangle 44">
              <a:extLst>
                <a:ext uri="{FF2B5EF4-FFF2-40B4-BE49-F238E27FC236}">
                  <a16:creationId xmlns:a16="http://schemas.microsoft.com/office/drawing/2014/main" id="{24494004-908F-4147-8CAB-30AAD174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328" y="1607529"/>
              <a:ext cx="65724" cy="284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846" i="1" dirty="0">
                  <a:solidFill>
                    <a:srgbClr val="FFCCCC"/>
                  </a:solidFill>
                </a:rPr>
                <a:t> </a:t>
              </a:r>
              <a:endParaRPr lang="ru-RU" altLang="ru-RU" sz="3463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7D26F6AA-DC43-1642-A4BC-2DF46345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051" y="562709"/>
              <a:ext cx="1053611" cy="848458"/>
            </a:xfrm>
            <a:custGeom>
              <a:avLst/>
              <a:gdLst>
                <a:gd name="T0" fmla="*/ 1439 w 1439"/>
                <a:gd name="T1" fmla="*/ 174 h 1738"/>
                <a:gd name="T2" fmla="*/ 1439 w 1439"/>
                <a:gd name="T3" fmla="*/ 522 h 1738"/>
                <a:gd name="T4" fmla="*/ 1177 w 1439"/>
                <a:gd name="T5" fmla="*/ 522 h 1738"/>
                <a:gd name="T6" fmla="*/ 392 w 1439"/>
                <a:gd name="T7" fmla="*/ 1564 h 1738"/>
                <a:gd name="T8" fmla="*/ 523 w 1439"/>
                <a:gd name="T9" fmla="*/ 1564 h 1738"/>
                <a:gd name="T10" fmla="*/ 392 w 1439"/>
                <a:gd name="T11" fmla="*/ 1738 h 1738"/>
                <a:gd name="T12" fmla="*/ 131 w 1439"/>
                <a:gd name="T13" fmla="*/ 1738 h 1738"/>
                <a:gd name="T14" fmla="*/ 0 w 1439"/>
                <a:gd name="T15" fmla="*/ 1738 h 1738"/>
                <a:gd name="T16" fmla="*/ 0 w 1439"/>
                <a:gd name="T17" fmla="*/ 1216 h 1738"/>
                <a:gd name="T18" fmla="*/ 131 w 1439"/>
                <a:gd name="T19" fmla="*/ 1042 h 1738"/>
                <a:gd name="T20" fmla="*/ 131 w 1439"/>
                <a:gd name="T21" fmla="*/ 1216 h 1738"/>
                <a:gd name="T22" fmla="*/ 1046 w 1439"/>
                <a:gd name="T23" fmla="*/ 0 h 1738"/>
                <a:gd name="T24" fmla="*/ 1439 w 1439"/>
                <a:gd name="T25" fmla="*/ 0 h 1738"/>
                <a:gd name="T26" fmla="*/ 1439 w 1439"/>
                <a:gd name="T27" fmla="*/ 174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9" h="1738">
                  <a:moveTo>
                    <a:pt x="1439" y="174"/>
                  </a:moveTo>
                  <a:lnTo>
                    <a:pt x="1439" y="522"/>
                  </a:lnTo>
                  <a:lnTo>
                    <a:pt x="1177" y="522"/>
                  </a:lnTo>
                  <a:lnTo>
                    <a:pt x="392" y="1564"/>
                  </a:lnTo>
                  <a:lnTo>
                    <a:pt x="523" y="1564"/>
                  </a:lnTo>
                  <a:lnTo>
                    <a:pt x="392" y="1738"/>
                  </a:lnTo>
                  <a:lnTo>
                    <a:pt x="131" y="1738"/>
                  </a:lnTo>
                  <a:lnTo>
                    <a:pt x="0" y="1738"/>
                  </a:lnTo>
                  <a:lnTo>
                    <a:pt x="0" y="1216"/>
                  </a:lnTo>
                  <a:lnTo>
                    <a:pt x="131" y="1042"/>
                  </a:lnTo>
                  <a:lnTo>
                    <a:pt x="131" y="1216"/>
                  </a:lnTo>
                  <a:lnTo>
                    <a:pt x="1046" y="0"/>
                  </a:lnTo>
                  <a:lnTo>
                    <a:pt x="1439" y="0"/>
                  </a:lnTo>
                  <a:lnTo>
                    <a:pt x="1439" y="17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4" name="Rectangle 49">
              <a:extLst>
                <a:ext uri="{FF2B5EF4-FFF2-40B4-BE49-F238E27FC236}">
                  <a16:creationId xmlns:a16="http://schemas.microsoft.com/office/drawing/2014/main" id="{DE9A3E44-8D49-864B-A875-A25A88C46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527" y="575898"/>
              <a:ext cx="201978" cy="39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585" i="1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ru-RU" altLang="ru-RU" sz="3463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5" name="Freeform 50">
              <a:extLst>
                <a:ext uri="{FF2B5EF4-FFF2-40B4-BE49-F238E27FC236}">
                  <a16:creationId xmlns:a16="http://schemas.microsoft.com/office/drawing/2014/main" id="{47D6EF12-A24B-B240-9AC4-ECF9E6F6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6024" y="652098"/>
              <a:ext cx="1150327" cy="1858109"/>
            </a:xfrm>
            <a:custGeom>
              <a:avLst/>
              <a:gdLst>
                <a:gd name="T0" fmla="*/ 0 w 1569"/>
                <a:gd name="T1" fmla="*/ 724 h 3804"/>
                <a:gd name="T2" fmla="*/ 392 w 1569"/>
                <a:gd name="T3" fmla="*/ 0 h 3804"/>
                <a:gd name="T4" fmla="*/ 523 w 1569"/>
                <a:gd name="T5" fmla="*/ 0 h 3804"/>
                <a:gd name="T6" fmla="*/ 392 w 1569"/>
                <a:gd name="T7" fmla="*/ 362 h 3804"/>
                <a:gd name="T8" fmla="*/ 1046 w 1569"/>
                <a:gd name="T9" fmla="*/ 362 h 3804"/>
                <a:gd name="T10" fmla="*/ 1569 w 1569"/>
                <a:gd name="T11" fmla="*/ 1630 h 3804"/>
                <a:gd name="T12" fmla="*/ 1569 w 1569"/>
                <a:gd name="T13" fmla="*/ 3804 h 3804"/>
                <a:gd name="T14" fmla="*/ 1046 w 1569"/>
                <a:gd name="T15" fmla="*/ 3804 h 3804"/>
                <a:gd name="T16" fmla="*/ 1046 w 1569"/>
                <a:gd name="T17" fmla="*/ 1811 h 3804"/>
                <a:gd name="T18" fmla="*/ 784 w 1569"/>
                <a:gd name="T19" fmla="*/ 1087 h 3804"/>
                <a:gd name="T20" fmla="*/ 392 w 1569"/>
                <a:gd name="T21" fmla="*/ 1087 h 3804"/>
                <a:gd name="T22" fmla="*/ 523 w 1569"/>
                <a:gd name="T23" fmla="*/ 1449 h 3804"/>
                <a:gd name="T24" fmla="*/ 392 w 1569"/>
                <a:gd name="T25" fmla="*/ 1449 h 3804"/>
                <a:gd name="T26" fmla="*/ 0 w 1569"/>
                <a:gd name="T27" fmla="*/ 72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9" h="3804">
                  <a:moveTo>
                    <a:pt x="0" y="724"/>
                  </a:moveTo>
                  <a:lnTo>
                    <a:pt x="392" y="0"/>
                  </a:lnTo>
                  <a:lnTo>
                    <a:pt x="523" y="0"/>
                  </a:lnTo>
                  <a:lnTo>
                    <a:pt x="392" y="362"/>
                  </a:lnTo>
                  <a:lnTo>
                    <a:pt x="1046" y="362"/>
                  </a:lnTo>
                  <a:lnTo>
                    <a:pt x="1569" y="1630"/>
                  </a:lnTo>
                  <a:lnTo>
                    <a:pt x="1569" y="3804"/>
                  </a:lnTo>
                  <a:lnTo>
                    <a:pt x="1046" y="3804"/>
                  </a:lnTo>
                  <a:lnTo>
                    <a:pt x="1046" y="1811"/>
                  </a:lnTo>
                  <a:lnTo>
                    <a:pt x="784" y="1087"/>
                  </a:lnTo>
                  <a:lnTo>
                    <a:pt x="392" y="1087"/>
                  </a:lnTo>
                  <a:lnTo>
                    <a:pt x="523" y="1449"/>
                  </a:lnTo>
                  <a:lnTo>
                    <a:pt x="392" y="1449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116" name="Group 12">
              <a:extLst>
                <a:ext uri="{FF2B5EF4-FFF2-40B4-BE49-F238E27FC236}">
                  <a16:creationId xmlns:a16="http://schemas.microsoft.com/office/drawing/2014/main" id="{69A27DA6-0B18-7248-BEC9-87FCFB8881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0675" y="655029"/>
              <a:ext cx="876300" cy="782515"/>
              <a:chOff x="486" y="896"/>
              <a:chExt cx="809" cy="649"/>
            </a:xfrm>
          </p:grpSpPr>
          <p:sp>
            <p:nvSpPr>
              <p:cNvPr id="138" name="Line 15">
                <a:extLst>
                  <a:ext uri="{FF2B5EF4-FFF2-40B4-BE49-F238E27FC236}">
                    <a16:creationId xmlns:a16="http://schemas.microsoft.com/office/drawing/2014/main" id="{6C1F019B-518C-794D-94E2-CD77E22E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109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" name="Line 16">
                <a:extLst>
                  <a:ext uri="{FF2B5EF4-FFF2-40B4-BE49-F238E27FC236}">
                    <a16:creationId xmlns:a16="http://schemas.microsoft.com/office/drawing/2014/main" id="{CD52F085-7CAC-8547-8ECC-24C91660C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323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" name="Line 17">
                <a:extLst>
                  <a:ext uri="{FF2B5EF4-FFF2-40B4-BE49-F238E27FC236}">
                    <a16:creationId xmlns:a16="http://schemas.microsoft.com/office/drawing/2014/main" id="{00684AE9-2DDE-6340-9800-CF120BF41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545"/>
                <a:ext cx="809" cy="0"/>
              </a:xfrm>
              <a:prstGeom prst="line">
                <a:avLst/>
              </a:prstGeom>
              <a:noFill/>
              <a:ln w="58738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" name="Line 18">
                <a:extLst>
                  <a:ext uri="{FF2B5EF4-FFF2-40B4-BE49-F238E27FC236}">
                    <a16:creationId xmlns:a16="http://schemas.microsoft.com/office/drawing/2014/main" id="{E6284B17-FD05-ED40-BC3B-CA8E46F97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896"/>
                <a:ext cx="809" cy="0"/>
              </a:xfrm>
              <a:prstGeom prst="line">
                <a:avLst/>
              </a:prstGeom>
              <a:noFill/>
              <a:ln w="36513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sz="3463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" name="Line 54">
              <a:extLst>
                <a:ext uri="{FF2B5EF4-FFF2-40B4-BE49-F238E27FC236}">
                  <a16:creationId xmlns:a16="http://schemas.microsoft.com/office/drawing/2014/main" id="{7559E4A5-D7F2-BA4F-B451-C61A927EA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621" y="4479682"/>
              <a:ext cx="1405303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A3F6F553-4195-4349-9421-2AB5FEAC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3830515"/>
              <a:ext cx="1406769" cy="0"/>
            </a:xfrm>
            <a:prstGeom prst="line">
              <a:avLst/>
            </a:prstGeom>
            <a:noFill/>
            <a:ln w="53975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9" name="Line 56">
              <a:extLst>
                <a:ext uri="{FF2B5EF4-FFF2-40B4-BE49-F238E27FC236}">
                  <a16:creationId xmlns:a16="http://schemas.microsoft.com/office/drawing/2014/main" id="{7DE6117B-4E46-D540-AB1C-A91FB04BC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462" y="5857143"/>
              <a:ext cx="1405304" cy="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0" name="Rectangle 57">
              <a:extLst>
                <a:ext uri="{FF2B5EF4-FFF2-40B4-BE49-F238E27FC236}">
                  <a16:creationId xmlns:a16="http://schemas.microsoft.com/office/drawing/2014/main" id="{E268CAB1-CA73-394B-99CA-5C3E4B0FE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245" y="4560279"/>
              <a:ext cx="671659" cy="4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769" i="1" dirty="0">
                  <a:solidFill>
                    <a:schemeClr val="accent1">
                      <a:lumMod val="50000"/>
                    </a:schemeClr>
                  </a:solidFill>
                </a:rPr>
                <a:t>A</a:t>
              </a:r>
              <a:r>
                <a:rPr lang="en-US" altLang="ru-RU" sz="2769" i="1" dirty="0">
                  <a:solidFill>
                    <a:schemeClr val="accent1">
                      <a:lumMod val="50000"/>
                    </a:schemeClr>
                  </a:solidFill>
                </a:rPr>
                <a:t>, Z</a:t>
              </a:r>
              <a:endParaRPr lang="ru-RU" altLang="ru-RU" sz="346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2781E000-7D62-9441-AEA3-8D26C038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212" y="4560279"/>
              <a:ext cx="99386" cy="4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769" i="1">
                  <a:solidFill>
                    <a:srgbClr val="00FFFF"/>
                  </a:solidFill>
                </a:rPr>
                <a:t> </a:t>
              </a:r>
              <a:endParaRPr lang="ru-RU" altLang="ru-RU" sz="3463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2" name="Rectangle 61">
              <a:extLst>
                <a:ext uri="{FF2B5EF4-FFF2-40B4-BE49-F238E27FC236}">
                  <a16:creationId xmlns:a16="http://schemas.microsoft.com/office/drawing/2014/main" id="{497D3EF0-4978-594F-9C65-8AA0EBCE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7240" y="5939205"/>
              <a:ext cx="1075615" cy="4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769" i="1" dirty="0">
                  <a:solidFill>
                    <a:schemeClr val="accent3">
                      <a:lumMod val="50000"/>
                    </a:schemeClr>
                  </a:solidFill>
                </a:rPr>
                <a:t>A</a:t>
              </a:r>
              <a:r>
                <a:rPr lang="en-US" altLang="ru-RU" sz="2769" i="1" dirty="0">
                  <a:solidFill>
                    <a:schemeClr val="accent3">
                      <a:lumMod val="50000"/>
                    </a:schemeClr>
                  </a:solidFill>
                </a:rPr>
                <a:t>, Z+2</a:t>
              </a:r>
              <a:endParaRPr lang="ru-RU" altLang="ru-RU" sz="3463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3" name="Rectangle 67">
              <a:extLst>
                <a:ext uri="{FF2B5EF4-FFF2-40B4-BE49-F238E27FC236}">
                  <a16:creationId xmlns:a16="http://schemas.microsoft.com/office/drawing/2014/main" id="{B093B485-CF7D-CB45-9E3C-40265AE1B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2" y="3830517"/>
              <a:ext cx="1075615" cy="42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2769" i="1" dirty="0">
                  <a:solidFill>
                    <a:schemeClr val="accent2">
                      <a:lumMod val="75000"/>
                    </a:schemeClr>
                  </a:solidFill>
                </a:rPr>
                <a:t>A, Z+1</a:t>
              </a:r>
              <a:endParaRPr lang="ru-RU" altLang="ru-RU" sz="3463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CE220A8A-1701-2C49-B8F5-1C294DEC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847" y="4560276"/>
              <a:ext cx="2637692" cy="1296867"/>
            </a:xfrm>
            <a:custGeom>
              <a:avLst/>
              <a:gdLst>
                <a:gd name="T0" fmla="*/ 0 w 5398"/>
                <a:gd name="T1" fmla="*/ 0 h 2656"/>
                <a:gd name="T2" fmla="*/ 5398 w 5398"/>
                <a:gd name="T3" fmla="*/ 2656 h 2656"/>
                <a:gd name="T4" fmla="*/ 5038 w 5398"/>
                <a:gd name="T5" fmla="*/ 2656 h 2656"/>
                <a:gd name="T6" fmla="*/ 5398 w 5398"/>
                <a:gd name="T7" fmla="*/ 2656 h 2656"/>
                <a:gd name="T8" fmla="*/ 5218 w 5398"/>
                <a:gd name="T9" fmla="*/ 2324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8" h="2656">
                  <a:moveTo>
                    <a:pt x="0" y="0"/>
                  </a:moveTo>
                  <a:lnTo>
                    <a:pt x="5398" y="2656"/>
                  </a:lnTo>
                  <a:lnTo>
                    <a:pt x="5038" y="2656"/>
                  </a:lnTo>
                  <a:lnTo>
                    <a:pt x="5398" y="2656"/>
                  </a:lnTo>
                  <a:lnTo>
                    <a:pt x="5218" y="2324"/>
                  </a:lnTo>
                </a:path>
              </a:pathLst>
            </a:custGeom>
            <a:noFill/>
            <a:ln w="122238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5" name="Freeform 74">
              <a:extLst>
                <a:ext uri="{FF2B5EF4-FFF2-40B4-BE49-F238E27FC236}">
                  <a16:creationId xmlns:a16="http://schemas.microsoft.com/office/drawing/2014/main" id="{33B0C658-78A7-194B-8651-8F4FFEC3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847" y="4560276"/>
              <a:ext cx="2637692" cy="1296867"/>
            </a:xfrm>
            <a:custGeom>
              <a:avLst/>
              <a:gdLst>
                <a:gd name="T0" fmla="*/ 0 w 5398"/>
                <a:gd name="T1" fmla="*/ 0 h 2656"/>
                <a:gd name="T2" fmla="*/ 5398 w 5398"/>
                <a:gd name="T3" fmla="*/ 2656 h 2656"/>
                <a:gd name="T4" fmla="*/ 5038 w 5398"/>
                <a:gd name="T5" fmla="*/ 2656 h 2656"/>
                <a:gd name="T6" fmla="*/ 5398 w 5398"/>
                <a:gd name="T7" fmla="*/ 2656 h 2656"/>
                <a:gd name="T8" fmla="*/ 5218 w 5398"/>
                <a:gd name="T9" fmla="*/ 2324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8" h="2656">
                  <a:moveTo>
                    <a:pt x="0" y="0"/>
                  </a:moveTo>
                  <a:lnTo>
                    <a:pt x="5398" y="2656"/>
                  </a:lnTo>
                  <a:lnTo>
                    <a:pt x="5038" y="2656"/>
                  </a:lnTo>
                  <a:lnTo>
                    <a:pt x="5398" y="2656"/>
                  </a:lnTo>
                  <a:lnTo>
                    <a:pt x="5218" y="2324"/>
                  </a:lnTo>
                </a:path>
              </a:pathLst>
            </a:custGeom>
            <a:noFill/>
            <a:ln w="76200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6" name="Line 75">
              <a:extLst>
                <a:ext uri="{FF2B5EF4-FFF2-40B4-BE49-F238E27FC236}">
                  <a16:creationId xmlns:a16="http://schemas.microsoft.com/office/drawing/2014/main" id="{AAA7F72B-48B2-6A41-BB60-66D5C7183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3494944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7" name="Line 76">
              <a:extLst>
                <a:ext uri="{FF2B5EF4-FFF2-40B4-BE49-F238E27FC236}">
                  <a16:creationId xmlns:a16="http://schemas.microsoft.com/office/drawing/2014/main" id="{25FAEC37-3220-644A-8C03-7FADD9D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3181350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8" name="Line 77">
              <a:extLst>
                <a:ext uri="{FF2B5EF4-FFF2-40B4-BE49-F238E27FC236}">
                  <a16:creationId xmlns:a16="http://schemas.microsoft.com/office/drawing/2014/main" id="{01265126-4756-D841-AECD-837F0662F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2857500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9" name="Line 78">
              <a:extLst>
                <a:ext uri="{FF2B5EF4-FFF2-40B4-BE49-F238E27FC236}">
                  <a16:creationId xmlns:a16="http://schemas.microsoft.com/office/drawing/2014/main" id="{B80A8E8D-B6F5-054E-A37C-098587818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2532186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0" name="Line 79">
              <a:extLst>
                <a:ext uri="{FF2B5EF4-FFF2-40B4-BE49-F238E27FC236}">
                  <a16:creationId xmlns:a16="http://schemas.microsoft.com/office/drawing/2014/main" id="{C5D073B8-6341-5D44-B248-D849DC64A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2208335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1" name="Line 80">
              <a:extLst>
                <a:ext uri="{FF2B5EF4-FFF2-40B4-BE49-F238E27FC236}">
                  <a16:creationId xmlns:a16="http://schemas.microsoft.com/office/drawing/2014/main" id="{12586F6D-546F-6343-B8DD-FA2ABDA72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1884485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2" name="Rectangle 81">
              <a:extLst>
                <a:ext uri="{FF2B5EF4-FFF2-40B4-BE49-F238E27FC236}">
                  <a16:creationId xmlns:a16="http://schemas.microsoft.com/office/drawing/2014/main" id="{324CB815-DE92-3540-BC14-AEB572FCE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232" y="1235321"/>
              <a:ext cx="1230923" cy="32385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3" name="Line 82">
              <a:extLst>
                <a:ext uri="{FF2B5EF4-FFF2-40B4-BE49-F238E27FC236}">
                  <a16:creationId xmlns:a16="http://schemas.microsoft.com/office/drawing/2014/main" id="{361890EC-6C15-4740-BE51-926F48C69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308" y="1397977"/>
              <a:ext cx="1406769" cy="0"/>
            </a:xfrm>
            <a:prstGeom prst="line">
              <a:avLst/>
            </a:prstGeom>
            <a:noFill/>
            <a:ln w="30163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4" name="AutoShape 84">
              <a:extLst>
                <a:ext uri="{FF2B5EF4-FFF2-40B4-BE49-F238E27FC236}">
                  <a16:creationId xmlns:a16="http://schemas.microsoft.com/office/drawing/2014/main" id="{66A114B2-4383-0442-8A11-496B6BA62A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72002" y="1881555"/>
              <a:ext cx="2454520" cy="439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 sz="34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744D08F5-F7D0-154D-91C1-929C701F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138" y="1897673"/>
              <a:ext cx="1682262" cy="3878873"/>
            </a:xfrm>
            <a:custGeom>
              <a:avLst/>
              <a:gdLst>
                <a:gd name="T0" fmla="*/ 0 w 3442"/>
                <a:gd name="T1" fmla="*/ 953 h 7941"/>
                <a:gd name="T2" fmla="*/ 688 w 3442"/>
                <a:gd name="T3" fmla="*/ 1906 h 7941"/>
                <a:gd name="T4" fmla="*/ 1032 w 3442"/>
                <a:gd name="T5" fmla="*/ 1906 h 7941"/>
                <a:gd name="T6" fmla="*/ 860 w 3442"/>
                <a:gd name="T7" fmla="*/ 1588 h 7941"/>
                <a:gd name="T8" fmla="*/ 1377 w 3442"/>
                <a:gd name="T9" fmla="*/ 1588 h 7941"/>
                <a:gd name="T10" fmla="*/ 2065 w 3442"/>
                <a:gd name="T11" fmla="*/ 2859 h 7941"/>
                <a:gd name="T12" fmla="*/ 2065 w 3442"/>
                <a:gd name="T13" fmla="*/ 7941 h 7941"/>
                <a:gd name="T14" fmla="*/ 3442 w 3442"/>
                <a:gd name="T15" fmla="*/ 7941 h 7941"/>
                <a:gd name="T16" fmla="*/ 3442 w 3442"/>
                <a:gd name="T17" fmla="*/ 2541 h 7941"/>
                <a:gd name="T18" fmla="*/ 2237 w 3442"/>
                <a:gd name="T19" fmla="*/ 317 h 7941"/>
                <a:gd name="T20" fmla="*/ 860 w 3442"/>
                <a:gd name="T21" fmla="*/ 317 h 7941"/>
                <a:gd name="T22" fmla="*/ 1032 w 3442"/>
                <a:gd name="T23" fmla="*/ 0 h 7941"/>
                <a:gd name="T24" fmla="*/ 688 w 3442"/>
                <a:gd name="T25" fmla="*/ 0 h 7941"/>
                <a:gd name="T26" fmla="*/ 0 w 3442"/>
                <a:gd name="T27" fmla="*/ 953 h 7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2" h="7941">
                  <a:moveTo>
                    <a:pt x="0" y="953"/>
                  </a:moveTo>
                  <a:lnTo>
                    <a:pt x="688" y="1906"/>
                  </a:lnTo>
                  <a:lnTo>
                    <a:pt x="1032" y="1906"/>
                  </a:lnTo>
                  <a:lnTo>
                    <a:pt x="860" y="1588"/>
                  </a:lnTo>
                  <a:lnTo>
                    <a:pt x="1377" y="1588"/>
                  </a:lnTo>
                  <a:lnTo>
                    <a:pt x="2065" y="2859"/>
                  </a:lnTo>
                  <a:lnTo>
                    <a:pt x="2065" y="7941"/>
                  </a:lnTo>
                  <a:lnTo>
                    <a:pt x="3442" y="7941"/>
                  </a:lnTo>
                  <a:lnTo>
                    <a:pt x="3442" y="2541"/>
                  </a:lnTo>
                  <a:lnTo>
                    <a:pt x="2237" y="317"/>
                  </a:lnTo>
                  <a:lnTo>
                    <a:pt x="860" y="317"/>
                  </a:lnTo>
                  <a:lnTo>
                    <a:pt x="1032" y="0"/>
                  </a:lnTo>
                  <a:lnTo>
                    <a:pt x="688" y="0"/>
                  </a:lnTo>
                  <a:lnTo>
                    <a:pt x="0" y="9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6513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346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36" name="Picture 5">
              <a:extLst>
                <a:ext uri="{FF2B5EF4-FFF2-40B4-BE49-F238E27FC236}">
                  <a16:creationId xmlns:a16="http://schemas.microsoft.com/office/drawing/2014/main" id="{0B2AA44C-A5F7-A84F-8D35-67DD4762B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1881554"/>
              <a:ext cx="1226528" cy="192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7" name="Text Box 5">
              <a:extLst>
                <a:ext uri="{FF2B5EF4-FFF2-40B4-BE49-F238E27FC236}">
                  <a16:creationId xmlns:a16="http://schemas.microsoft.com/office/drawing/2014/main" id="{6AED83AE-40A4-084A-BAA6-F7556DCDB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8824" y="4824047"/>
              <a:ext cx="718038" cy="546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ru-RU" altLang="ru-RU" sz="2954" i="1" dirty="0">
                  <a:solidFill>
                    <a:srgbClr val="DE6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anose="020B0602030504020204" pitchFamily="34" charset="0"/>
                  <a:sym typeface="Symbol" panose="05050102010706020507" pitchFamily="18" charset="2"/>
                </a:rPr>
                <a:t></a:t>
              </a:r>
              <a:endParaRPr kumimoji="1" lang="ru-RU" altLang="ru-RU" sz="2954" i="1" dirty="0">
                <a:solidFill>
                  <a:srgbClr val="DE6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endParaRPr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12A652-5BDA-484B-B984-7532891E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B1FE64-2585-6141-9793-88347DFD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524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matrica">
            <a:extLst>
              <a:ext uri="{FF2B5EF4-FFF2-40B4-BE49-F238E27FC236}">
                <a16:creationId xmlns:a16="http://schemas.microsoft.com/office/drawing/2014/main" id="{72D6631F-B52B-C942-80A8-50C08B31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7" y="-759069"/>
            <a:ext cx="9560169" cy="71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51C49E-F9DA-2A4A-8F0A-B08661A8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N(E,T)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E859578-5C07-E94E-9EC6-98525469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345C44-D373-7548-89AC-7EE37CEB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6">
            <a:extLst>
              <a:ext uri="{FF2B5EF4-FFF2-40B4-BE49-F238E27FC236}">
                <a16:creationId xmlns:a16="http://schemas.microsoft.com/office/drawing/2014/main" id="{4C3B548E-A18A-E249-A9EE-1A1418CC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06" y="836736"/>
            <a:ext cx="7193573" cy="5469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theory and charge-ex</a:t>
            </a:r>
          </a:p>
        </p:txBody>
      </p:sp>
      <p:pic>
        <p:nvPicPr>
          <p:cNvPr id="123907" name="Picture 4" descr="Fig7-Ti-exch-comparison.eps">
            <a:extLst>
              <a:ext uri="{FF2B5EF4-FFF2-40B4-BE49-F238E27FC236}">
                <a16:creationId xmlns:a16="http://schemas.microsoft.com/office/drawing/2014/main" id="{4A11AABB-BD3E-7A49-B036-DBC3A0666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2" y="1598736"/>
            <a:ext cx="3999034" cy="45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>
            <a:extLst>
              <a:ext uri="{FF2B5EF4-FFF2-40B4-BE49-F238E27FC236}">
                <a16:creationId xmlns:a16="http://schemas.microsoft.com/office/drawing/2014/main" id="{27D2B049-368B-324C-8C05-FF3C030E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81" y="1822940"/>
            <a:ext cx="1673856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40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879F4C3-28CC-E147-B8FE-CD05B77D5E73}"/>
              </a:ext>
            </a:extLst>
          </p:cNvPr>
          <p:cNvSpPr/>
          <p:nvPr/>
        </p:nvSpPr>
        <p:spPr>
          <a:xfrm>
            <a:off x="5278316" y="1466853"/>
            <a:ext cx="687267" cy="155477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5908C37-C5D1-9C4F-9F09-D255F22F34F7}"/>
              </a:ext>
            </a:extLst>
          </p:cNvPr>
          <p:cNvSpPr/>
          <p:nvPr/>
        </p:nvSpPr>
        <p:spPr>
          <a:xfrm>
            <a:off x="5301762" y="3433397"/>
            <a:ext cx="687267" cy="225669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346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2" name="TextBox 9">
            <a:extLst>
              <a:ext uri="{FF2B5EF4-FFF2-40B4-BE49-F238E27FC236}">
                <a16:creationId xmlns:a16="http://schemas.microsoft.com/office/drawing/2014/main" id="{C539FBF6-8FD1-0947-9346-E492FF0C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258" y="4067910"/>
            <a:ext cx="1632178" cy="7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ru-RU" sz="406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expmt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191B446-C80C-B94B-95B4-7C6A3401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45C0D2-CD31-0E4F-9486-FC4AACA7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ED1B2-62A1-3645-B87B-695F5DB0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68576"/>
            <a:ext cx="7541992" cy="905235"/>
          </a:xfrm>
        </p:spPr>
        <p:txBody>
          <a:bodyPr/>
          <a:lstStyle/>
          <a:p>
            <a:r>
              <a:rPr lang="en-US" dirty="0" err="1"/>
              <a:t>g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suppression in nuclei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9C878-14FC-5E42-8271-485FE3F12AA0}"/>
                  </a:ext>
                </a:extLst>
              </p:cNvPr>
              <p:cNvSpPr txBox="1"/>
              <p:nvPr/>
            </p:nvSpPr>
            <p:spPr>
              <a:xfrm>
                <a:off x="480294" y="1552876"/>
                <a:ext cx="4992329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215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15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215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215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215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215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l-GR" sz="2215" i="1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sup>
                          </m:sSubSup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l-GR" sz="2215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2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21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215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l-GR" sz="221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l-GR" sz="2215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15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l-GR" sz="2215" i="1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221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15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2215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l-GR" sz="221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l-GR" sz="22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</m:sSub>
                      <m:r>
                        <a:rPr lang="el-GR" sz="221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2215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l-GR" sz="221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21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15">
                                      <a:latin typeface="Cambria Math" panose="02040503050406030204" pitchFamily="18" charset="0"/>
                                    </a:rPr>
                                    <m:t>𝚴𝚳𝚬</m:t>
                                  </m:r>
                                </m:e>
                                <m:sub>
                                  <m:r>
                                    <a:rPr lang="el-GR" sz="2215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l-GR" sz="2215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l-GR" sz="2215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15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9C878-14FC-5E42-8271-485FE3F12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4" y="1552876"/>
                <a:ext cx="4992329" cy="934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49AC45-AE31-8D46-824E-E55097C786D3}"/>
                  </a:ext>
                </a:extLst>
              </p:cNvPr>
              <p:cNvSpPr txBox="1"/>
              <p:nvPr/>
            </p:nvSpPr>
            <p:spPr>
              <a:xfrm>
                <a:off x="-1277265" y="2794346"/>
                <a:ext cx="8271109" cy="407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184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46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l-GR" sz="184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1846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46">
                                      <a:latin typeface="Cambria Math" panose="02040503050406030204" pitchFamily="18" charset="0"/>
                                    </a:rPr>
                                    <m:t>𝚴𝚳𝚬</m:t>
                                  </m:r>
                                </m:e>
                                <m:sub>
                                  <m:r>
                                    <a:rPr lang="el-GR" sz="1846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l-GR" sz="1846" i="1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l-GR" sz="1846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46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4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18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𝑮𝑻𝑮𝑻</m:t>
                                  </m:r>
                                </m:sub>
                                <m:sup>
                                  <m:r>
                                    <a:rPr lang="en-US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l-GR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l-GR" sz="18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l-GR" sz="184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1846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846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846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46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l-GR" sz="18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sz="18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46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l-GR" sz="1846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46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𝑱</m:t>
                                      </m:r>
                                    </m:e>
                                    <m:sup>
                                      <m:r>
                                        <a:rPr lang="el-GR" sz="1846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l-GR" sz="184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l-GR" sz="1846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b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sub>
                                        <m:sup>
                                          <m: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𝑮𝑻𝑮𝑻</m:t>
                                          </m:r>
                                        </m:sub>
                                        <m:sup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  <m: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l-GR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b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en-US" sz="1846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sz="18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1846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49AC45-AE31-8D46-824E-E55097C7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7265" y="2794346"/>
                <a:ext cx="8271109" cy="407163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81444A-F900-DD4F-B293-99F95930E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8" y="3664697"/>
            <a:ext cx="4439062" cy="1357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043AC-C448-C942-B492-F091A077CB76}"/>
              </a:ext>
            </a:extLst>
          </p:cNvPr>
          <p:cNvSpPr txBox="1"/>
          <p:nvPr/>
        </p:nvSpPr>
        <p:spPr>
          <a:xfrm>
            <a:off x="1182085" y="5063639"/>
            <a:ext cx="2887045" cy="490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Joel </a:t>
            </a:r>
            <a:r>
              <a:rPr lang="en-US" sz="12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Kostensalo</a:t>
            </a:r>
            <a:endParaRPr lang="en-US" sz="12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NDM-2018</a:t>
            </a:r>
            <a:endParaRPr lang="ru-RU" sz="12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32CC4-59D4-B745-A922-F2F67D2F49D5}"/>
                  </a:ext>
                </a:extLst>
              </p:cNvPr>
              <p:cNvSpPr txBox="1"/>
              <p:nvPr/>
            </p:nvSpPr>
            <p:spPr>
              <a:xfrm>
                <a:off x="5074873" y="5063640"/>
                <a:ext cx="2953053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1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21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15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215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15" i="1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US" sz="2215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21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215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15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215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32CC4-59D4-B745-A922-F2F67D2F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873" y="5063640"/>
                <a:ext cx="2953053" cy="347659"/>
              </a:xfrm>
              <a:prstGeom prst="rect">
                <a:avLst/>
              </a:prstGeom>
              <a:blipFill>
                <a:blip r:embed="rId5"/>
                <a:stretch>
                  <a:fillRect l="-1288" r="-1288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 descr="C:\work\MEDEX03\1.bmp">
            <a:extLst>
              <a:ext uri="{FF2B5EF4-FFF2-40B4-BE49-F238E27FC236}">
                <a16:creationId xmlns:a16="http://schemas.microsoft.com/office/drawing/2014/main" id="{F7007596-BC3F-CE49-B35B-3571AD88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09" y="1412609"/>
            <a:ext cx="2976746" cy="28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2CEFC6-BC79-9F4B-8149-9AD7F414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F1155D-12A0-6B4F-BAA7-34328B45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1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9B440-8C88-1D44-84D9-A00E3211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calculations</a:t>
            </a:r>
            <a:endParaRPr lang="ru-RU" dirty="0"/>
          </a:p>
        </p:txBody>
      </p:sp>
      <p:pic>
        <p:nvPicPr>
          <p:cNvPr id="5" name="Рисунок 4" descr="Изображение выглядит как снимок экрана&#10;&#10;&#10;&#10;Описание создано автоматически">
            <a:extLst>
              <a:ext uri="{FF2B5EF4-FFF2-40B4-BE49-F238E27FC236}">
                <a16:creationId xmlns:a16="http://schemas.microsoft.com/office/drawing/2014/main" id="{8507564C-AAFE-E445-A0E6-DA23F195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6" y="1729267"/>
            <a:ext cx="3601435" cy="3323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E8228-043C-DE43-99A6-44176EDDEFF3}"/>
              </a:ext>
            </a:extLst>
          </p:cNvPr>
          <p:cNvSpPr txBox="1"/>
          <p:nvPr/>
        </p:nvSpPr>
        <p:spPr>
          <a:xfrm>
            <a:off x="849741" y="2325790"/>
            <a:ext cx="3601435" cy="21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031" indent="-422031">
              <a:buFont typeface="Arial" panose="020B0604020202020204" pitchFamily="34" charset="0"/>
              <a:buChar char="•"/>
            </a:pPr>
            <a: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DBD isotopes </a:t>
            </a:r>
            <a:b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15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031" indent="-422031">
              <a:buFont typeface="Arial" panose="020B0604020202020204" pitchFamily="34" charset="0"/>
              <a:buChar char="•"/>
            </a:pPr>
            <a:r>
              <a:rPr lang="en-US" sz="2215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15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suppression check</a:t>
            </a:r>
            <a:b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15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031" indent="-422031">
              <a:buFont typeface="Arial" panose="020B0604020202020204" pitchFamily="34" charset="0"/>
              <a:buChar char="•"/>
            </a:pPr>
            <a: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V,A,P contributions </a:t>
            </a:r>
            <a:b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15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capture rates</a:t>
            </a:r>
            <a:endParaRPr lang="ru-RU" sz="2215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BDA36-1C1D-1F40-93A4-334E10ED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39C768-C63D-5C43-AE70-3836789B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176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EDE4FD-F250-2A4E-9FE8-055B4FD8E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431" y="826477"/>
            <a:ext cx="7455877" cy="1055077"/>
          </a:xfrm>
        </p:spPr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µ-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AE379E4-237C-D540-A402-63B90ABC5D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4739" y="2092569"/>
            <a:ext cx="3235569" cy="3798277"/>
          </a:xfrm>
        </p:spPr>
        <p:txBody>
          <a:bodyPr/>
          <a:lstStyle/>
          <a:p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-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detectors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: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co-axial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. </a:t>
            </a:r>
            <a:r>
              <a:rPr lang="en-US" altLang="ru-RU" sz="2215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HPGe</a:t>
            </a:r>
            <a:endParaRPr lang="en-US" altLang="ru-RU" sz="2215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8 plastic scintillator counters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Measurement of the       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ru-RU" altLang="ru-RU" sz="258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</a:t>
            </a:r>
            <a:r>
              <a:rPr lang="en-US" altLang="ru-RU" sz="2585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·k</a:t>
            </a:r>
            <a:r>
              <a:rPr lang="en-US" altLang="ru-RU" sz="2585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</a:t>
            </a:r>
            <a:r>
              <a:rPr lang="ru-RU" altLang="ru-RU" sz="258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ru-RU" sz="258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angle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:   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µ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SR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</a:t>
            </a:r>
            <a:r>
              <a:rPr lang="en-US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techniques</a:t>
            </a:r>
            <a:r>
              <a:rPr lang="ru-RU" altLang="ru-RU" sz="2215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endParaRPr lang="ru-RU" alt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2F1504EB-C59E-D64B-95B5-21F95ACDBDE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943" y="1881554"/>
            <a:ext cx="4535365" cy="471267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>
            <a:extLst>
              <a:ext uri="{FF2B5EF4-FFF2-40B4-BE49-F238E27FC236}">
                <a16:creationId xmlns:a16="http://schemas.microsoft.com/office/drawing/2014/main" id="{50C7D479-99CE-5E4E-BBF8-AC132953FEA7}"/>
              </a:ext>
            </a:extLst>
          </p:cNvPr>
          <p:cNvSpPr txBox="1">
            <a:spLocks noChangeArrowheads="1"/>
          </p:cNvSpPr>
          <p:nvPr/>
        </p:nvSpPr>
        <p:spPr bwMode="auto">
          <a:xfrm rot="-708424">
            <a:off x="6471522" y="760534"/>
            <a:ext cx="2147486" cy="485045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83077" tIns="43200" rIns="83077" bIns="43200">
            <a:spAutoFit/>
          </a:bodyPr>
          <a:lstStyle/>
          <a:p>
            <a:pPr>
              <a:defRPr/>
            </a:pPr>
            <a:r>
              <a:rPr lang="en-US" altLang="ru-RU" sz="2585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JINR  1995</a:t>
            </a:r>
            <a:endParaRPr lang="ru-RU" altLang="ru-RU" sz="2585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C624531-5FE8-654B-940B-2311D1BC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7ED656-F618-E447-907E-677A0DA7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868BD-03B1-3C46-A78B-87F5E7E32400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91841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7BEE0812-2508-1B4D-80BE-1C47DED6E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799" y="826477"/>
            <a:ext cx="6746632" cy="105507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3692" dirty="0">
                <a:solidFill>
                  <a:schemeClr val="accent2">
                    <a:lumMod val="50000"/>
                  </a:schemeClr>
                </a:solidFill>
              </a:rPr>
              <a:t>µ-</a:t>
            </a:r>
            <a:r>
              <a:rPr lang="en-US" altLang="ru-RU" sz="3692" dirty="0">
                <a:solidFill>
                  <a:schemeClr val="accent2">
                    <a:lumMod val="50000"/>
                  </a:schemeClr>
                </a:solidFill>
              </a:rPr>
              <a:t>capture</a:t>
            </a:r>
            <a:r>
              <a:rPr lang="ru-RU" altLang="ru-RU" sz="3692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92" dirty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ru-RU" altLang="ru-RU" sz="3692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3692" baseline="300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ru-RU" sz="3692" dirty="0">
                <a:solidFill>
                  <a:schemeClr val="accent2">
                    <a:lumMod val="50000"/>
                  </a:schemeClr>
                </a:solidFill>
              </a:rPr>
              <a:t>Si.  </a:t>
            </a:r>
            <a:r>
              <a:rPr lang="ru-RU" altLang="ru-RU" sz="3692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3692" dirty="0">
                <a:solidFill>
                  <a:schemeClr val="accent2">
                    <a:lumMod val="50000"/>
                  </a:schemeClr>
                </a:solidFill>
              </a:rPr>
              <a:t>Level scheme</a:t>
            </a:r>
            <a:r>
              <a:rPr lang="ru-RU" altLang="ru-RU" sz="3692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D296C49D-F4B9-1844-A283-50A45DDC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1938706"/>
            <a:ext cx="6049108" cy="465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58DA16-99B9-1D4A-8C46-6E1EBD7B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EEB3C2-6F77-1E4B-8DD4-4BFD92F0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63404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1CD54BA-C5D6-3A4B-8BF4-88CF93E16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0392" y="826477"/>
            <a:ext cx="7844204" cy="105507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shape  of  the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1229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-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line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58371" name="Group 7">
            <a:extLst>
              <a:ext uri="{FF2B5EF4-FFF2-40B4-BE49-F238E27FC236}">
                <a16:creationId xmlns:a16="http://schemas.microsoft.com/office/drawing/2014/main" id="{E3FC9037-6D7C-0448-89F9-DE81C048B4D4}"/>
              </a:ext>
            </a:extLst>
          </p:cNvPr>
          <p:cNvGrpSpPr>
            <a:grpSpLocks/>
          </p:cNvGrpSpPr>
          <p:nvPr/>
        </p:nvGrpSpPr>
        <p:grpSpPr bwMode="auto">
          <a:xfrm>
            <a:off x="1182567" y="1764323"/>
            <a:ext cx="7712319" cy="4941278"/>
            <a:chOff x="567" y="1024"/>
            <a:chExt cx="5263" cy="3372"/>
          </a:xfrm>
        </p:grpSpPr>
        <p:pic>
          <p:nvPicPr>
            <p:cNvPr id="58373" name="Picture 3">
              <a:extLst>
                <a:ext uri="{FF2B5EF4-FFF2-40B4-BE49-F238E27FC236}">
                  <a16:creationId xmlns:a16="http://schemas.microsoft.com/office/drawing/2014/main" id="{92347F04-5411-8D4B-B052-FFDC17F94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4"/>
              <a:ext cx="5263" cy="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901" name="Text Box 5">
              <a:extLst>
                <a:ext uri="{FF2B5EF4-FFF2-40B4-BE49-F238E27FC236}">
                  <a16:creationId xmlns:a16="http://schemas.microsoft.com/office/drawing/2014/main" id="{EB363B04-3CD8-1D43-AB87-8BA4B4D92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807"/>
              <a:ext cx="1452" cy="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3077" tIns="43200" rIns="83077" bIns="43200">
              <a:spAutoFit/>
            </a:bodyPr>
            <a:lstStyle/>
            <a:p>
              <a:pPr algn="ctr">
                <a:defRPr/>
              </a:pPr>
              <a:r>
                <a:rPr lang="en-US" altLang="ru-RU" sz="1846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BACKWARD</a:t>
              </a:r>
            </a:p>
            <a:p>
              <a:pPr algn="ctr">
                <a:defRPr/>
              </a:pPr>
              <a:r>
                <a:rPr lang="en-US" altLang="ru-RU" sz="1846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geometry</a:t>
              </a:r>
              <a:endParaRPr lang="ru-RU" altLang="ru-RU" sz="184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0D9EE817-C6E0-A644-B4E1-C5B1F97C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993" y="2897067"/>
            <a:ext cx="1926981" cy="655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077" tIns="43200" rIns="83077" bIns="43200">
            <a:spAutoFit/>
          </a:bodyPr>
          <a:lstStyle/>
          <a:p>
            <a:pPr algn="ctr">
              <a:defRPr/>
            </a:pPr>
            <a:r>
              <a:rPr lang="en-US" altLang="ru-RU" sz="184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</a:p>
          <a:p>
            <a:pPr algn="ctr">
              <a:defRPr/>
            </a:pPr>
            <a:r>
              <a:rPr lang="en-US" altLang="ru-RU" sz="184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endParaRPr lang="ru-RU" altLang="ru-RU" sz="184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4F2BBA4-CB13-8A43-B8CD-4E64752C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DE173B-F1F0-A849-B6AA-0F274E54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763274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CDF44C03-D151-C74D-9D04-A5F3E513449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5" y="609600"/>
            <a:ext cx="7590609" cy="5486400"/>
          </a:xfrm>
          <a:solidFill>
            <a:schemeClr val="bg1"/>
          </a:solidFill>
        </p:spPr>
      </p:pic>
      <p:sp>
        <p:nvSpPr>
          <p:cNvPr id="165891" name="Text Box 3">
            <a:extLst>
              <a:ext uri="{FF2B5EF4-FFF2-40B4-BE49-F238E27FC236}">
                <a16:creationId xmlns:a16="http://schemas.microsoft.com/office/drawing/2014/main" id="{17B63B80-A20D-3A43-B9D5-9DCFF61E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437" y="1167913"/>
            <a:ext cx="1239442" cy="6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ru-RU" sz="1846" baseline="30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48</a:t>
            </a:r>
            <a:r>
              <a:rPr kumimoji="1" lang="en-US" altLang="ru-RU" sz="1846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</a:t>
            </a:r>
          </a:p>
          <a:p>
            <a:pPr algn="ctr" eaLnBrk="1" hangingPunct="1">
              <a:defRPr/>
            </a:pPr>
            <a:r>
              <a:rPr kumimoji="1" lang="en-US" altLang="ru-RU" sz="1846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599</a:t>
            </a:r>
            <a:r>
              <a:rPr kumimoji="1" lang="en-US" altLang="ru-RU" sz="1846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Lucida Sans Unicode" panose="020B0602030504020204" pitchFamily="34" charset="0"/>
              </a:rPr>
              <a:t>±2 ns</a:t>
            </a:r>
            <a:endParaRPr kumimoji="1" lang="ru-RU" altLang="ru-RU" sz="1846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496EAFCB-FE20-474C-BE95-2946955E3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410" y="4853941"/>
            <a:ext cx="1239442" cy="6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ru-RU" sz="1846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48</a:t>
            </a:r>
            <a:r>
              <a:rPr kumimoji="1" lang="en-US" altLang="ru-RU" sz="1846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Ti</a:t>
            </a:r>
          </a:p>
          <a:p>
            <a:pPr algn="ctr" eaLnBrk="1" hangingPunct="1">
              <a:defRPr/>
            </a:pPr>
            <a:r>
              <a:rPr kumimoji="1" lang="en-US" altLang="ru-RU" sz="1846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360</a:t>
            </a:r>
            <a:r>
              <a:rPr kumimoji="1" lang="en-US" altLang="ru-RU" sz="1846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Lucida Sans Unicode" panose="020B0602030504020204" pitchFamily="34" charset="0"/>
              </a:rPr>
              <a:t>±1 ns</a:t>
            </a:r>
            <a:endParaRPr kumimoji="1" lang="ru-RU" altLang="ru-RU" sz="1846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4F3EE251-9F88-B447-906D-BFE35C7D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744" y="4122128"/>
            <a:ext cx="1239442" cy="6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ru-RU" sz="1846" baseline="30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40</a:t>
            </a:r>
            <a:r>
              <a:rPr kumimoji="1" lang="en-US" altLang="ru-RU" sz="1846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</a:t>
            </a:r>
          </a:p>
          <a:p>
            <a:pPr algn="ctr" eaLnBrk="1" hangingPunct="1">
              <a:defRPr/>
            </a:pPr>
            <a:r>
              <a:rPr kumimoji="1" lang="en-US" altLang="ru-RU" sz="1846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362</a:t>
            </a:r>
            <a:r>
              <a:rPr kumimoji="1" lang="en-US" altLang="ru-RU" sz="1846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Lucida Sans Unicode" panose="020B0602030504020204" pitchFamily="34" charset="0"/>
              </a:rPr>
              <a:t>±2 ns</a:t>
            </a:r>
            <a:endParaRPr kumimoji="1" lang="ru-RU" altLang="ru-RU" sz="1846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5894" name="Text Box 6">
            <a:extLst>
              <a:ext uri="{FF2B5EF4-FFF2-40B4-BE49-F238E27FC236}">
                <a16:creationId xmlns:a16="http://schemas.microsoft.com/office/drawing/2014/main" id="{F18D0E54-CD80-FA46-96C8-096FA58E9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404448"/>
            <a:ext cx="4253087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ru-RU" sz="2954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Total </a:t>
            </a:r>
            <a:r>
              <a:rPr kumimoji="1" lang="en-US" altLang="ru-RU" sz="2954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  <a:sym typeface="Symbol" panose="05050102010706020507" pitchFamily="18" charset="2"/>
              </a:rPr>
              <a:t>-Capture Rates</a:t>
            </a:r>
            <a:endParaRPr kumimoji="1" lang="ru-RU" altLang="ru-RU" sz="2954" dirty="0"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5F52B528-1927-4D4E-933E-7EF678B6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505" y="263771"/>
            <a:ext cx="1222553" cy="42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41275" cap="sq">
                <a:solidFill>
                  <a:srgbClr val="00008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 eaLnBrk="1" hangingPunct="1">
              <a:defRPr/>
            </a:pPr>
            <a:r>
              <a:rPr kumimoji="1" lang="ru-RU" altLang="ru-RU" sz="2215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  <a:sym typeface="Symbol" panose="05050102010706020507" pitchFamily="18" charset="2"/>
              </a:rPr>
              <a:t></a:t>
            </a:r>
            <a:r>
              <a:rPr kumimoji="1" lang="en-US" altLang="ru-RU" sz="2215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  <a:sym typeface="Symbol" panose="05050102010706020507" pitchFamily="18" charset="2"/>
              </a:rPr>
              <a:t>CR42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55A79F-1569-3D46-910E-E97BECA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51E344-41FD-794B-9709-A27A8985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BE6C-905A-A94F-9708-B9EB1CAFF948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женщина&#10;&#10;&#10;&#10;Описание создано автоматически">
            <a:extLst>
              <a:ext uri="{FF2B5EF4-FFF2-40B4-BE49-F238E27FC236}">
                <a16:creationId xmlns:a16="http://schemas.microsoft.com/office/drawing/2014/main" id="{848E188E-9E3A-B448-86F1-0DC2961D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73"/>
            <a:ext cx="9357762" cy="702920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167BCE3-DC65-B748-A9F1-E2DF5D6CA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" y="263771"/>
            <a:ext cx="1913792" cy="507023"/>
          </a:xfrm>
          <a:solidFill>
            <a:schemeClr val="accent6">
              <a:alpha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ru-RU" sz="2954" dirty="0">
                <a:solidFill>
                  <a:schemeClr val="bg1"/>
                </a:solidFill>
              </a:rPr>
              <a:t>PSI,</a:t>
            </a:r>
            <a:r>
              <a:rPr lang="ru-RU" altLang="ru-RU" sz="2954" dirty="0">
                <a:solidFill>
                  <a:schemeClr val="bg1"/>
                </a:solidFill>
              </a:rPr>
              <a:t>  </a:t>
            </a:r>
            <a:r>
              <a:rPr lang="en-US" altLang="ru-RU" sz="2954" dirty="0">
                <a:solidFill>
                  <a:schemeClr val="bg1"/>
                </a:solidFill>
              </a:rPr>
              <a:t>2006</a:t>
            </a:r>
            <a:endParaRPr lang="ru-RU" altLang="ru-RU" sz="2954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BDA9099-16A2-1C49-A756-4B54622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D620EA-0171-2847-90FD-7179A4E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18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дорога, дерево, небо&#10;&#10;&#10;&#10;Описание создано автоматически">
            <a:extLst>
              <a:ext uri="{FF2B5EF4-FFF2-40B4-BE49-F238E27FC236}">
                <a16:creationId xmlns:a16="http://schemas.microsoft.com/office/drawing/2014/main" id="{9ED5D770-FA3B-E144-8071-6D209AEA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" y="581481"/>
            <a:ext cx="9144000" cy="569504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A619A5-A7C7-F140-A2D8-7777AA97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3278C4-522F-924B-8426-A130DCEB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E1D4-C42C-A446-ADA9-0C1563A52F3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18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5A0A81AC-2FD7-B64E-8816-EC895C88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3" y="304801"/>
            <a:ext cx="5704604" cy="56857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set-up</a:t>
            </a:r>
          </a:p>
        </p:txBody>
      </p:sp>
      <p:pic>
        <p:nvPicPr>
          <p:cNvPr id="87043" name="Рисунок 82">
            <a:extLst>
              <a:ext uri="{FF2B5EF4-FFF2-40B4-BE49-F238E27FC236}">
                <a16:creationId xmlns:a16="http://schemas.microsoft.com/office/drawing/2014/main" id="{0B9D758C-8605-8B40-8E1D-C7630B23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101"/>
          <a:stretch>
            <a:fillRect/>
          </a:stretch>
        </p:blipFill>
        <p:spPr>
          <a:xfrm>
            <a:off x="736107" y="969650"/>
            <a:ext cx="7426570" cy="3845169"/>
          </a:xfrm>
          <a:noFill/>
        </p:spPr>
      </p:pic>
      <p:graphicFrame>
        <p:nvGraphicFramePr>
          <p:cNvPr id="87044" name="Object 5">
            <a:extLst>
              <a:ext uri="{FF2B5EF4-FFF2-40B4-BE49-F238E27FC236}">
                <a16:creationId xmlns:a16="http://schemas.microsoft.com/office/drawing/2014/main" id="{C04E1F4C-112F-BA42-8FB1-A15A4F509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883" y="5007220"/>
          <a:ext cx="3805603" cy="61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7" name="Equation" r:id="rId5" imgW="38036500" imgH="6146800" progId="Equation.DSMT4">
                  <p:embed/>
                </p:oleObj>
              </mc:Choice>
              <mc:Fallback>
                <p:oleObj name="Equation" r:id="rId5" imgW="38036500" imgH="6146800" progId="Equation.DSMT4">
                  <p:embed/>
                  <p:pic>
                    <p:nvPicPr>
                      <p:cNvPr id="87044" name="Object 5">
                        <a:extLst>
                          <a:ext uri="{FF2B5EF4-FFF2-40B4-BE49-F238E27FC236}">
                            <a16:creationId xmlns:a16="http://schemas.microsoft.com/office/drawing/2014/main" id="{C04E1F4C-112F-BA42-8FB1-A15A4F509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883" y="5007220"/>
                        <a:ext cx="3805603" cy="615462"/>
                      </a:xfrm>
                      <a:prstGeom prst="rect">
                        <a:avLst/>
                      </a:prstGeom>
                      <a:solidFill>
                        <a:srgbClr val="DDD9B0">
                          <a:alpha val="6705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E05B966-C8B5-284E-8A71-0D70714CD058}"/>
              </a:ext>
            </a:extLst>
          </p:cNvPr>
          <p:cNvSpPr txBox="1"/>
          <p:nvPr/>
        </p:nvSpPr>
        <p:spPr>
          <a:xfrm>
            <a:off x="716574" y="5813183"/>
            <a:ext cx="7976089" cy="546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954" dirty="0">
                <a:latin typeface="Candara" panose="020E0502030303020204" pitchFamily="34" charset="0"/>
              </a:rPr>
              <a:t>N</a:t>
            </a:r>
            <a:r>
              <a:rPr lang="de-DE" sz="2954" dirty="0">
                <a:latin typeface="Candara" panose="020E0502030303020204" pitchFamily="34" charset="0"/>
              </a:rPr>
              <a:t> of </a:t>
            </a:r>
            <a:r>
              <a:rPr lang="de-DE" sz="2954" dirty="0">
                <a:latin typeface="Symbol" panose="05050102010706020507" pitchFamily="18" charset="2"/>
              </a:rPr>
              <a:t>m</a:t>
            </a:r>
            <a:r>
              <a:rPr lang="de-DE" sz="2954" dirty="0">
                <a:latin typeface="Candara" panose="020E0502030303020204" pitchFamily="34" charset="0"/>
              </a:rPr>
              <a:t>-stop  =  </a:t>
            </a:r>
            <a:r>
              <a:rPr lang="ru-RU" sz="2954" dirty="0">
                <a:latin typeface="Candara" panose="020E0502030303020204" pitchFamily="34" charset="0"/>
              </a:rPr>
              <a:t>(</a:t>
            </a:r>
            <a:r>
              <a:rPr lang="de-DE" sz="2954" dirty="0">
                <a:latin typeface="Candara" panose="020E0502030303020204" pitchFamily="34" charset="0"/>
              </a:rPr>
              <a:t>8 </a:t>
            </a:r>
            <a:r>
              <a:rPr lang="de-DE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de-DE" sz="2954" dirty="0">
                <a:latin typeface="Candara" panose="020E0502030303020204" pitchFamily="34" charset="0"/>
              </a:rPr>
              <a:t> 25</a:t>
            </a:r>
            <a:r>
              <a:rPr lang="ru-RU" sz="2954" dirty="0">
                <a:latin typeface="Candara" panose="020E0502030303020204" pitchFamily="34" charset="0"/>
              </a:rPr>
              <a:t>)</a:t>
            </a:r>
            <a:r>
              <a:rPr lang="de-DE" sz="2954" dirty="0">
                <a:latin typeface="Candara" panose="020E0502030303020204" pitchFamily="34" charset="0"/>
              </a:rPr>
              <a:t> x 10</a:t>
            </a:r>
            <a:r>
              <a:rPr lang="de-DE" sz="2954" baseline="30000" dirty="0">
                <a:latin typeface="Candara" panose="020E0502030303020204" pitchFamily="34" charset="0"/>
              </a:rPr>
              <a:t>3 </a:t>
            </a:r>
            <a:r>
              <a:rPr lang="de-DE" sz="2954" dirty="0">
                <a:latin typeface="Candara" panose="020E0502030303020204" pitchFamily="34" charset="0"/>
              </a:rPr>
              <a:t> with  20 – 30</a:t>
            </a:r>
            <a:r>
              <a:rPr lang="de-DE" sz="2954" baseline="30000" dirty="0">
                <a:latin typeface="Candara" panose="020E0502030303020204" pitchFamily="34" charset="0"/>
              </a:rPr>
              <a:t> </a:t>
            </a:r>
            <a:r>
              <a:rPr lang="de-DE" sz="2954" dirty="0">
                <a:latin typeface="Candara" panose="020E0502030303020204" pitchFamily="34" charset="0"/>
              </a:rPr>
              <a:t> MeV/c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B9142E8-CBA8-3C4A-9DB4-D81764E2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08A2C8-951D-E04F-B196-2022E5AB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4418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063752-AAF5-044F-B411-6296878FB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DDF9990-4EB7-BE4A-BB46-DDF94F400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4CCC5693-1837-CA4F-A265-06768866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262304"/>
            <a:ext cx="8440615" cy="633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1" name="Text Box 5">
            <a:extLst>
              <a:ext uri="{FF2B5EF4-FFF2-40B4-BE49-F238E27FC236}">
                <a16:creationId xmlns:a16="http://schemas.microsoft.com/office/drawing/2014/main" id="{F65B9D38-DB91-2D4F-A73F-06992EFCF8CF}"/>
              </a:ext>
            </a:extLst>
          </p:cNvPr>
          <p:cNvSpPr txBox="1">
            <a:spLocks noChangeArrowheads="1"/>
          </p:cNvSpPr>
          <p:nvPr/>
        </p:nvSpPr>
        <p:spPr bwMode="auto">
          <a:xfrm rot="-458194">
            <a:off x="6362227" y="5509846"/>
            <a:ext cx="1706659" cy="485045"/>
          </a:xfrm>
          <a:prstGeom prst="rect">
            <a:avLst/>
          </a:prstGeom>
          <a:solidFill>
            <a:srgbClr val="FFFF99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077" tIns="43200" rIns="83077" bIns="43200">
            <a:spAutoFit/>
          </a:bodyPr>
          <a:lstStyle/>
          <a:p>
            <a:pPr>
              <a:defRPr/>
            </a:pPr>
            <a:r>
              <a:rPr lang="en-US" altLang="ru-RU" sz="2585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PSI 2002</a:t>
            </a:r>
            <a:endParaRPr lang="ru-RU" altLang="ru-RU" sz="2585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AECE93D-516D-064F-9C9F-1D0513E3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7C17A3-6F0F-9C47-8168-B35D41C0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464D3-3707-E141-8B6C-6CD3C1EA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9AFA9-B23C-E243-B36D-2B6B0380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82" y="3332049"/>
            <a:ext cx="6473933" cy="2446608"/>
          </a:xfrm>
        </p:spPr>
        <p:txBody>
          <a:bodyPr>
            <a:normAutofit lnSpcReduction="10000"/>
          </a:bodyPr>
          <a:lstStyle/>
          <a:p>
            <a:endParaRPr 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small amount of the target medium.</a:t>
            </a:r>
            <a:b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Enriched isotopes.</a:t>
            </a:r>
            <a:b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Measurement of gaseous target @ 1 bar</a:t>
            </a:r>
          </a:p>
          <a:p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</a:t>
            </a:r>
            <a:r>
              <a:rPr lang="el-GR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</a:t>
            </a:r>
            <a:b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(eV</a:t>
            </a:r>
            <a:r>
              <a:rPr lang="ru-RU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precision)</a:t>
            </a:r>
            <a:endParaRPr lang="el-GR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585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2">
            <a:extLst>
              <a:ext uri="{FF2B5EF4-FFF2-40B4-BE49-F238E27FC236}">
                <a16:creationId xmlns:a16="http://schemas.microsoft.com/office/drawing/2014/main" id="{0FE45AC7-ECBF-7444-B40D-35A74E2C7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101"/>
          <a:stretch>
            <a:fillRect/>
          </a:stretch>
        </p:blipFill>
        <p:spPr>
          <a:xfrm>
            <a:off x="4638469" y="1230793"/>
            <a:ext cx="4027975" cy="2085519"/>
          </a:xfrm>
          <a:prstGeom prst="rect">
            <a:avLst/>
          </a:prstGeom>
          <a:noFill/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1B584E52-E199-B645-AD8E-FBCD0320C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90527"/>
              </p:ext>
            </p:extLst>
          </p:nvPr>
        </p:nvGraphicFramePr>
        <p:xfrm>
          <a:off x="1100665" y="7730339"/>
          <a:ext cx="3805603" cy="61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07" name="Equation" r:id="rId4" imgW="38036500" imgH="6146800" progId="Equation.DSMT4">
                  <p:embed/>
                </p:oleObj>
              </mc:Choice>
              <mc:Fallback>
                <p:oleObj name="Equation" r:id="rId4" imgW="38036500" imgH="6146800" progId="Equation.DSMT4">
                  <p:embed/>
                  <p:pic>
                    <p:nvPicPr>
                      <p:cNvPr id="87044" name="Object 5">
                        <a:extLst>
                          <a:ext uri="{FF2B5EF4-FFF2-40B4-BE49-F238E27FC236}">
                            <a16:creationId xmlns:a16="http://schemas.microsoft.com/office/drawing/2014/main" id="{C04E1F4C-112F-BA42-8FB1-A15A4F509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665" y="7730339"/>
                        <a:ext cx="3805603" cy="615462"/>
                      </a:xfrm>
                      <a:prstGeom prst="rect">
                        <a:avLst/>
                      </a:prstGeom>
                      <a:solidFill>
                        <a:srgbClr val="DDD9B0">
                          <a:alpha val="6705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E5F800-FEEA-F945-BB9A-5D0C41F7CE28}"/>
              </a:ext>
            </a:extLst>
          </p:cNvPr>
          <p:cNvSpPr txBox="1"/>
          <p:nvPr/>
        </p:nvSpPr>
        <p:spPr>
          <a:xfrm>
            <a:off x="690356" y="8536301"/>
            <a:ext cx="7976088" cy="546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954" dirty="0">
                <a:latin typeface="Candara" panose="020E0502030303020204" pitchFamily="34" charset="0"/>
              </a:rPr>
              <a:t>№</a:t>
            </a:r>
            <a:r>
              <a:rPr lang="de-DE" sz="2954" dirty="0">
                <a:latin typeface="Candara" panose="020E0502030303020204" pitchFamily="34" charset="0"/>
              </a:rPr>
              <a:t> of </a:t>
            </a:r>
            <a:r>
              <a:rPr lang="de-DE" sz="2954" dirty="0">
                <a:latin typeface="Symbol" panose="05050102010706020507" pitchFamily="18" charset="2"/>
              </a:rPr>
              <a:t>m</a:t>
            </a:r>
            <a:r>
              <a:rPr lang="de-DE" sz="2954" dirty="0">
                <a:latin typeface="Candara" panose="020E0502030303020204" pitchFamily="34" charset="0"/>
              </a:rPr>
              <a:t>-stop  =  </a:t>
            </a:r>
            <a:r>
              <a:rPr lang="ru-RU" sz="2954" dirty="0">
                <a:latin typeface="Candara" panose="020E0502030303020204" pitchFamily="34" charset="0"/>
              </a:rPr>
              <a:t>(</a:t>
            </a:r>
            <a:r>
              <a:rPr lang="de-DE" sz="2954" dirty="0">
                <a:latin typeface="Candara" panose="020E0502030303020204" pitchFamily="34" charset="0"/>
              </a:rPr>
              <a:t>8 </a:t>
            </a:r>
            <a:r>
              <a:rPr lang="de-DE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de-DE" sz="2954" dirty="0">
                <a:latin typeface="Candara" panose="020E0502030303020204" pitchFamily="34" charset="0"/>
              </a:rPr>
              <a:t> 25</a:t>
            </a:r>
            <a:r>
              <a:rPr lang="ru-RU" sz="2954" dirty="0">
                <a:latin typeface="Candara" panose="020E0502030303020204" pitchFamily="34" charset="0"/>
              </a:rPr>
              <a:t>)</a:t>
            </a:r>
            <a:r>
              <a:rPr lang="de-DE" sz="2954" dirty="0">
                <a:latin typeface="Candara" panose="020E0502030303020204" pitchFamily="34" charset="0"/>
              </a:rPr>
              <a:t> x 10</a:t>
            </a:r>
            <a:r>
              <a:rPr lang="de-DE" sz="2954" baseline="30000" dirty="0">
                <a:latin typeface="Candara" panose="020E0502030303020204" pitchFamily="34" charset="0"/>
              </a:rPr>
              <a:t>3 </a:t>
            </a:r>
            <a:r>
              <a:rPr lang="de-DE" sz="2954" dirty="0">
                <a:latin typeface="Candara" panose="020E0502030303020204" pitchFamily="34" charset="0"/>
              </a:rPr>
              <a:t> with  20 – 30</a:t>
            </a:r>
            <a:r>
              <a:rPr lang="de-DE" sz="2954" baseline="30000" dirty="0">
                <a:latin typeface="Candara" panose="020E0502030303020204" pitchFamily="34" charset="0"/>
              </a:rPr>
              <a:t> </a:t>
            </a:r>
            <a:r>
              <a:rPr lang="de-DE" sz="2954" dirty="0">
                <a:latin typeface="Candara" panose="020E0502030303020204" pitchFamily="34" charset="0"/>
              </a:rPr>
              <a:t> MeV/c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A0A515A-1FE7-5B46-85F7-DF6D7F03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E524835-0FA9-594B-B1E3-047F7555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1BB8-9AF2-2842-A894-233093C250A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36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5C6E9-FA34-F346-9A18-DEF9034C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OMC for DBD</a:t>
            </a:r>
            <a:endParaRPr lang="ru-RU" dirty="0"/>
          </a:p>
        </p:txBody>
      </p:sp>
      <p:pic>
        <p:nvPicPr>
          <p:cNvPr id="3" name="Picture 7" descr="Fig1_sketch.png">
            <a:extLst>
              <a:ext uri="{FF2B5EF4-FFF2-40B4-BE49-F238E27FC236}">
                <a16:creationId xmlns:a16="http://schemas.microsoft.com/office/drawing/2014/main" id="{A183AF11-52A9-1D45-8F94-D489E802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3" y="980728"/>
            <a:ext cx="75834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BE7071-7AA9-F149-B276-E3B9EE9FEC34}"/>
              </a:ext>
            </a:extLst>
          </p:cNvPr>
          <p:cNvSpPr/>
          <p:nvPr/>
        </p:nvSpPr>
        <p:spPr>
          <a:xfrm>
            <a:off x="1247407" y="5922456"/>
            <a:ext cx="664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ru-RU" altLang="ru-RU" sz="20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alt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Z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(</a:t>
            </a:r>
            <a:r>
              <a:rPr lang="en-US" alt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Z-1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)* + 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ru-RU" sz="2000" baseline="-250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m 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altLang="ru-RU" sz="2000" baseline="-25000" dirty="0">
                <a:solidFill>
                  <a:schemeClr val="tx2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Z-1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 </a:t>
            </a:r>
            <a:r>
              <a:rPr lang="el-G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γ​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000" b="0" i="1" dirty="0">
                <a:latin typeface="Candara" panose="020E0502030303020204" pitchFamily="34" charset="0"/>
              </a:rPr>
              <a:t>m</a:t>
            </a:r>
            <a:r>
              <a:rPr lang="en-US" sz="2000" b="0" i="1" baseline="-25000" dirty="0">
                <a:latin typeface="Symbol" panose="05050102010706020507" pitchFamily="18" charset="2"/>
              </a:rPr>
              <a:t>m</a:t>
            </a:r>
            <a:r>
              <a:rPr lang="en-US" sz="2000" b="0" dirty="0">
                <a:latin typeface="Candara" panose="020E0502030303020204" pitchFamily="34" charset="0"/>
              </a:rPr>
              <a:t> ~ 100 MeV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0E296-BC50-6646-9070-8210F03B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CD4F0-1F20-D94D-BF50-45B105E8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ADC8-CAE6-C04B-95A3-7A8EBDF5064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78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8" name="Group 212">
            <a:extLst>
              <a:ext uri="{FF2B5EF4-FFF2-40B4-BE49-F238E27FC236}">
                <a16:creationId xmlns:a16="http://schemas.microsoft.com/office/drawing/2014/main" id="{99F97B33-868F-2043-AB5D-479EEF86D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12539"/>
              </p:ext>
            </p:extLst>
          </p:nvPr>
        </p:nvGraphicFramePr>
        <p:xfrm>
          <a:off x="191967" y="397123"/>
          <a:ext cx="8700513" cy="5790223"/>
        </p:xfrm>
        <a:graphic>
          <a:graphicData uri="http://schemas.openxmlformats.org/drawingml/2006/table">
            <a:tbl>
              <a:tblPr/>
              <a:tblGrid>
                <a:gridCol w="2109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</a:t>
                      </a:r>
                      <a:endParaRPr kumimoji="0" lang="el-GR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-experiments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OMC target</a:t>
                      </a:r>
                      <a:endParaRPr kumimoji="0" lang="el-GR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GerdaI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/II,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Majorana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Demonstrator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TGV, NEMO3, Candles III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TGV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NEMO3,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SuperNEMO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Lucifer(R&amp;D)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NEMO3,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AMoRE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(R&amp;D), LUMINEU(R&amp;D)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RCNP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NEMO3, Cobra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SuperNEMO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DCBA(R&amp;D)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2002, 2006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EXO200, 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Kamland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-Zen, NEXT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Cuore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0/</a:t>
                      </a:r>
                      <a:r>
                        <a:rPr kumimoji="0" lang="en-US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Cuore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SNO+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[1] D. Zinatulina et al. Phys. Rev. C 99 (2019) 024327.">
            <a:extLst>
              <a:ext uri="{FF2B5EF4-FFF2-40B4-BE49-F238E27FC236}">
                <a16:creationId xmlns:a16="http://schemas.microsoft.com/office/drawing/2014/main" id="{57397EBE-2768-A849-A8A5-98EC148CDF85}"/>
              </a:ext>
            </a:extLst>
          </p:cNvPr>
          <p:cNvSpPr txBox="1"/>
          <p:nvPr/>
        </p:nvSpPr>
        <p:spPr>
          <a:xfrm>
            <a:off x="191967" y="6187346"/>
            <a:ext cx="4117393" cy="41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576" tIns="51577" rIns="51576" bIns="51577">
            <a:spAutoFit/>
          </a:bodyPr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 defTabSz="515774" hangingPunct="0"/>
            <a:r>
              <a:rPr sz="2000" kern="0" dirty="0">
                <a:latin typeface="Calibri"/>
                <a:ea typeface="Calibri"/>
                <a:cs typeface="Calibri"/>
                <a:sym typeface="Calibri"/>
              </a:rPr>
              <a:t>Phys. Rev. C 99 (2019) 024327.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77FA5E2-C46F-7940-BDDF-9B2DF7A5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D30873-7FF9-0644-AF27-E8051675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CE1D4-C42C-A446-ADA9-0C1563A52F3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41401</TotalTime>
  <Words>1527</Words>
  <Application>Microsoft Macintosh PowerPoint</Application>
  <PresentationFormat>Экран (4:3)</PresentationFormat>
  <Paragraphs>429</Paragraphs>
  <Slides>49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66" baseType="lpstr">
      <vt:lpstr>Arial</vt:lpstr>
      <vt:lpstr>Arial Black</vt:lpstr>
      <vt:lpstr>Calibri</vt:lpstr>
      <vt:lpstr>Cambria Math</vt:lpstr>
      <vt:lpstr>Candara</vt:lpstr>
      <vt:lpstr>Comic Sans MS</vt:lpstr>
      <vt:lpstr>Corbel</vt:lpstr>
      <vt:lpstr>Lucida Sans Unicode</vt:lpstr>
      <vt:lpstr>Rockwell Extra Bold</vt:lpstr>
      <vt:lpstr>Symbol</vt:lpstr>
      <vt:lpstr>Times New Roman</vt:lpstr>
      <vt:lpstr>Wingdings</vt:lpstr>
      <vt:lpstr>Wingdings 3</vt:lpstr>
      <vt:lpstr>Дерево</vt:lpstr>
      <vt:lpstr>Equation</vt:lpstr>
      <vt:lpstr>Document image</vt:lpstr>
      <vt:lpstr>Формула</vt:lpstr>
      <vt:lpstr>Ordinary muon capture studies as an opportunity for DBD calculations   </vt:lpstr>
      <vt:lpstr>Ordinary Muon Capture (OMC)</vt:lpstr>
      <vt:lpstr>Презентация PowerPoint</vt:lpstr>
      <vt:lpstr>OMC advantages</vt:lpstr>
      <vt:lpstr>Schematics of set-up</vt:lpstr>
      <vt:lpstr>Презентация PowerPoint</vt:lpstr>
      <vt:lpstr>Key points</vt:lpstr>
      <vt:lpstr>OMC for DBD</vt:lpstr>
      <vt:lpstr>Презентация PowerPoint</vt:lpstr>
      <vt:lpstr>Презентация PowerPoint</vt:lpstr>
      <vt:lpstr>E,T – distribution</vt:lpstr>
      <vt:lpstr>μ-spectra</vt:lpstr>
      <vt:lpstr>μX-rays catalogue</vt:lpstr>
      <vt:lpstr>Time evolution method</vt:lpstr>
      <vt:lpstr>Capture rates for 48Ti</vt:lpstr>
      <vt:lpstr>Extraction of partial capture rates</vt:lpstr>
      <vt:lpstr>Partial capture rates for 48Sc</vt:lpstr>
      <vt:lpstr>Theory comparison</vt:lpstr>
      <vt:lpstr>Презентация PowerPoint</vt:lpstr>
      <vt:lpstr>Презентация PowerPoint</vt:lpstr>
      <vt:lpstr>Isotopes yield for the 76Se and 150Sm</vt:lpstr>
      <vt:lpstr>What can we get from the OMC?</vt:lpstr>
      <vt:lpstr>And this is not the only possibility…</vt:lpstr>
      <vt:lpstr>PSI, 1998</vt:lpstr>
      <vt:lpstr>Doppler profile of the γ-line</vt:lpstr>
      <vt:lpstr>Options</vt:lpstr>
      <vt:lpstr>μ – capture in 16O. Level scheme</vt:lpstr>
      <vt:lpstr>Gas target (atmospheric pressure)</vt:lpstr>
      <vt:lpstr>µ-capture in 16O.  Shape of the 277 keV γ-line</vt:lpstr>
      <vt:lpstr> Dependence of the a2 correlation coefficient   on the Scalar form factor</vt:lpstr>
      <vt:lpstr>µ-capture in 20Ne. Level scheme.</vt:lpstr>
      <vt:lpstr>Shape of γ–lines (μ-capture in Ne)</vt:lpstr>
      <vt:lpstr>πE1(PSI) and Music(RCNP) comparison</vt:lpstr>
      <vt:lpstr>What we can …</vt:lpstr>
      <vt:lpstr>Plans</vt:lpstr>
      <vt:lpstr>Conclusions:</vt:lpstr>
      <vt:lpstr>Презентация PowerPoint</vt:lpstr>
      <vt:lpstr>Презентация PowerPoint</vt:lpstr>
      <vt:lpstr>GR – strength</vt:lpstr>
      <vt:lpstr>Distribution N(E,T)</vt:lpstr>
      <vt:lpstr>Презентация PowerPoint</vt:lpstr>
      <vt:lpstr>gA suppression in nuclei</vt:lpstr>
      <vt:lpstr>Shell calculations</vt:lpstr>
      <vt:lpstr>µ-capture in 28Si</vt:lpstr>
      <vt:lpstr>µ-capture in 28Si.   Level scheme.</vt:lpstr>
      <vt:lpstr>Doppler shape  of  the 1229 keV  -line</vt:lpstr>
      <vt:lpstr>Презентация PowerPoint</vt:lpstr>
      <vt:lpstr>PSI,  2006</vt:lpstr>
      <vt:lpstr>Презентация PowerPoint</vt:lpstr>
    </vt:vector>
  </TitlesOfParts>
  <Company>Dana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времени жизни мюона в изотопах Se, Cd и Ti.</dc:title>
  <dc:creator>Zinatulina</dc:creator>
  <cp:lastModifiedBy>Марк Ширченко</cp:lastModifiedBy>
  <cp:revision>390</cp:revision>
  <dcterms:created xsi:type="dcterms:W3CDTF">2006-01-17T11:34:48Z</dcterms:created>
  <dcterms:modified xsi:type="dcterms:W3CDTF">2019-05-29T07:59:49Z</dcterms:modified>
</cp:coreProperties>
</file>