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3" r:id="rId14"/>
    <p:sldId id="269" r:id="rId15"/>
    <p:sldId id="270" r:id="rId16"/>
    <p:sldId id="272" r:id="rId17"/>
    <p:sldId id="271" r:id="rId18"/>
    <p:sldId id="282" r:id="rId19"/>
    <p:sldId id="274" r:id="rId20"/>
    <p:sldId id="288" r:id="rId21"/>
    <p:sldId id="283" r:id="rId22"/>
    <p:sldId id="284" r:id="rId23"/>
    <p:sldId id="285" r:id="rId24"/>
    <p:sldId id="286" r:id="rId25"/>
    <p:sldId id="275" r:id="rId26"/>
    <p:sldId id="287" r:id="rId27"/>
    <p:sldId id="276" r:id="rId28"/>
    <p:sldId id="277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D06"/>
    <a:srgbClr val="FF9933"/>
    <a:srgbClr val="996600"/>
    <a:srgbClr val="EEB000"/>
    <a:srgbClr val="CC9900"/>
    <a:srgbClr val="800080"/>
    <a:srgbClr val="006600"/>
    <a:srgbClr val="660066"/>
    <a:srgbClr val="0000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6" autoAdjust="0"/>
    <p:restoredTop sz="94660"/>
  </p:normalViewPr>
  <p:slideViewPr>
    <p:cSldViewPr>
      <p:cViewPr varScale="1">
        <p:scale>
          <a:sx n="63" d="100"/>
          <a:sy n="63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39A47-753C-4CE1-872E-A3ABE6F0462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B169C-48D1-41F5-BD57-46C17A07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169C-48D1-41F5-BD57-46C17A0776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2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0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69E9-C550-481E-947C-8840C76890A9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9AEA-87FC-4892-B8D2-8A897F7D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0.png"/><Relationship Id="rId5" Type="http://schemas.openxmlformats.org/officeDocument/2006/relationships/image" Target="../media/image44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1" y="457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00"/>
                </a:solidFill>
                <a:latin typeface="Franklin Gothic Demi Cond" panose="020B0706030402020204" pitchFamily="34" charset="0"/>
              </a:rPr>
              <a:t>Reliability of QRPA approach to ββ and β decays</a:t>
            </a:r>
            <a:r>
              <a:rPr lang="en-US" sz="4800" b="1" dirty="0">
                <a:solidFill>
                  <a:srgbClr val="333300"/>
                </a:solidFill>
                <a:latin typeface="Franklin Gothic Demi Cond" panose="020B070603040202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22170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J. Terasaki,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Czech Technical Univ. in Prague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Y. Iwata,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Kansai Univ.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867400"/>
            <a:ext cx="1510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 29, 2019</a:t>
            </a:r>
          </a:p>
          <a:p>
            <a:r>
              <a:rPr lang="en-US" dirty="0" smtClean="0"/>
              <a:t>Prague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4717197"/>
                <a:ext cx="76200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 Examination of wave functions of QRPA used for</a:t>
                </a:r>
              </a:p>
              <a:p>
                <a:r>
                  <a:rPr lang="en-US" sz="2400" dirty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641B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𝛽𝛽</m:t>
                    </m:r>
                  </m:oMath>
                </a14:m>
                <a:r>
                  <a:rPr lang="en-US" sz="2400" dirty="0" smtClean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decays </a:t>
                </a:r>
                <a:r>
                  <a:rPr lang="en-US" sz="2400" baseline="300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136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Xe→</a:t>
                </a:r>
                <a:r>
                  <a:rPr lang="en-US" sz="2400" baseline="300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136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and </a:t>
                </a:r>
                <a:r>
                  <a:rPr lang="en-US" sz="2400" baseline="300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Te→</a:t>
                </a:r>
                <a:r>
                  <a:rPr lang="en-US" sz="2400" baseline="300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endParaRPr lang="en-US" sz="2400" dirty="0">
                  <a:solidFill>
                    <a:srgbClr val="382CC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17197"/>
                <a:ext cx="762000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20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3802797"/>
                <a:ext cx="76200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 </a:t>
                </a:r>
                <a:r>
                  <a:rPr lang="en-US" sz="2400" dirty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</a:t>
                </a:r>
                <a:r>
                  <a:rPr lang="en-US" sz="2400" dirty="0" smtClean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originalities </a:t>
                </a:r>
                <a:r>
                  <a:rPr lang="en-US" sz="2400" dirty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calculating nuclear matrix </a:t>
                </a:r>
                <a:endParaRPr lang="en-US" sz="2400" dirty="0" smtClean="0">
                  <a:solidFill>
                    <a:srgbClr val="4641B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elements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641B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𝛽𝛽</m:t>
                    </m:r>
                  </m:oMath>
                </a14:m>
                <a:r>
                  <a:rPr lang="en-US" sz="2400" dirty="0">
                    <a:solidFill>
                      <a:srgbClr val="4641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decay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02797"/>
                <a:ext cx="762000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0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14399" y="3200400"/>
            <a:ext cx="76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Issues of neutrino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56343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Reduced half-life of 0</a:t>
            </a:r>
            <a:r>
              <a:rPr lang="en-US" sz="24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sz="24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</a:t>
            </a:r>
            <a:endParaRPr lang="en-US" sz="2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40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Gamow-Teller Sum rule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0315" y="1312700"/>
                <a:ext cx="6776342" cy="10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=3(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𝑍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15" y="1312700"/>
                <a:ext cx="6776342" cy="10009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697978"/>
                  </p:ext>
                </p:extLst>
              </p:nvPr>
            </p:nvGraphicFramePr>
            <p:xfrm>
              <a:off x="1600200" y="2743200"/>
              <a:ext cx="5867399" cy="237945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95400"/>
                    <a:gridCol w="2590800"/>
                    <a:gridCol w="1981199"/>
                  </a:tblGrid>
                  <a:tr h="7335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24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sz="240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Left-hand</a:t>
                          </a:r>
                          <a:r>
                            <a:rPr lang="en-US" sz="2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side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66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85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145 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− 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138 = 84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007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657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79.798 ‒ 1.847=</a:t>
                          </a:r>
                        </a:p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77.951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697978"/>
                  </p:ext>
                </p:extLst>
              </p:nvPr>
            </p:nvGraphicFramePr>
            <p:xfrm>
              <a:off x="1600200" y="2743200"/>
              <a:ext cx="5867399" cy="237945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95400"/>
                    <a:gridCol w="2590800"/>
                    <a:gridCol w="1981199"/>
                  </a:tblGrid>
                  <a:tr h="733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72" t="-61667" r="-353774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Left-hand</a:t>
                          </a:r>
                          <a:r>
                            <a:rPr lang="en-US" sz="2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side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6308" t="-61667" b="-245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85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145 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− 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138 = 84</a:t>
                          </a:r>
                          <a:r>
                            <a:rPr lang="en-US" sz="24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007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79.798 ‒ 1.847=</a:t>
                          </a:r>
                        </a:p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77.951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01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788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GT transition strength by charge-change reaction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3197"/>
            <a:ext cx="4745964" cy="5463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399" y="1194137"/>
            <a:ext cx="385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Puppe et al., PRC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051305(R) (2011)</a:t>
            </a: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55661"/>
            <a:ext cx="37752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-dependence is reproduced, but the absolute values are quite different.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similar problem in 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The solution was to include 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isovector spin-monopole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question is whether the exp. data satisfy the GT sum rule.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6" y="685800"/>
            <a:ext cx="7219204" cy="2813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285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decay of </a:t>
            </a:r>
            <a:r>
              <a:rPr lang="en-US" sz="2400" baseline="30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138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Xe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20" y="3492730"/>
            <a:ext cx="4426080" cy="3231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8" y="3568930"/>
            <a:ext cx="4371211" cy="3212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2190" y="4724400"/>
            <a:ext cx="1816010" cy="8309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 of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0.281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5867" y="5175365"/>
            <a:ext cx="46632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4686717"/>
            <a:ext cx="1816010" cy="83099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 of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0.301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7226210" y="5102216"/>
            <a:ext cx="165190" cy="30798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3886200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rule 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strength from charge-change reaction</a:t>
            </a:r>
          </a:p>
        </p:txBody>
      </p:sp>
      <p:sp>
        <p:nvSpPr>
          <p:cNvPr id="3" name="Left Arrow 2"/>
          <p:cNvSpPr/>
          <p:nvPr/>
        </p:nvSpPr>
        <p:spPr>
          <a:xfrm>
            <a:off x="4419600" y="1066800"/>
            <a:ext cx="533400" cy="1995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05400" y="609600"/>
                <a:ext cx="3505200" cy="128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of </a:t>
                </a:r>
                <a:r>
                  <a:rPr lang="en-US" sz="2400" i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400" i="1" baseline="-250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i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of transition density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baseline="-250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09600"/>
                <a:ext cx="3505200" cy="1289584"/>
              </a:xfrm>
              <a:prstGeom prst="rect">
                <a:avLst/>
              </a:prstGeom>
              <a:blipFill rotWithShape="1">
                <a:blip r:embed="rId2"/>
                <a:stretch>
                  <a:fillRect l="-2783" t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5800" y="2286000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of </a:t>
            </a:r>
            <a:r>
              <a:rPr lang="el-GR" sz="24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236720" y="2417050"/>
            <a:ext cx="533400" cy="19956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5380" y="2103565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on </a:t>
            </a:r>
            <a:r>
              <a:rPr lang="en-US" sz="2400" i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density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0.49 determined by fitting the half-life of 2v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consistent with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decay.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absolute values of the exp.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GT strength from the charge-change reaction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explained, the conclusion would be that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density to 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states is correct.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Higher-order term of nuclear matrix element </a:t>
            </a:r>
            <a:r>
              <a:rPr lang="en-US" sz="2400" smtClean="0">
                <a:latin typeface="Arial Rounded MT Bold" panose="020F0704030504030204" pitchFamily="34" charset="0"/>
                <a:cs typeface="Arial" panose="020B0604020202020204" pitchFamily="34" charset="0"/>
              </a:rPr>
              <a:t>of 2</a:t>
            </a:r>
            <a:r>
              <a:rPr lang="en-US" sz="2400" i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v</a:t>
            </a:r>
            <a:r>
              <a:rPr lang="en-US" sz="800" i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   decay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227320" cy="49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3862" y="5543729"/>
            <a:ext cx="318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Gando et al., PRL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192501 (2019)</a:t>
            </a: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420624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0" y="1245237"/>
                <a:ext cx="1016176" cy="55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𝐺𝑇</m:t>
                          </m:r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­‐3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ν</m:t>
                          </m:r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245237"/>
                <a:ext cx="1016176" cy="557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1200" y="1752600"/>
                <a:ext cx="3124200" cy="170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analogous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𝐺𝑇</m:t>
                        </m:r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­­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cs typeface="Arial" panose="020B0604020202020204" pitchFamily="34" charset="0"/>
                          </a:rPr>
                          <m:t>ν</m:t>
                        </m:r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but the exponent of the energy denominator is 3.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752600"/>
                <a:ext cx="3124200" cy="1708032"/>
              </a:xfrm>
              <a:prstGeom prst="rect">
                <a:avLst/>
              </a:prstGeom>
              <a:blipFill rotWithShape="1">
                <a:blip r:embed="rId4"/>
                <a:stretch>
                  <a:fillRect l="-292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38800" y="3483114"/>
            <a:ext cx="315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Šimkovic et al., PRC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034315 (2018)</a:t>
            </a: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1" y="4267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with the exp. data of </a:t>
            </a:r>
            <a:r>
              <a:rPr lang="el-GR" sz="24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spectrum of </a:t>
            </a:r>
            <a:r>
              <a:rPr lang="en-US" sz="2400" baseline="300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400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vii.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Convergence of calculation with respect to single-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    particle space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00656"/>
            <a:ext cx="4444369" cy="2938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719072"/>
            <a:ext cx="4517528" cy="2938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4988004"/>
                <a:ext cx="67818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Summation of numbers of (pn) and (pꞌnꞌ) used for the two-body matrix elements of 0v</a:t>
                </a:r>
                <a:r>
                  <a:rPr lang="el-G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ββ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-decay  operator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88004"/>
                <a:ext cx="67818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6199" t="-2747" r="-1797" b="-7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895600" y="4639183"/>
            <a:ext cx="0" cy="390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51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Reduced half-life of </a:t>
            </a:r>
            <a:r>
              <a:rPr lang="en-US" sz="2400" spc="-1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0</a:t>
            </a:r>
            <a:r>
              <a:rPr lang="en-US" sz="2400" i="1" spc="-1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</a:t>
            </a:r>
            <a:r>
              <a:rPr lang="en-US" sz="800" i="1" spc="-1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decay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1119"/>
            <a:ext cx="5267400" cy="38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" y="4953000"/>
            <a:ext cx="5764877" cy="1415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1219200"/>
                <a:ext cx="2874056" cy="1105559"/>
              </a:xfrm>
              <a:prstGeom prst="rect">
                <a:avLst/>
              </a:prstGeom>
              <a:noFill/>
              <a:ln>
                <a:solidFill>
                  <a:srgbClr val="9966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  <m:t>1/2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  <m:t>(0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cs typeface="Arial" panose="020B0604020202020204" pitchFamily="34" charset="0"/>
                            </a:rPr>
                            <m:t>ν</m:t>
                          </m:r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  <m:r>
                                    <a:rPr lang="el-GR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  <m:r>
                                        <a:rPr lang="el-GR" sz="24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19200"/>
                <a:ext cx="2874056" cy="1105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99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1199" y="2590800"/>
                <a:ext cx="2898648" cy="1323247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Arial" panose="020B0604020202020204" pitchFamily="34" charset="0"/>
                        </a:rPr>
                        <m:t>alf</m:t>
                      </m:r>
                      <m:r>
                        <a:rPr lang="en-US" sz="2400" b="0" i="0" smtClean="0">
                          <a:latin typeface="Cambria Math"/>
                          <a:cs typeface="Arial" panose="020B0604020202020204" pitchFamily="34" charset="0"/>
                        </a:rPr>
                        <m:t>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Arial" panose="020B0604020202020204" pitchFamily="34" charset="0"/>
                        </a:rPr>
                        <m:t>life</m:t>
                      </m:r>
                    </m:oMath>
                  </m:oMathPara>
                </a14:m>
                <a:endParaRPr lang="en-US" sz="2400" b="0" i="0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(0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ν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Effective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mass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2590800"/>
                <a:ext cx="2898648" cy="1323247"/>
              </a:xfrm>
              <a:prstGeom prst="rect">
                <a:avLst/>
              </a:prstGeom>
              <a:blipFill rotWithShape="1">
                <a:blip r:embed="rId5"/>
                <a:stretch>
                  <a:fillRect l="-210"/>
                </a:stretch>
              </a:blipFill>
              <a:ln>
                <a:solidFill>
                  <a:srgbClr val="FF99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9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6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2400" dirty="0" smtClean="0">
                <a:solidFill>
                  <a:srgbClr val="00007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Summary</a:t>
            </a:r>
            <a:endParaRPr lang="en-US" sz="2400" dirty="0">
              <a:solidFill>
                <a:srgbClr val="00007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92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QRPA approach to the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decays of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Xe →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 has passed seven tests very well. Our approach for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Xe is not as good as the former.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reduced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half-lives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than the majority of other calculations. However, our value for 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Xe →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ignored.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8194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14400" y="457200"/>
            <a:ext cx="6934200" cy="5355312"/>
          </a:xfrm>
          <a:prstGeom prst="rect">
            <a:avLst/>
          </a:prstGeom>
          <a:solidFill>
            <a:srgbClr val="FCFCF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endParaRPr lang="en-US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1. Issues 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of neutrino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mass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―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fundamental problem in physics.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Dirac or Majorana particle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―if Majorana, 0v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ββ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decay would occur.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of the lepton number conservation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―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found, it is the first time.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Lepton CP violation?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right-handed neutrino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(sterile neutrino) be experimentally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observed?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―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neutrino have an interaction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Having a huge mass?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685800"/>
            <a:ext cx="903160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30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7200" y="381000"/>
            <a:ext cx="8534400" cy="6263521"/>
            <a:chOff x="457200" y="381000"/>
            <a:chExt cx="8534400" cy="6263521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57200" y="381000"/>
              <a:ext cx="4258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The overlap of QRPA states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609600" y="919788"/>
                  <a:ext cx="8382000" cy="910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The QRPA ground state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Arial" panose="020B0604020202020204" pitchFamily="34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Arial" panose="020B0604020202020204" pitchFamily="34" charset="0"/>
                            </a:rPr>
                            <m:t>QRPA</m:t>
                          </m:r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cs typeface="Arial" panose="020B0604020202020204" pitchFamily="34" charset="0"/>
                        </a:rPr>
                        <m:t>〉</m:t>
                      </m:r>
                    </m:oMath>
                  </a14:m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is defined as the vacuum of the QRPA quasiboson :</a:t>
                  </a:r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919788"/>
                  <a:ext cx="8382000" cy="9103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91" t="-4698" b="-120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3429000" y="1689485"/>
                  <a:ext cx="2300053" cy="5325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i</m:t>
                            </m:r>
                          </m:sup>
                        </m:sSubSup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QRPA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1689485"/>
                  <a:ext cx="2300053" cy="5325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600200" y="2151303"/>
                  <a:ext cx="5406480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</m:sup>
                      </m:sSubSup>
                    </m:oMath>
                  </a14:m>
                  <a:r>
                    <a:rPr lang="en-US" sz="2400" dirty="0" smtClean="0"/>
                    <a:t> : annihilation operator of QRPA state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2151303"/>
                  <a:ext cx="5406480" cy="4912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750" b="-2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57200" y="2536152"/>
                  <a:ext cx="8343900" cy="4108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QRPA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〉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QRPA</m:t>
                                    </m:r>
                                    <m:r>
                                      <a:rPr lang="en-US" sz="2400" b="0" i="0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sup>
                                </m:sSubSup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exp</m:t>
                            </m:r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sSubSup>
                              <m:sSubSupPr>
                                <m:ctrlPr>
                                  <a:rPr lang="en-US" sz="240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HFB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4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〉</m:t>
                            </m:r>
                          </m:e>
                        </m:nary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b="0" i="1" dirty="0" smtClean="0">
                    <a:latin typeface="Cambria Math"/>
                    <a:ea typeface="Cambria Math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≅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ν</m:t>
                            </m:r>
                            <m:sSup>
                              <m:sSupPr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ν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sup>
                                    </m:sSubSup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/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𝜋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ν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†</m:t>
                                </m:r>
                              </m:sup>
                            </m:sSubSup>
                          </m:e>
                        </m:nary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</m:oMath>
                    </m:oMathPara>
                  </a14:m>
                  <a:endParaRPr lang="en-US" sz="2400" dirty="0" smtClean="0">
                    <a:solidFill>
                      <a:prstClr val="black"/>
                    </a:solidFill>
                  </a:endParaRPr>
                </a:p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𝜇𝜈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i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i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i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i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</m:oMath>
                    </m:oMathPara>
                  </a14:m>
                  <a:endParaRPr lang="en-US" sz="2400" b="0" i="1" dirty="0" smtClean="0">
                    <a:latin typeface="Cambria Math"/>
                    <a:ea typeface="Cambria Math"/>
                  </a:endParaRPr>
                </a:p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HFB</m:t>
                            </m:r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〉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=0.</m:t>
                        </m:r>
                      </m:oMath>
                    </m:oMathPara>
                  </a14:m>
                  <a:endParaRPr lang="en-US" sz="2400" b="0" dirty="0" smtClean="0">
                    <a:ea typeface="Cambria Math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en-US" sz="2400" dirty="0" smtClean="0">
                      <a:latin typeface="Lucida Calligraphy"/>
                      <a:ea typeface="Cambria Math"/>
                    </a:rPr>
                    <a:t>   </a:t>
                  </a:r>
                  <a:endParaRPr lang="en-US" sz="2400" b="0" dirty="0" smtClean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536152"/>
                  <a:ext cx="8343900" cy="410836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19100" y="7131687"/>
            <a:ext cx="8191500" cy="1555113"/>
            <a:chOff x="419100" y="7131687"/>
            <a:chExt cx="8191500" cy="1555113"/>
          </a:xfrm>
        </p:grpSpPr>
        <p:grpSp>
          <p:nvGrpSpPr>
            <p:cNvPr id="13" name="Group 12"/>
            <p:cNvGrpSpPr/>
            <p:nvPr/>
          </p:nvGrpSpPr>
          <p:grpSpPr>
            <a:xfrm>
              <a:off x="419100" y="7131687"/>
              <a:ext cx="8191500" cy="970715"/>
              <a:chOff x="-666750" y="7131687"/>
              <a:chExt cx="8191500" cy="9707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-666750" y="7131687"/>
                    <a:ext cx="8191500" cy="970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 overlap </a:t>
                    </a:r>
                    <a14:m>
                      <m:oMath xmlns:m="http://schemas.openxmlformats.org/officeDocument/2006/math">
                        <m:d>
                          <m:dPr>
                            <m:begChr m:val="〈"/>
                            <m:endChr m:val="〉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f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=〈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QRPA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QRPA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〉</m:t>
                        </m:r>
                      </m:oMath>
                    </a14:m>
                    <a:r>
                      <a: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is calculated using that definition of the QRPA ground state.</a:t>
                    </a:r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66750" y="7131687"/>
                    <a:ext cx="8191500" cy="97071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190" b="-10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>
                <a:off x="-609600" y="7690104"/>
                <a:ext cx="8000999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-609600" y="8028432"/>
                <a:ext cx="615315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57200" y="8225135"/>
              <a:ext cx="70526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9BBB59">
                      <a:lumMod val="50000"/>
                    </a:srgbClr>
                  </a:solidFill>
                  <a:cs typeface="Arial" panose="020B0604020202020204" pitchFamily="34" charset="0"/>
                </a:rPr>
                <a:t>Cf. R</a:t>
              </a:r>
              <a:r>
                <a:rPr lang="en-US" sz="2400" dirty="0">
                  <a:solidFill>
                    <a:srgbClr val="9BBB59">
                      <a:lumMod val="50000"/>
                    </a:srgbClr>
                  </a:solidFill>
                  <a:cs typeface="Arial" panose="020B0604020202020204" pitchFamily="34" charset="0"/>
                </a:rPr>
                <a:t>. Balian and E. Brezin, Nuovo Cimento </a:t>
              </a:r>
              <a:r>
                <a:rPr lang="en-US" sz="2400" b="1" dirty="0">
                  <a:solidFill>
                    <a:srgbClr val="9BBB59">
                      <a:lumMod val="50000"/>
                    </a:srgbClr>
                  </a:solidFill>
                  <a:cs typeface="Arial" panose="020B0604020202020204" pitchFamily="34" charset="0"/>
                </a:rPr>
                <a:t>64</a:t>
              </a:r>
              <a:r>
                <a:rPr lang="en-US" sz="2400" dirty="0">
                  <a:solidFill>
                    <a:srgbClr val="9BBB59">
                      <a:lumMod val="50000"/>
                    </a:srgbClr>
                  </a:solidFill>
                  <a:cs typeface="Arial" panose="020B0604020202020204" pitchFamily="34" charset="0"/>
                </a:rPr>
                <a:t> (1969) </a:t>
              </a:r>
              <a:r>
                <a:rPr lang="en-US" sz="2400" dirty="0" smtClean="0">
                  <a:solidFill>
                    <a:srgbClr val="9BBB59">
                      <a:lumMod val="50000"/>
                    </a:srgbClr>
                  </a:solidFill>
                  <a:cs typeface="Arial" panose="020B0604020202020204" pitchFamily="34" charset="0"/>
                </a:rPr>
                <a:t>37</a:t>
              </a:r>
              <a:endParaRPr lang="en-US" sz="240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79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838200"/>
                <a:ext cx="8763000" cy="492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  <m:sup/>
                          </m:sSubSup>
                        </m:e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sub>
                                <m:sup/>
                              </m:sSubSup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</m:sSubSup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〈</m:t>
                          </m:r>
                          <m:sSubSup>
                            <m:sSubSup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HFB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exp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⁡[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)†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func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HFB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〉≅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sub>
                                <m:sup/>
                              </m:sSubSup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</m:sSub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HFB</m:t>
                                  </m:r>
                                  <m:r>
                                    <a:rPr lang="en-US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HFB</m:t>
                                  </m:r>
                                  <m:r>
                                    <a:rPr lang="en-US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HFB</m:t>
                                          </m:r>
                                          <m: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f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f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f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i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HFB</m:t>
                                          </m:r>
                                          <m: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i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HFB</m:t>
                                          </m:r>
                                          <m: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f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f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i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40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i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HFB</m:t>
                                          </m:r>
                                          <m: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i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HFB</m:t>
                                      </m:r>
                                      <m: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f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HFB</m:t>
                                      </m:r>
                                      <m: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8200"/>
                <a:ext cx="8763000" cy="4923912"/>
              </a:xfrm>
              <a:prstGeom prst="rect">
                <a:avLst/>
              </a:prstGeom>
              <a:blipFill rotWithShape="1">
                <a:blip r:embed="rId2"/>
                <a:stretch>
                  <a:fillRect b="-1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1"/>
          <p:cNvSpPr txBox="1"/>
          <p:nvPr/>
        </p:nvSpPr>
        <p:spPr>
          <a:xfrm>
            <a:off x="457200" y="300335"/>
            <a:ext cx="667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Calculations of the overlap using expansion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516585"/>
                  </p:ext>
                </p:extLst>
              </p:nvPr>
            </p:nvGraphicFramePr>
            <p:xfrm>
              <a:off x="1981200" y="762000"/>
              <a:ext cx="4724400" cy="365760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209800"/>
                    <a:gridCol w="2514600"/>
                  </a:tblGrid>
                  <a:tr h="1475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 dirty="0" smtClean="0">
                                      <a:latin typeface="Cambria Math"/>
                                      <a:cs typeface="Arial" panose="020B0604020202020204" pitchFamily="34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1" i="1" dirty="0" smtClean="0">
                                      <a:latin typeface="Cambria Math"/>
                                      <a:cs typeface="Arial" panose="020B0604020202020204" pitchFamily="34" charset="0"/>
                                      <a:sym typeface="Symbol"/>
                                    </a:rPr>
                                    <m:t>𝒊</m:t>
                                  </m:r>
                                  <m:r>
                                    <a:rPr lang="en-US" sz="2400" b="1" i="1" dirty="0" smtClean="0">
                                      <a:latin typeface="Cambria Math"/>
                                      <a:cs typeface="Arial" panose="020B0604020202020204" pitchFamily="34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b="1" i="1" dirty="0" smtClean="0">
                                      <a:latin typeface="Cambria Math"/>
                                      <a:cs typeface="Arial" panose="020B0604020202020204" pitchFamily="34" charset="0"/>
                                      <a:sym typeface="Symbol"/>
                                    </a:rPr>
                                    <m:t>𝒇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normalization</m:t>
                                  </m:r>
                                </m:e>
                              </m:nary>
                              <m:r>
                                <a:rPr lang="en-US" sz="2400" i="1" dirty="0" smtClean="0">
                                  <a:latin typeface="Cambria Math"/>
                                  <a:cs typeface="Arial" panose="020B0604020202020204" pitchFamily="34" charset="0"/>
                                  <a:sym typeface="Symbol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factors of QRPA ground state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Nd→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1.860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1.245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1.394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516585"/>
                  </p:ext>
                </p:extLst>
              </p:nvPr>
            </p:nvGraphicFramePr>
            <p:xfrm>
              <a:off x="1981200" y="762000"/>
              <a:ext cx="4724400" cy="365760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209800"/>
                    <a:gridCol w="2514600"/>
                  </a:tblGrid>
                  <a:tr h="1475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8107" t="-32231" b="-154959"/>
                          </a:stretch>
                        </a:blipFill>
                      </a:tcPr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Nd→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1.860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1.245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1.394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454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Ca→</a:t>
                          </a:r>
                          <a:r>
                            <a:rPr lang="en-US" sz="2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</a:t>
                          </a:r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990600" y="4724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many-body correlations in the QRPA ground states used for the overlap calculations are truncated so as to reproduce experimental ground-state energy – HFB ground-state energy.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11659"/>
              </p:ext>
            </p:extLst>
          </p:nvPr>
        </p:nvGraphicFramePr>
        <p:xfrm>
          <a:off x="1371600" y="1332468"/>
          <a:ext cx="6096000" cy="28712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Mother nucleus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Nn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Pp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Isoscalar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cs typeface="Arial" panose="020B0604020202020204" pitchFamily="34" charset="0"/>
                        </a:rPr>
                        <a:t>-224.5</a:t>
                      </a:r>
                      <a:endParaRPr lang="en-US" sz="2400" b="1" dirty="0">
                        <a:effectLst/>
                        <a:latin typeface="Courier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cs typeface="Arial" panose="020B0604020202020204" pitchFamily="34" charset="0"/>
                        </a:rPr>
                        <a:t>-258.4</a:t>
                      </a:r>
                      <a:endParaRPr lang="en-US" sz="2400" b="1" dirty="0">
                        <a:effectLst/>
                        <a:latin typeface="Courier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cs typeface="Arial" panose="020B0604020202020204" pitchFamily="34" charset="0"/>
                        </a:rPr>
                        <a:t>-180.0</a:t>
                      </a:r>
                      <a:endParaRPr lang="en-US" sz="2400" b="1" dirty="0">
                        <a:effectLst/>
                        <a:latin typeface="Courier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</a:rPr>
                        <a:t>-179.9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</a:rPr>
                        <a:t>-219.8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</a:rPr>
                        <a:t> -50.0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136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Xe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</a:rPr>
                        <a:t>-179.9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</a:rPr>
                        <a:t>-194.3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</a:rPr>
                        <a:t> -55.0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-176.4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-218.5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1" dirty="0" smtClean="0">
                          <a:effectLst/>
                          <a:latin typeface="Courier" pitchFamily="49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-197.4</a:t>
                      </a:r>
                      <a:endParaRPr lang="en-US" sz="2400" b="1" dirty="0">
                        <a:effectLst/>
                        <a:latin typeface="Courier" pitchFamily="49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4397514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Skyrme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and contact volume-type pairing interactions are used.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62000"/>
            <a:ext cx="668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 of the pairing interactions in MeVfm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119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of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isovector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pairing interaction = average of pp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pairing interactions.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56055"/>
              </p:ext>
            </p:extLst>
          </p:nvPr>
        </p:nvGraphicFramePr>
        <p:xfrm>
          <a:off x="1524000" y="1651000"/>
          <a:ext cx="6096000" cy="275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4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i="1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(MeV)</a:t>
                      </a:r>
                      <a:endParaRPr lang="en-US" sz="2400" i="0" baseline="-25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4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i="1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(MeV)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1.158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1.359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1.438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0.112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929640"/>
            <a:ext cx="499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F350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Properties of HFB ground states</a:t>
            </a:r>
            <a:endParaRPr lang="en-US" sz="2400" dirty="0">
              <a:solidFill>
                <a:srgbClr val="6F3505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36564"/>
                  </p:ext>
                </p:extLst>
              </p:nvPr>
            </p:nvGraphicFramePr>
            <p:xfrm>
              <a:off x="381000" y="457201"/>
              <a:ext cx="8382001" cy="35758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90123"/>
                    <a:gridCol w="815947"/>
                    <a:gridCol w="997801"/>
                    <a:gridCol w="991420"/>
                    <a:gridCol w="1239906"/>
                    <a:gridCol w="783364"/>
                    <a:gridCol w="1331720"/>
                    <a:gridCol w="1331720"/>
                  </a:tblGrid>
                  <a:tr h="121720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Initial</a:t>
                          </a:r>
                        </a:p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nucle-us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𝒅𝑲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b="1" i="1" smtClean="0">
                                        <a:latin typeface="Cambria Math"/>
                                      </a:rPr>
                                      <m:t>ν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2000" b="1" i="0" smtClean="0">
                                        <a:latin typeface="Cambria Math"/>
                                      </a:rPr>
                                      <m:t>𝐆𝐓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b="1" i="1" smtClean="0">
                                        <a:latin typeface="Cambria Math"/>
                                      </a:rPr>
                                      <m:t>ν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2000" b="1" i="0" smtClean="0">
                                        <a:latin typeface="Cambria Math"/>
                                      </a:rPr>
                                      <m:t>𝐅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b="1" i="1" smtClean="0">
                                        <a:latin typeface="Cambria Math"/>
                                      </a:rPr>
                                      <m:t>ν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Half-life</a:t>
                          </a:r>
                        </a:p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(cal)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baseline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yr)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Half-life</a:t>
                          </a:r>
                        </a:p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(exp)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baseline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yr)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0.0673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-0.00181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2.20±0.06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0.0666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-0.00188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2.188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48538"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-0.00029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0.69±0.13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0.0856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-0.00028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0.60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0.677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101440"/>
                  </p:ext>
                </p:extLst>
              </p:nvPr>
            </p:nvGraphicFramePr>
            <p:xfrm>
              <a:off x="381000" y="457201"/>
              <a:ext cx="8382001" cy="35758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90123"/>
                    <a:gridCol w="815947"/>
                    <a:gridCol w="997801"/>
                    <a:gridCol w="991420"/>
                    <a:gridCol w="1239906"/>
                    <a:gridCol w="783364"/>
                    <a:gridCol w="1331720"/>
                    <a:gridCol w="1331720"/>
                  </a:tblGrid>
                  <a:tr h="121720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Initial</a:t>
                          </a:r>
                        </a:p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nucle-us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701" t="-2000" r="-817164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71341" t="-2000" r="-567683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74691" t="-2000" r="-474691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7549" t="-2000" r="-276961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33594" t="-2000" r="-341406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28767" t="-2000" r="-99543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31193" t="-2000" b="-196000"/>
                          </a:stretch>
                        </a:blipFill>
                      </a:tcPr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701" t="-245783" r="-817164" b="-372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0.0673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-0.00181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2.20±0.06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701" t="-308602" r="-817164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0.0666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-0.00188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2.188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701" t="-500000" r="-817164" b="-1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-0.00029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0.69±0.13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701" t="-535484" r="-817164" b="-5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0.0856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-0.00028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0.60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0.677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33400" y="434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determined so as to reproduce the exp. half-life to 2v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decay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695" y="4724400"/>
            <a:ext cx="2929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A.S. Barabash, MEDEX’13. 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334000"/>
            <a:ext cx="4589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QRPA is good for 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Xe→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Ba,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very good for 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Te→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Xe. 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666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BB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Mixing of isovector spin-monopole operator</a:t>
            </a:r>
            <a:endParaRPr lang="en-US" sz="2400" dirty="0">
              <a:solidFill>
                <a:srgbClr val="006BB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2127" y="1143000"/>
                <a:ext cx="4265335" cy="95410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4B7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transition operator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𝜎𝜏</m:t>
                      </m:r>
                      <m:r>
                        <a:rPr lang="en-US" sz="28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4B7E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4B7E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4B7E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𝜎𝜏</m:t>
                      </m:r>
                      <m:r>
                        <a:rPr lang="en-US" sz="28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rgbClr val="004B7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27" y="1143000"/>
                <a:ext cx="4265335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849" t="-5696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1" y="2209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phenomenological constant determined so as to reproduce the long low strength distribution in the high-energy region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4659" y="3505200"/>
                <a:ext cx="8001000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excitation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𝜎𝜏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called the </a:t>
                </a:r>
                <a:r>
                  <a:rPr lang="en-US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isovector spin monopole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mode.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9" y="3505200"/>
                <a:ext cx="8001000" cy="799130"/>
              </a:xfrm>
              <a:prstGeom prst="rect">
                <a:avLst/>
              </a:prstGeom>
              <a:blipFill rotWithShape="1">
                <a:blip r:embed="rId3"/>
                <a:stretch>
                  <a:fillRect l="-914" t="-763" r="-228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72127" y="4724400"/>
            <a:ext cx="3999621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663300"/>
                </a:solidFill>
                <a:latin typeface="Arial"/>
                <a:cs typeface="Arial"/>
              </a:rPr>
              <a:t>α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 = –</a:t>
            </a:r>
            <a:r>
              <a:rPr lang="en-US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0.03 fm</a:t>
            </a:r>
            <a:r>
              <a:rPr lang="en-US" sz="2400" baseline="30000" dirty="0" smtClean="0">
                <a:solidFill>
                  <a:srgbClr val="663300"/>
                </a:solidFill>
                <a:latin typeface="Arial"/>
                <a:cs typeface="Arial"/>
              </a:rPr>
              <a:t>–</a:t>
            </a:r>
            <a:r>
              <a:rPr lang="en-US" sz="2400" baseline="30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aseline="30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→</a:t>
            </a:r>
            <a:r>
              <a:rPr lang="en-US" sz="2400" baseline="30000" dirty="0" smtClean="0">
                <a:solidFill>
                  <a:srgbClr val="663300"/>
                </a:solidFill>
                <a:latin typeface="Arial"/>
                <a:cs typeface="Arial"/>
              </a:rPr>
              <a:t>48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Sc</a:t>
            </a:r>
          </a:p>
          <a:p>
            <a:r>
              <a:rPr lang="en-US" sz="24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     –0.0253 fm</a:t>
            </a:r>
            <a:r>
              <a:rPr lang="en-US" sz="2400" baseline="30000" dirty="0" smtClean="0">
                <a:solidFill>
                  <a:srgbClr val="663300"/>
                </a:solidFill>
                <a:latin typeface="Arial"/>
                <a:cs typeface="Arial"/>
              </a:rPr>
              <a:t>–2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, </a:t>
            </a:r>
            <a:r>
              <a:rPr lang="en-US" sz="2400" baseline="30000" dirty="0" smtClean="0">
                <a:solidFill>
                  <a:srgbClr val="663300"/>
                </a:solidFill>
                <a:latin typeface="Arial"/>
                <a:cs typeface="Arial"/>
              </a:rPr>
              <a:t>48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Ti→</a:t>
            </a:r>
            <a:r>
              <a:rPr lang="en-US" sz="2400" baseline="30000" dirty="0" smtClean="0">
                <a:solidFill>
                  <a:srgbClr val="663300"/>
                </a:solidFill>
                <a:latin typeface="Arial"/>
                <a:cs typeface="Arial"/>
              </a:rPr>
              <a:t>48</a:t>
            </a:r>
            <a:r>
              <a:rPr lang="en-US" sz="2400" dirty="0" smtClean="0">
                <a:solidFill>
                  <a:srgbClr val="663300"/>
                </a:solidFill>
                <a:latin typeface="Arial"/>
                <a:cs typeface="Arial"/>
              </a:rPr>
              <a:t>Sc</a:t>
            </a:r>
            <a:endParaRPr lang="en-US" sz="2400" baseline="30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41678"/>
            <a:ext cx="3871733" cy="67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2219" y="152400"/>
            <a:ext cx="4042181" cy="6705600"/>
          </a:xfrm>
          <a:prstGeom prst="rect">
            <a:avLst/>
          </a:prstGeom>
          <a:solidFill>
            <a:srgbClr val="D1EBDB"/>
          </a:solidFill>
          <a:ln>
            <a:solidFill>
              <a:srgbClr val="A7D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609600"/>
            <a:ext cx="3570127" cy="2884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4" y="3494478"/>
            <a:ext cx="3570127" cy="2884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8980"/>
            <a:ext cx="3570127" cy="28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95180"/>
            <a:ext cx="3570127" cy="2884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195458"/>
                <a:ext cx="1787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𝜎𝜏</m:t>
                      </m:r>
                      <m:r>
                        <a:rPr lang="en-US" sz="24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4B7E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4B7E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4B7E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𝜎𝜏</m:t>
                      </m:r>
                    </m:oMath>
                  </m:oMathPara>
                </a14:m>
                <a:endParaRPr lang="en-US" sz="2400" dirty="0">
                  <a:solidFill>
                    <a:srgbClr val="004B7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5458"/>
                <a:ext cx="178722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7854" y="195458"/>
                <a:ext cx="596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4B7E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𝜎𝜏</m:t>
                      </m:r>
                    </m:oMath>
                  </m:oMathPara>
                </a14:m>
                <a:endParaRPr lang="en-US" sz="2400" dirty="0">
                  <a:solidFill>
                    <a:srgbClr val="004B7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54" y="195458"/>
                <a:ext cx="59683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33384" y="2997369"/>
            <a:ext cx="3039615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0     5   10   15   20   25  30   35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i="1" dirty="0" smtClean="0"/>
              <a:t>E</a:t>
            </a:r>
            <a:r>
              <a:rPr lang="en-US" dirty="0" smtClean="0"/>
              <a:t> (MeV)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7320" y="5867400"/>
            <a:ext cx="2880917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0    5   10   15   20  25  30   35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i="1" dirty="0" smtClean="0"/>
              <a:t>E</a:t>
            </a:r>
            <a:r>
              <a:rPr lang="en-US" dirty="0" smtClean="0"/>
              <a:t> (MeV)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048000"/>
            <a:ext cx="283763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pc="-50" dirty="0" smtClean="0"/>
              <a:t>0    5   10  15  20  25  30  35  40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i="1" dirty="0" smtClean="0"/>
              <a:t>E</a:t>
            </a:r>
            <a:r>
              <a:rPr lang="en-US" dirty="0" smtClean="0"/>
              <a:t> (MeV)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2935" y="5892969"/>
            <a:ext cx="2795958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pc="-50" dirty="0" smtClean="0"/>
              <a:t>0      10      20      30      40     50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i="1" dirty="0" smtClean="0"/>
              <a:t>E</a:t>
            </a:r>
            <a:r>
              <a:rPr lang="en-US" dirty="0" smtClean="0"/>
              <a:t> (MeV)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0791" y="1724210"/>
            <a:ext cx="14101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</a:t>
            </a:r>
            <a:r>
              <a:rPr lang="en-US" sz="2000" baseline="-25000" dirty="0" smtClean="0"/>
              <a:t>GT</a:t>
            </a:r>
            <a:r>
              <a:rPr lang="en-US" sz="2000" baseline="30000" dirty="0" smtClean="0"/>
              <a:t>-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(MeV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4761" y="4619810"/>
            <a:ext cx="14421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</a:t>
            </a:r>
            <a:r>
              <a:rPr lang="en-US" sz="2000" baseline="-25000" dirty="0" smtClean="0"/>
              <a:t>GT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(MeV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937274" y="1822969"/>
            <a:ext cx="19124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</a:t>
            </a:r>
            <a:r>
              <a:rPr lang="en-US" sz="2000" baseline="-25000" dirty="0" smtClean="0"/>
              <a:t>GT</a:t>
            </a:r>
            <a:r>
              <a:rPr lang="en-US" sz="2000" baseline="30000" dirty="0" smtClean="0"/>
              <a:t>-</a:t>
            </a:r>
            <a:r>
              <a:rPr lang="en-US" sz="2000" baseline="-25000" dirty="0" smtClean="0"/>
              <a:t>+IVSM</a:t>
            </a:r>
            <a:r>
              <a:rPr lang="en-US" sz="2000" baseline="30000" dirty="0" smtClean="0"/>
              <a:t>-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(MeV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916420" y="4642369"/>
            <a:ext cx="19778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</a:t>
            </a:r>
            <a:r>
              <a:rPr lang="en-US" sz="2000" baseline="-25000" dirty="0" smtClean="0"/>
              <a:t>GT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+IVSM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(MeV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9346" y="1092875"/>
            <a:ext cx="234038" cy="2031325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dirty="0" smtClean="0"/>
              <a:t>10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5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3657600"/>
            <a:ext cx="291747" cy="2336024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0.8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0.6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0.4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0.2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   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54681" y="788176"/>
            <a:ext cx="255519" cy="2336024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4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3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2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93792" y="3663077"/>
            <a:ext cx="291747" cy="2308324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0.3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0.2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0.1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  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83178" y="1307068"/>
            <a:ext cx="11448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48</a:t>
            </a:r>
            <a:r>
              <a:rPr lang="en-US" dirty="0" smtClean="0"/>
              <a:t>Ca→</a:t>
            </a:r>
            <a:r>
              <a:rPr lang="en-US" baseline="30000" dirty="0" smtClean="0"/>
              <a:t>48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83178" y="4133088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48</a:t>
            </a:r>
            <a:r>
              <a:rPr lang="en-US" dirty="0" smtClean="0"/>
              <a:t>Ti→</a:t>
            </a:r>
            <a:r>
              <a:rPr lang="en-US" baseline="30000" dirty="0" smtClean="0"/>
              <a:t>48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1307068"/>
            <a:ext cx="11448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48</a:t>
            </a:r>
            <a:r>
              <a:rPr lang="en-US" dirty="0" smtClean="0"/>
              <a:t>Ca→</a:t>
            </a:r>
            <a:r>
              <a:rPr lang="en-US" baseline="30000" dirty="0" smtClean="0"/>
              <a:t>48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9324" y="4114800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48</a:t>
            </a:r>
            <a:r>
              <a:rPr lang="en-US" dirty="0" smtClean="0"/>
              <a:t>Ti→</a:t>
            </a:r>
            <a:r>
              <a:rPr lang="en-US" baseline="30000" dirty="0" smtClean="0"/>
              <a:t>48</a:t>
            </a:r>
            <a:r>
              <a:rPr lang="en-US" dirty="0" smtClean="0"/>
              <a:t>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10" y="452735"/>
            <a:ext cx="430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Mechanism of improvement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3276600"/>
                <a:ext cx="7071359" cy="501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𝜎𝜏</m:t>
                    </m:r>
                    <m:r>
                      <a:rPr lang="en-US" sz="240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𝜎𝜏</m:t>
                    </m:r>
                    <m:r>
                      <a:rPr lang="en-US" sz="24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𝜎𝜏</m:t>
                    </m:r>
                    <m:r>
                      <a:rPr lang="en-US" sz="24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α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〈</m:t>
                            </m:r>
                            <m:r>
                              <a:rPr lang="en-US" sz="24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s</m:t>
                        </m:r>
                        <m: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.</m:t>
                        </m:r>
                      </m:sub>
                    </m:sSub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400" dirty="0">
                    <a:solidFill>
                      <a:srgbClr val="000099"/>
                    </a:solidFill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〈</m:t>
                            </m:r>
                            <m:r>
                              <a:rPr lang="en-US" sz="24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s</m:t>
                        </m:r>
                        <m: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en-US" sz="2400" dirty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.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𝜎𝜏</m:t>
                    </m:r>
                  </m:oMath>
                </a14:m>
                <a:endParaRPr lang="en-US" sz="24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76600"/>
                <a:ext cx="7071359" cy="501997"/>
              </a:xfrm>
              <a:prstGeom prst="rect">
                <a:avLst/>
              </a:prstGeom>
              <a:blipFill rotWithShape="1">
                <a:blip r:embed="rId2"/>
                <a:stretch>
                  <a:fillRect t="-8537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143000"/>
                <a:ext cx="8229600" cy="176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400" i="1" baseline="30000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has two components: 0ħ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jump and 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ħ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jump.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0ħ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-jump component can be represented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〈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s</m:t>
                        </m:r>
                        <m:r>
                          <a:rPr lang="en-US" sz="24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en-US" sz="24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expectation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400" i="1" baseline="30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the wave function of the </a:t>
                </a:r>
              </a:p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single-particle involved in the charge change</a:t>
                </a:r>
                <a:endParaRPr lang="en-US" sz="24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8229600" cy="1763881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422" r="-1852" b="-6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3561035" y="2763565"/>
            <a:ext cx="269327" cy="2057399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6075635" y="2687364"/>
            <a:ext cx="269327" cy="220980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2433" y="393743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0ħ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jump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58269" y="3941064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2ħ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jump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6809" y="547919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Cambria Math"/>
                <a:ea typeface="Cambria Math"/>
              </a:rPr>
              <a:t>&lt;0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3695698" y="4399103"/>
            <a:ext cx="0" cy="325297"/>
          </a:xfrm>
          <a:prstGeom prst="straightConnector1">
            <a:avLst/>
          </a:prstGeom>
          <a:ln w="6350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3080" y="4648200"/>
            <a:ext cx="3315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low-energy part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strength function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5755" y="4648200"/>
            <a:ext cx="337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high-energy part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strength function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1534" y="4419600"/>
            <a:ext cx="0" cy="325297"/>
          </a:xfrm>
          <a:prstGeom prst="straightConnector1">
            <a:avLst/>
          </a:prstGeom>
          <a:ln w="6350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371600" y="2267774"/>
                <a:ext cx="5485604" cy="995144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1/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400" i="1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99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99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01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99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99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99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99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99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67774"/>
                <a:ext cx="5485604" cy="9951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>
          <a:xfrm flipV="1">
            <a:off x="2496887" y="3029774"/>
            <a:ext cx="93913" cy="4376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881975" y="34290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Half-life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305300" y="3029776"/>
            <a:ext cx="114300" cy="4376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52800" y="3352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matrix element 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5310648" y="3105975"/>
            <a:ext cx="23352" cy="4571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739148" y="35814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Phase-space factor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6400800" y="2648774"/>
            <a:ext cx="7620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162800" y="2801174"/>
            <a:ext cx="0" cy="6662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172200" y="3410774"/>
            <a:ext cx="242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𝜈 mass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200" y="381000"/>
            <a:ext cx="706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Principle to determine effective neutrino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293424" y="1007176"/>
                <a:ext cx="3040576" cy="1050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=1,2,3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424" y="1007176"/>
                <a:ext cx="3040576" cy="1050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中かっこ 24"/>
          <p:cNvSpPr/>
          <p:nvPr/>
        </p:nvSpPr>
        <p:spPr>
          <a:xfrm rot="5400000">
            <a:off x="4324350" y="3634085"/>
            <a:ext cx="419100" cy="23622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76600" y="5024735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calculation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2438400" y="3893403"/>
            <a:ext cx="0" cy="3324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143000" y="41982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measurement</a:t>
            </a:r>
          </a:p>
        </p:txBody>
      </p:sp>
    </p:spTree>
    <p:extLst>
      <p:ext uri="{BB962C8B-B14F-4D97-AF65-F5344CB8AC3E}">
        <p14:creationId xmlns:p14="http://schemas.microsoft.com/office/powerpoint/2010/main" val="13298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1143000"/>
            <a:ext cx="4960620" cy="326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52628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838200"/>
            <a:ext cx="339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calculation―QRPA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878" y="4728389"/>
            <a:ext cx="318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Gando et al., PRL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192501 (2019)</a:t>
            </a: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381000"/>
                <a:ext cx="76200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 startAt="2"/>
                </a:pPr>
                <a:r>
                  <a:rPr lang="en-US" sz="2400" dirty="0" smtClean="0">
                    <a:solidFill>
                      <a:srgbClr val="4641B1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Our originalities in calculation of nuclear matrix elements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641B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𝛽𝛽</m:t>
                    </m:r>
                  </m:oMath>
                </a14:m>
                <a:r>
                  <a:rPr lang="en-US" sz="2400" dirty="0" smtClean="0">
                    <a:solidFill>
                      <a:srgbClr val="4641B1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decay</a:t>
                </a:r>
                <a:endParaRPr lang="en-US" sz="2400" dirty="0">
                  <a:solidFill>
                    <a:srgbClr val="4641B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762000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20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1219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Overlap of two QRPA states expressing inter-mediate states in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nuclear matrix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800" y="1905000"/>
                <a:ext cx="6824112" cy="1041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(0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〈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5000"/>
                <a:ext cx="6824112" cy="1041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0" y="2667000"/>
                <a:ext cx="2438400" cy="879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nQRPA</m:t>
                          </m:r>
                        </m:sub>
                        <m:sup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〉〈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67000"/>
                <a:ext cx="2438400" cy="879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9802" y="2667000"/>
                <a:ext cx="2250198" cy="8776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nQRPA</m:t>
                          </m:r>
                        </m:sub>
                        <m:sup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〉〈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802" y="2667000"/>
                <a:ext cx="2250198" cy="8776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16200000">
            <a:off x="5539387" y="738786"/>
            <a:ext cx="380998" cy="3932628"/>
          </a:xfrm>
          <a:prstGeom prst="rightBrace">
            <a:avLst>
              <a:gd name="adj1" fmla="val 8333"/>
              <a:gd name="adj2" fmla="val 6503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657600"/>
            <a:ext cx="8305800" cy="2286000"/>
          </a:xfrm>
          <a:prstGeom prst="rect">
            <a:avLst/>
          </a:prstGeom>
          <a:noFill/>
          <a:ln w="127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788932"/>
            <a:ext cx="563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(Normalization factors of the QRPA g.s.)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8274" y="4267200"/>
            <a:ext cx="3377326" cy="452229"/>
          </a:xfrm>
          <a:prstGeom prst="ellipse">
            <a:avLst/>
          </a:prstGeom>
          <a:solidFill>
            <a:srgbClr val="FFD9B3">
              <a:alpha val="9804"/>
            </a:srgb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38400" y="4788932"/>
            <a:ext cx="617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4255532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Overlap of QRPA states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56033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5264" y="3810000"/>
            <a:ext cx="38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interaction little affects.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ent Arrow 15"/>
          <p:cNvSpPr/>
          <p:nvPr/>
        </p:nvSpPr>
        <p:spPr>
          <a:xfrm rot="5400000" flipV="1">
            <a:off x="3719456" y="3910855"/>
            <a:ext cx="422185" cy="486353"/>
          </a:xfrm>
          <a:prstGeom prst="bentArrow">
            <a:avLst>
              <a:gd name="adj1" fmla="val 25000"/>
              <a:gd name="adj2" fmla="val 251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4690205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5184136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final,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9157" y="4277303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Unnormalized overlap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2975" y="5410200"/>
            <a:ext cx="454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interaction enhances,1‒1.86</a:t>
            </a:r>
            <a:r>
              <a:rPr lang="en-US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ent Arrow 21"/>
          <p:cNvSpPr/>
          <p:nvPr/>
        </p:nvSpPr>
        <p:spPr>
          <a:xfrm rot="16200000">
            <a:off x="3756525" y="5236721"/>
            <a:ext cx="422185" cy="487212"/>
          </a:xfrm>
          <a:prstGeom prst="bentArrow">
            <a:avLst>
              <a:gd name="adj1" fmla="val 25000"/>
              <a:gd name="adj2" fmla="val 251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18264" y="5255264"/>
            <a:ext cx="5287536" cy="253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6019800"/>
            <a:ext cx="30444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J.T. PRC </a:t>
            </a: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024316 (2013)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8264" y="5257800"/>
            <a:ext cx="0" cy="511111"/>
          </a:xfrm>
          <a:prstGeom prst="line">
            <a:avLst/>
          </a:prstGeom>
          <a:ln w="38100">
            <a:solidFill>
              <a:srgbClr val="803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62200" y="5764590"/>
            <a:ext cx="65606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636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ii. Two decay paths under closure approx.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2209800"/>
                <a:ext cx="8735853" cy="1041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ikeQRPA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〈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〉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〈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735853" cy="10415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914400"/>
                <a:ext cx="8723542" cy="1041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nQRPA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〈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〉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〈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8723542" cy="1041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5400000">
            <a:off x="3708358" y="180882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=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8794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Proton-neutron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)-pairing interaction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important for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like-particle QRPA does not depend on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interaction.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723542" cy="2438400"/>
          </a:xfrm>
          <a:prstGeom prst="rect">
            <a:avLst/>
          </a:prstGeom>
          <a:noFill/>
          <a:ln w="127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386" y="4800600"/>
            <a:ext cx="749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strength of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 pn-pairing interaction can be determined.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973" y="5212080"/>
            <a:ext cx="3360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J.T. PRC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024317 (2016)</a:t>
            </a: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258509" y="4495800"/>
            <a:ext cx="23729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381000"/>
                <a:ext cx="7391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382C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Examination </a:t>
                </a:r>
                <a:r>
                  <a:rPr lang="en-US" sz="24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of wave functions of QRPA used </a:t>
                </a:r>
                <a:endParaRPr lang="en-US" sz="2400" dirty="0" smtClean="0">
                  <a:solidFill>
                    <a:srgbClr val="382CCE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641B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𝛽𝛽</m:t>
                    </m:r>
                  </m:oMath>
                </a14:m>
                <a:r>
                  <a:rPr lang="en-US" sz="2400" dirty="0">
                    <a:solidFill>
                      <a:srgbClr val="4641B1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decays </a:t>
                </a:r>
                <a:r>
                  <a:rPr lang="en-US" sz="2400" baseline="300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136</a:t>
                </a:r>
                <a:r>
                  <a:rPr lang="en-US" sz="24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Xe→</a:t>
                </a:r>
                <a:r>
                  <a:rPr lang="en-US" sz="2400" baseline="300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136</a:t>
                </a:r>
                <a:r>
                  <a:rPr lang="en-US" sz="24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Ba and </a:t>
                </a:r>
                <a:r>
                  <a:rPr lang="en-US" sz="2400" baseline="300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130</a:t>
                </a:r>
                <a:r>
                  <a:rPr lang="en-US" sz="24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Te→</a:t>
                </a:r>
                <a:r>
                  <a:rPr lang="en-US" sz="2400" baseline="300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130</a:t>
                </a:r>
                <a:r>
                  <a:rPr lang="en-US" sz="2400" dirty="0">
                    <a:solidFill>
                      <a:srgbClr val="382CCE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Xe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73914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32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1" y="1378803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Self-check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using two sets of QRPA solutions for 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 intermediate states in nuclear matrix element of the 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 2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νββ</a:t>
            </a:r>
            <a:r>
              <a:rPr lang="en-US" sz="2400" i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decay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784" y="2595461"/>
                <a:ext cx="8681094" cy="1432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=0,±1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: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nQRPA</m:t>
                                  </m:r>
                                </m:e>
                              </m:eqAr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〈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〉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f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i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〈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〉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𝑑𝐾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)/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4" y="2595461"/>
                <a:ext cx="8681094" cy="14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962400"/>
                <a:ext cx="510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Fermi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term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similar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to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first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term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62400"/>
                <a:ext cx="51010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0120" y="4605393"/>
                <a:ext cx="7208576" cy="915059"/>
              </a:xfrm>
              <a:prstGeom prst="rect">
                <a:avLst/>
              </a:prstGeom>
              <a:noFill/>
              <a:ln w="12700">
                <a:solidFill>
                  <a:srgbClr val="F2EC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the QRPA is good,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𝑑𝐾</m:t>
                        </m:r>
                      </m:sub>
                    </m:sSub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𝑑𝑘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𝑑𝐾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𝑑𝑘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give 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close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24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4605393"/>
                <a:ext cx="7208576" cy="915059"/>
              </a:xfrm>
              <a:prstGeom prst="rect">
                <a:avLst/>
              </a:prstGeom>
              <a:blipFill rotWithShape="1">
                <a:blip r:embed="rId5"/>
                <a:stretch>
                  <a:fillRect l="-1267" r="-338" b="-13072"/>
                </a:stretch>
              </a:blipFill>
              <a:ln w="12700">
                <a:solidFill>
                  <a:srgbClr val="F2E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32760" y="5638800"/>
            <a:ext cx="382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QRPA energy obtained from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state + origin calibration.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73694" y="5181600"/>
            <a:ext cx="7930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616365"/>
                  </p:ext>
                </p:extLst>
              </p:nvPr>
            </p:nvGraphicFramePr>
            <p:xfrm>
              <a:off x="1371600" y="1447800"/>
              <a:ext cx="6705602" cy="35758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9200"/>
                    <a:gridCol w="838200"/>
                    <a:gridCol w="1066800"/>
                    <a:gridCol w="914400"/>
                    <a:gridCol w="1219200"/>
                    <a:gridCol w="1447802"/>
                  </a:tblGrid>
                  <a:tr h="12172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Initial</a:t>
                          </a:r>
                        </a:p>
                        <a:p>
                          <a:pPr algn="l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nucleus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𝒅𝑲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b="1" i="1" smtClean="0">
                                        <a:latin typeface="Cambria Math"/>
                                      </a:rPr>
                                      <m:t>ν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Half-life</a:t>
                          </a:r>
                        </a:p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(cal)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baseline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yr)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Half-life</a:t>
                          </a:r>
                        </a:p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(exp)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baseline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 baseline="0" dirty="0" smtClean="0">
                                      <a:latin typeface="Cambria Math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yr)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2.20±0.06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2.188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48538"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0.69±0.13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𝑑𝐾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0.60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0.677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616365"/>
                  </p:ext>
                </p:extLst>
              </p:nvPr>
            </p:nvGraphicFramePr>
            <p:xfrm>
              <a:off x="1371600" y="1447800"/>
              <a:ext cx="6705602" cy="35758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9200"/>
                    <a:gridCol w="838200"/>
                    <a:gridCol w="1066800"/>
                    <a:gridCol w="914400"/>
                    <a:gridCol w="1219200"/>
                    <a:gridCol w="1447802"/>
                  </a:tblGrid>
                  <a:tr h="12172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Initial</a:t>
                          </a:r>
                        </a:p>
                        <a:p>
                          <a:pPr algn="l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nucleus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45985" t="-503" r="-556934" b="-196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2571" t="-503" r="-336000" b="-196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41333" t="-503" r="-292000" b="-196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31000" t="-503" r="-119000" b="-196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62185" t="-503" b="-196985"/>
                          </a:stretch>
                        </a:blipFill>
                      </a:tcPr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5985" t="-238095" r="-556934" b="-3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2.20±0.06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5985" t="-308696" r="-556934" b="-2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2.188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09165"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5985" t="-489286" r="-556934" b="-115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0.69±0.13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349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5985" t="-538043" r="-556934" b="-5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0.0864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0.60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0.677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838200" y="53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determined so as to reproduce the exp. half-life to 2v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decay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964287"/>
            <a:ext cx="2929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A.S. Barabash, MEDEX’13. 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334000"/>
            <a:ext cx="4589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QRPA is good for 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Xe→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Ba,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very good for 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Te→</a:t>
            </a:r>
            <a:r>
              <a:rPr lang="en-US" sz="2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Xe. 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1167"/>
            <a:ext cx="555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Spectrum of intermediate nucleus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136</a:t>
            </a:r>
            <a:r>
              <a:rPr lang="en-US" sz="2400" dirty="0" smtClean="0"/>
              <a:t>Xe→</a:t>
            </a:r>
            <a:r>
              <a:rPr lang="en-US" sz="2400" baseline="30000" dirty="0" smtClean="0"/>
              <a:t>136</a:t>
            </a:r>
            <a:r>
              <a:rPr lang="en-US" sz="2400" dirty="0" smtClean="0"/>
              <a:t>Cs→</a:t>
            </a:r>
            <a:r>
              <a:rPr lang="en-US" sz="2400" baseline="30000" dirty="0" smtClean="0"/>
              <a:t>136</a:t>
            </a:r>
            <a:r>
              <a:rPr lang="en-US" sz="2400" dirty="0" smtClean="0"/>
              <a:t>Ba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271016"/>
            <a:ext cx="3890803" cy="5321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5819"/>
            <a:ext cx="3934090" cy="5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1167"/>
            <a:ext cx="555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Spectrum of intermediate nucleus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136</a:t>
            </a:r>
            <a:r>
              <a:rPr lang="en-US" sz="2400" dirty="0" smtClean="0"/>
              <a:t>Xe→</a:t>
            </a:r>
            <a:r>
              <a:rPr lang="en-US" sz="2400" baseline="30000" dirty="0" smtClean="0"/>
              <a:t>136</a:t>
            </a:r>
            <a:r>
              <a:rPr lang="en-US" sz="2400" dirty="0" smtClean="0"/>
              <a:t>Cs→</a:t>
            </a:r>
            <a:r>
              <a:rPr lang="en-US" sz="2400" baseline="30000" dirty="0" smtClean="0"/>
              <a:t>136</a:t>
            </a:r>
            <a:r>
              <a:rPr lang="en-US" sz="2400" dirty="0" smtClean="0"/>
              <a:t>Ba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290"/>
            <a:ext cx="4291956" cy="2981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5819"/>
            <a:ext cx="3934090" cy="5220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4324290"/>
            <a:ext cx="212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www.nndc.bnl.gov</a:t>
            </a:r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2564</Words>
  <Application>Microsoft Office PowerPoint</Application>
  <PresentationFormat>On-screen Show (4:3)</PresentationFormat>
  <Paragraphs>341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jterasak</dc:creator>
  <cp:lastModifiedBy>jterasak</cp:lastModifiedBy>
  <cp:revision>294</cp:revision>
  <dcterms:created xsi:type="dcterms:W3CDTF">2019-05-19T16:25:53Z</dcterms:created>
  <dcterms:modified xsi:type="dcterms:W3CDTF">2019-05-29T05:16:23Z</dcterms:modified>
</cp:coreProperties>
</file>