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642" r:id="rId2"/>
    <p:sldId id="958" r:id="rId3"/>
    <p:sldId id="944" r:id="rId4"/>
    <p:sldId id="959" r:id="rId5"/>
    <p:sldId id="945" r:id="rId6"/>
    <p:sldId id="946" r:id="rId7"/>
    <p:sldId id="947" r:id="rId8"/>
    <p:sldId id="948" r:id="rId9"/>
    <p:sldId id="960" r:id="rId10"/>
    <p:sldId id="961" r:id="rId11"/>
    <p:sldId id="962" r:id="rId12"/>
    <p:sldId id="949" r:id="rId13"/>
    <p:sldId id="942" r:id="rId14"/>
    <p:sldId id="660" r:id="rId15"/>
    <p:sldId id="661" r:id="rId16"/>
    <p:sldId id="953" r:id="rId17"/>
    <p:sldId id="668" r:id="rId18"/>
    <p:sldId id="950" r:id="rId19"/>
    <p:sldId id="951" r:id="rId20"/>
    <p:sldId id="952" r:id="rId21"/>
    <p:sldId id="869" r:id="rId22"/>
    <p:sldId id="676" r:id="rId23"/>
    <p:sldId id="631" r:id="rId24"/>
    <p:sldId id="787" r:id="rId25"/>
    <p:sldId id="495" r:id="rId26"/>
    <p:sldId id="632" r:id="rId27"/>
    <p:sldId id="635" r:id="rId28"/>
    <p:sldId id="639" r:id="rId29"/>
    <p:sldId id="493" r:id="rId30"/>
    <p:sldId id="918" r:id="rId31"/>
    <p:sldId id="936" r:id="rId32"/>
    <p:sldId id="917" r:id="rId33"/>
    <p:sldId id="825" r:id="rId34"/>
    <p:sldId id="726" r:id="rId35"/>
    <p:sldId id="859" r:id="rId36"/>
    <p:sldId id="860" r:id="rId37"/>
    <p:sldId id="956" r:id="rId38"/>
    <p:sldId id="861" r:id="rId39"/>
    <p:sldId id="862" r:id="rId40"/>
    <p:sldId id="863" r:id="rId41"/>
    <p:sldId id="864" r:id="rId42"/>
    <p:sldId id="955" r:id="rId43"/>
    <p:sldId id="957" r:id="rId44"/>
    <p:sldId id="874" r:id="rId45"/>
    <p:sldId id="877" r:id="rId46"/>
    <p:sldId id="937" r:id="rId47"/>
    <p:sldId id="910" r:id="rId48"/>
    <p:sldId id="911" r:id="rId49"/>
    <p:sldId id="912" r:id="rId50"/>
    <p:sldId id="772" r:id="rId51"/>
    <p:sldId id="904" r:id="rId52"/>
    <p:sldId id="906" r:id="rId53"/>
    <p:sldId id="908" r:id="rId54"/>
    <p:sldId id="865" r:id="rId55"/>
    <p:sldId id="866" r:id="rId56"/>
    <p:sldId id="867" r:id="rId57"/>
    <p:sldId id="785" r:id="rId58"/>
    <p:sldId id="749" r:id="rId59"/>
    <p:sldId id="826" r:id="rId60"/>
    <p:sldId id="938" r:id="rId61"/>
    <p:sldId id="939" r:id="rId62"/>
    <p:sldId id="914" r:id="rId63"/>
    <p:sldId id="915" r:id="rId64"/>
    <p:sldId id="921" r:id="rId65"/>
    <p:sldId id="824" r:id="rId66"/>
    <p:sldId id="924" r:id="rId67"/>
    <p:sldId id="801" r:id="rId68"/>
    <p:sldId id="802" r:id="rId69"/>
    <p:sldId id="784" r:id="rId70"/>
    <p:sldId id="923" r:id="rId71"/>
    <p:sldId id="925" r:id="rId72"/>
    <p:sldId id="926" r:id="rId73"/>
    <p:sldId id="927" r:id="rId74"/>
    <p:sldId id="928" r:id="rId75"/>
    <p:sldId id="929" r:id="rId76"/>
    <p:sldId id="930" r:id="rId77"/>
    <p:sldId id="931" r:id="rId78"/>
    <p:sldId id="880" r:id="rId79"/>
    <p:sldId id="890" r:id="rId80"/>
    <p:sldId id="891" r:id="rId81"/>
    <p:sldId id="892" r:id="rId82"/>
    <p:sldId id="893" r:id="rId83"/>
    <p:sldId id="894" r:id="rId84"/>
    <p:sldId id="897" r:id="rId85"/>
    <p:sldId id="916" r:id="rId86"/>
    <p:sldId id="896" r:id="rId87"/>
    <p:sldId id="900" r:id="rId88"/>
    <p:sldId id="901" r:id="rId89"/>
    <p:sldId id="902" r:id="rId90"/>
    <p:sldId id="903" r:id="rId91"/>
    <p:sldId id="898" r:id="rId92"/>
    <p:sldId id="853" r:id="rId93"/>
    <p:sldId id="934" r:id="rId94"/>
    <p:sldId id="935" r:id="rId95"/>
    <p:sldId id="932" r:id="rId96"/>
    <p:sldId id="823" r:id="rId97"/>
    <p:sldId id="933" r:id="rId98"/>
    <p:sldId id="922" r:id="rId99"/>
    <p:sldId id="940" r:id="rId100"/>
    <p:sldId id="941" r:id="rId101"/>
    <p:sldId id="943" r:id="rId102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113F7C"/>
    <a:srgbClr val="56863E"/>
    <a:srgbClr val="0094DA"/>
    <a:srgbClr val="003D80"/>
    <a:srgbClr val="818386"/>
    <a:srgbClr val="0F2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7" autoAdjust="0"/>
    <p:restoredTop sz="93486" autoAdjust="0"/>
  </p:normalViewPr>
  <p:slideViewPr>
    <p:cSldViewPr snapToGrid="0" snapToObjects="1">
      <p:cViewPr>
        <p:scale>
          <a:sx n="125" d="100"/>
          <a:sy n="125" d="100"/>
        </p:scale>
        <p:origin x="-120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72"/>
    </p:cViewPr>
  </p:sorterViewPr>
  <p:notesViewPr>
    <p:cSldViewPr snapToGrid="0" snapToObjects="1">
      <p:cViewPr varScale="1">
        <p:scale>
          <a:sx n="63" d="100"/>
          <a:sy n="63" d="100"/>
        </p:scale>
        <p:origin x="-3067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F132044-0CF3-FE4A-B3DD-AD83F8F3FA08}" type="datetimeFigureOut">
              <a:rPr lang="en-US" smtClean="0"/>
              <a:t>19-05-30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EF08EE0-F671-5A48-AE26-ED94D7DF6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7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79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yc-nuclides.pn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7"/>
          <a:stretch/>
        </p:blipFill>
        <p:spPr>
          <a:xfrm>
            <a:off x="5760721" y="1796554"/>
            <a:ext cx="3383279" cy="3346946"/>
          </a:xfrm>
          <a:prstGeom prst="rect">
            <a:avLst/>
          </a:prstGeom>
          <a:effectLst/>
        </p:spPr>
      </p:pic>
      <p:pic>
        <p:nvPicPr>
          <p:cNvPr id="8" name="Picture 7" descr="TRIUMF_logo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8" y="265430"/>
            <a:ext cx="3149600" cy="86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010024" y="374064"/>
            <a:ext cx="4667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Canada’s national laboratory</a:t>
            </a:r>
            <a:endParaRPr lang="en-US" sz="1200" baseline="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for particle and nuclear physics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and accelerator-based</a:t>
            </a:r>
            <a:r>
              <a:rPr lang="en-US" sz="1200" baseline="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 science</a:t>
            </a:r>
            <a:endParaRPr lang="en-US" sz="120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93998" y="146050"/>
            <a:ext cx="0" cy="11023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82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45" y="4619662"/>
            <a:ext cx="574513" cy="574513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2" y="4615949"/>
            <a:ext cx="575392" cy="575392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4587272" y="4611967"/>
            <a:ext cx="570880" cy="575388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57" y="4621079"/>
            <a:ext cx="575392" cy="575392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49" y="4621079"/>
            <a:ext cx="575392" cy="575392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42" y="4619662"/>
            <a:ext cx="575392" cy="575392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4" y="4621079"/>
            <a:ext cx="575392" cy="575392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8609626" y="4615949"/>
            <a:ext cx="579803" cy="575392"/>
          </a:xfrm>
          <a:prstGeom prst="rect">
            <a:avLst/>
          </a:prstGeom>
        </p:spPr>
      </p:pic>
      <p:pic>
        <p:nvPicPr>
          <p:cNvPr id="16" name="Picture 15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4621958"/>
            <a:ext cx="574513" cy="574513"/>
          </a:xfrm>
          <a:prstGeom prst="rect">
            <a:avLst/>
          </a:prstGeom>
        </p:spPr>
      </p:pic>
      <p:pic>
        <p:nvPicPr>
          <p:cNvPr id="20" name="Picture 19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" y="4618245"/>
            <a:ext cx="575392" cy="575392"/>
          </a:xfrm>
          <a:prstGeom prst="rect">
            <a:avLst/>
          </a:prstGeom>
        </p:spPr>
      </p:pic>
      <p:pic>
        <p:nvPicPr>
          <p:cNvPr id="21" name="Picture 20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-14885" y="4614263"/>
            <a:ext cx="570880" cy="575388"/>
          </a:xfrm>
          <a:prstGeom prst="rect">
            <a:avLst/>
          </a:prstGeom>
        </p:spPr>
      </p:pic>
      <p:pic>
        <p:nvPicPr>
          <p:cNvPr id="22" name="Picture 21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0" y="4623375"/>
            <a:ext cx="575392" cy="575392"/>
          </a:xfrm>
          <a:prstGeom prst="rect">
            <a:avLst/>
          </a:prstGeom>
        </p:spPr>
      </p:pic>
      <p:pic>
        <p:nvPicPr>
          <p:cNvPr id="23" name="Picture 22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2" y="4623375"/>
            <a:ext cx="575392" cy="575392"/>
          </a:xfrm>
          <a:prstGeom prst="rect">
            <a:avLst/>
          </a:prstGeom>
        </p:spPr>
      </p:pic>
      <p:pic>
        <p:nvPicPr>
          <p:cNvPr id="24" name="Picture 23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85" y="4621958"/>
            <a:ext cx="575392" cy="575392"/>
          </a:xfrm>
          <a:prstGeom prst="rect">
            <a:avLst/>
          </a:prstGeom>
        </p:spPr>
      </p:pic>
      <p:pic>
        <p:nvPicPr>
          <p:cNvPr id="25" name="Picture 24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7" y="4623375"/>
            <a:ext cx="575392" cy="575392"/>
          </a:xfrm>
          <a:prstGeom prst="rect">
            <a:avLst/>
          </a:prstGeom>
        </p:spPr>
      </p:pic>
      <p:pic>
        <p:nvPicPr>
          <p:cNvPr id="26" name="Picture 25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4007469" y="4618245"/>
            <a:ext cx="579803" cy="57539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idx="1"/>
          </p:nvPr>
        </p:nvSpPr>
        <p:spPr>
          <a:xfrm>
            <a:off x="468078" y="714076"/>
            <a:ext cx="8229600" cy="363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5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19-05-30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7202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19-05-30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11" name="Picture 10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12" name="Picture 11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3" name="Picture 12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5" name="Picture 14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6" name="Picture 15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22313" y="1896486"/>
            <a:ext cx="7772400" cy="1427163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7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88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88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09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677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659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677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7659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smtClean="0">
                <a:latin typeface="Myriad Pro SemiExt" pitchFamily="34" charset="0"/>
              </a:rPr>
              <a:t>Click to edit Master title style</a:t>
            </a:r>
            <a:endParaRPr lang="en-US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19-05-30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102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10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7256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smtClean="0">
                <a:latin typeface="Myriad Pro SemiExt" pitchFamily="34" charset="0"/>
              </a:rPr>
              <a:t>Click to edit Master title style</a:t>
            </a:r>
            <a:endParaRPr lang="en-US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5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3884930"/>
            <a:ext cx="8280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040" y="744061"/>
            <a:ext cx="8280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040" y="4309983"/>
            <a:ext cx="8280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dirty="0" smtClean="0">
                <a:latin typeface="Myriad Pro SemiExt" pitchFamily="34" charset="0"/>
              </a:rPr>
              <a:t>Click to </a:t>
            </a:r>
            <a:r>
              <a:rPr lang="fr-CA" dirty="0" err="1" smtClean="0">
                <a:latin typeface="Myriad Pro SemiExt" pitchFamily="34" charset="0"/>
              </a:rPr>
              <a:t>edit</a:t>
            </a:r>
            <a:r>
              <a:rPr lang="fr-CA" dirty="0" smtClean="0">
                <a:latin typeface="Myriad Pro SemiExt" pitchFamily="34" charset="0"/>
              </a:rPr>
              <a:t> Master </a:t>
            </a:r>
            <a:r>
              <a:rPr lang="fr-CA" dirty="0" err="1" smtClean="0">
                <a:latin typeface="Myriad Pro SemiExt" pitchFamily="34" charset="0"/>
              </a:rPr>
              <a:t>title</a:t>
            </a:r>
            <a:r>
              <a:rPr lang="fr-CA" dirty="0" smtClean="0">
                <a:latin typeface="Myriad Pro SemiExt" pitchFamily="34" charset="0"/>
              </a:rPr>
              <a:t> style</a:t>
            </a:r>
            <a:endParaRPr lang="en-US" dirty="0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4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19-05-30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yc-nuclides.pn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7"/>
          <a:stretch/>
        </p:blipFill>
        <p:spPr>
          <a:xfrm>
            <a:off x="5760721" y="1796554"/>
            <a:ext cx="3383279" cy="3346946"/>
          </a:xfrm>
          <a:prstGeom prst="rect">
            <a:avLst/>
          </a:prstGeom>
          <a:effectLst/>
        </p:spPr>
      </p:pic>
      <p:pic>
        <p:nvPicPr>
          <p:cNvPr id="8" name="Picture 7" descr="TRIUMF_logo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8" y="265430"/>
            <a:ext cx="3149600" cy="863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793998" y="146050"/>
            <a:ext cx="0" cy="11023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4010024" y="374064"/>
            <a:ext cx="4667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Canada’s national laboratory</a:t>
            </a:r>
            <a:endParaRPr lang="en-US" sz="1200" baseline="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for particle and nuclear physics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and accelerator-based</a:t>
            </a:r>
            <a:r>
              <a:rPr lang="en-US" sz="1200" baseline="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 science</a:t>
            </a:r>
            <a:endParaRPr lang="en-US" sz="120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886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553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67150" y="1562100"/>
            <a:ext cx="394335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Thank you!</a:t>
            </a:r>
          </a:p>
          <a:p>
            <a:pPr algn="ctr"/>
            <a:r>
              <a:rPr lang="en-CA" sz="40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Merci</a:t>
            </a:r>
            <a:r>
              <a:rPr lang="en-CA" sz="40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!</a:t>
            </a:r>
            <a:endParaRPr lang="en-US" sz="3200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16700" y="4306986"/>
            <a:ext cx="23241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Follow us at </a:t>
            </a:r>
            <a:r>
              <a:rPr lang="en-CA" sz="1400" dirty="0" err="1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TRIUMFLab</a:t>
            </a:r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 </a:t>
            </a:r>
          </a:p>
        </p:txBody>
      </p:sp>
      <p:pic>
        <p:nvPicPr>
          <p:cNvPr id="16" name="Picture 15" descr="FB-f-Logo__white_51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16" y="4744426"/>
            <a:ext cx="244673" cy="244673"/>
          </a:xfrm>
          <a:prstGeom prst="rect">
            <a:avLst/>
          </a:prstGeom>
        </p:spPr>
      </p:pic>
      <p:pic>
        <p:nvPicPr>
          <p:cNvPr id="17" name="Picture 16" descr="Glyph_Logo_png 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41" y="4744426"/>
            <a:ext cx="252000" cy="252000"/>
          </a:xfrm>
          <a:prstGeom prst="rect">
            <a:avLst/>
          </a:prstGeom>
        </p:spPr>
      </p:pic>
      <p:pic>
        <p:nvPicPr>
          <p:cNvPr id="18" name="Picture 17" descr="Twitter_logo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05" y="4744426"/>
            <a:ext cx="309965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16700" y="4306986"/>
            <a:ext cx="23241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Follow us at </a:t>
            </a:r>
            <a:r>
              <a:rPr lang="en-CA" sz="1400" dirty="0" err="1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TRIUMFLab</a:t>
            </a:r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 </a:t>
            </a:r>
          </a:p>
        </p:txBody>
      </p:sp>
      <p:pic>
        <p:nvPicPr>
          <p:cNvPr id="16" name="Picture 15" descr="FB-f-Logo__white_51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16" y="4744426"/>
            <a:ext cx="244673" cy="244673"/>
          </a:xfrm>
          <a:prstGeom prst="rect">
            <a:avLst/>
          </a:prstGeom>
        </p:spPr>
      </p:pic>
      <p:pic>
        <p:nvPicPr>
          <p:cNvPr id="17" name="Picture 16" descr="Glyph_Logo_png 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41" y="4744426"/>
            <a:ext cx="252000" cy="252000"/>
          </a:xfrm>
          <a:prstGeom prst="rect">
            <a:avLst/>
          </a:prstGeom>
        </p:spPr>
      </p:pic>
      <p:pic>
        <p:nvPicPr>
          <p:cNvPr id="18" name="Picture 17" descr="Twitter_logo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05" y="4744426"/>
            <a:ext cx="309965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8445"/>
          <a:stretch/>
        </p:blipFill>
        <p:spPr>
          <a:xfrm>
            <a:off x="3352800" y="0"/>
            <a:ext cx="57912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352800" y="0"/>
            <a:ext cx="57912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3528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IUMF_logo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4706996"/>
            <a:ext cx="1028700" cy="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19-05-30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468078" y="714076"/>
            <a:ext cx="8229600" cy="297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6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19-05-30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2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45" y="4619662"/>
            <a:ext cx="574513" cy="574513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2" y="4615949"/>
            <a:ext cx="575392" cy="575392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4587272" y="4611967"/>
            <a:ext cx="570880" cy="575388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57" y="4621079"/>
            <a:ext cx="575392" cy="575392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49" y="4621079"/>
            <a:ext cx="575392" cy="575392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42" y="4619662"/>
            <a:ext cx="575392" cy="575392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4" y="4621079"/>
            <a:ext cx="575392" cy="575392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8609626" y="4615949"/>
            <a:ext cx="579803" cy="575392"/>
          </a:xfrm>
          <a:prstGeom prst="rect">
            <a:avLst/>
          </a:prstGeom>
        </p:spPr>
      </p:pic>
      <p:pic>
        <p:nvPicPr>
          <p:cNvPr id="16" name="Picture 15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4621958"/>
            <a:ext cx="574513" cy="574513"/>
          </a:xfrm>
          <a:prstGeom prst="rect">
            <a:avLst/>
          </a:prstGeom>
        </p:spPr>
      </p:pic>
      <p:pic>
        <p:nvPicPr>
          <p:cNvPr id="20" name="Picture 19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" y="4618245"/>
            <a:ext cx="575392" cy="575392"/>
          </a:xfrm>
          <a:prstGeom prst="rect">
            <a:avLst/>
          </a:prstGeom>
        </p:spPr>
      </p:pic>
      <p:pic>
        <p:nvPicPr>
          <p:cNvPr id="21" name="Picture 20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-14885" y="4614263"/>
            <a:ext cx="570880" cy="575388"/>
          </a:xfrm>
          <a:prstGeom prst="rect">
            <a:avLst/>
          </a:prstGeom>
        </p:spPr>
      </p:pic>
      <p:pic>
        <p:nvPicPr>
          <p:cNvPr id="22" name="Picture 21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0" y="4623375"/>
            <a:ext cx="575392" cy="575392"/>
          </a:xfrm>
          <a:prstGeom prst="rect">
            <a:avLst/>
          </a:prstGeom>
        </p:spPr>
      </p:pic>
      <p:pic>
        <p:nvPicPr>
          <p:cNvPr id="23" name="Picture 22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2" y="4623375"/>
            <a:ext cx="575392" cy="575392"/>
          </a:xfrm>
          <a:prstGeom prst="rect">
            <a:avLst/>
          </a:prstGeom>
        </p:spPr>
      </p:pic>
      <p:pic>
        <p:nvPicPr>
          <p:cNvPr id="24" name="Picture 23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85" y="4621958"/>
            <a:ext cx="575392" cy="575392"/>
          </a:xfrm>
          <a:prstGeom prst="rect">
            <a:avLst/>
          </a:prstGeom>
        </p:spPr>
      </p:pic>
      <p:pic>
        <p:nvPicPr>
          <p:cNvPr id="25" name="Picture 24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7" y="4623375"/>
            <a:ext cx="575392" cy="575392"/>
          </a:xfrm>
          <a:prstGeom prst="rect">
            <a:avLst/>
          </a:prstGeom>
        </p:spPr>
      </p:pic>
      <p:pic>
        <p:nvPicPr>
          <p:cNvPr id="26" name="Picture 25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4007469" y="4618245"/>
            <a:ext cx="579803" cy="57539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4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469900"/>
          </a:xfrm>
          <a:prstGeom prst="rect">
            <a:avLst/>
          </a:prstGeom>
          <a:solidFill>
            <a:srgbClr val="113F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SemiExt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dirty="0" smtClean="0"/>
              <a:t>Click to </a:t>
            </a:r>
            <a:r>
              <a:rPr lang="fr-CA" dirty="0" err="1" smtClean="0"/>
              <a:t>edit</a:t>
            </a:r>
            <a:r>
              <a:rPr lang="fr-CA" dirty="0" smtClean="0"/>
              <a:t> Master </a:t>
            </a:r>
            <a:r>
              <a:rPr lang="fr-CA" dirty="0" err="1" smtClean="0"/>
              <a:t>title</a:t>
            </a:r>
            <a:r>
              <a:rPr lang="fr-CA" dirty="0" smtClean="0"/>
              <a:t> </a:t>
            </a:r>
            <a:r>
              <a:rPr lang="fr-CA" dirty="0" err="1" smtClean="0"/>
              <a:t>stytle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8" y="714076"/>
            <a:ext cx="8229600" cy="414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TRIUMF_logo_white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904"/>
            <a:ext cx="1028700" cy="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67" r:id="rId3"/>
    <p:sldLayoutId id="2147483663" r:id="rId4"/>
    <p:sldLayoutId id="2147483668" r:id="rId5"/>
    <p:sldLayoutId id="2147483665" r:id="rId6"/>
    <p:sldLayoutId id="2147483649" r:id="rId7"/>
    <p:sldLayoutId id="2147483670" r:id="rId8"/>
    <p:sldLayoutId id="2147483664" r:id="rId9"/>
    <p:sldLayoutId id="214748366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</p:sldLayoutIdLst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Myriad Pro SemiExt" pitchFamily="34" charset="0"/>
          <a:ea typeface="+mj-ea"/>
          <a:cs typeface="Myriad Pro SemiExt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89.emf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4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4.emf"/><Relationship Id="rId5" Type="http://schemas.openxmlformats.org/officeDocument/2006/relationships/image" Target="../media/image42.emf"/><Relationship Id="rId6" Type="http://schemas.openxmlformats.org/officeDocument/2006/relationships/image" Target="../media/image45.emf"/><Relationship Id="rId7" Type="http://schemas.openxmlformats.org/officeDocument/2006/relationships/image" Target="../media/image43.emf"/><Relationship Id="rId8" Type="http://schemas.openxmlformats.org/officeDocument/2006/relationships/image" Target="../media/image46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5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6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6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6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6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6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tiff"/><Relationship Id="rId5" Type="http://schemas.openxmlformats.org/officeDocument/2006/relationships/image" Target="../media/image73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27.emf"/><Relationship Id="rId5" Type="http://schemas.openxmlformats.org/officeDocument/2006/relationships/image" Target="../media/image83.gi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27.emf"/><Relationship Id="rId5" Type="http://schemas.openxmlformats.org/officeDocument/2006/relationships/image" Target="../media/image85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86.emf"/><Relationship Id="rId5" Type="http://schemas.openxmlformats.org/officeDocument/2006/relationships/image" Target="../media/image83.gi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6" Type="http://schemas.openxmlformats.org/officeDocument/2006/relationships/image" Target="../media/image92.gif"/><Relationship Id="rId7" Type="http://schemas.openxmlformats.org/officeDocument/2006/relationships/image" Target="../media/image93.jpg"/><Relationship Id="rId8" Type="http://schemas.openxmlformats.org/officeDocument/2006/relationships/image" Target="../media/image94.png"/><Relationship Id="rId9" Type="http://schemas.openxmlformats.org/officeDocument/2006/relationships/image" Target="../media/image95.gif"/><Relationship Id="rId10" Type="http://schemas.openxmlformats.org/officeDocument/2006/relationships/image" Target="file://localhost/Users/jholt/Physics/Talks/Figures/logos/UTlogo.gif" TargetMode="External"/><Relationship Id="rId11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10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84.emf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3.emf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2.emf"/><Relationship Id="rId3" Type="http://schemas.openxmlformats.org/officeDocument/2006/relationships/image" Target="../media/image11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9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0.emf"/><Relationship Id="rId3" Type="http://schemas.openxmlformats.org/officeDocument/2006/relationships/image" Target="../media/image12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5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6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23.emf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7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gif"/><Relationship Id="rId3" Type="http://schemas.openxmlformats.org/officeDocument/2006/relationships/image" Target="../media/image128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jpeg"/><Relationship Id="rId5" Type="http://schemas.openxmlformats.org/officeDocument/2006/relationships/image" Target="../media/image131.emf"/><Relationship Id="rId6" Type="http://schemas.openxmlformats.org/officeDocument/2006/relationships/image" Target="../media/image132.jpeg"/><Relationship Id="rId7" Type="http://schemas.openxmlformats.org/officeDocument/2006/relationships/image" Target="../media/image13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1736824"/>
            <a:ext cx="8915400" cy="34778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Ab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I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nitio Theory for Electroweak Properties of Nuclei</a:t>
            </a:r>
          </a:p>
          <a:p>
            <a:endParaRPr lang="en-CA" sz="28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28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Jason D. Holt</a:t>
            </a:r>
          </a:p>
          <a:p>
            <a:endParaRPr lang="en-CA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w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ith </a:t>
            </a:r>
          </a:p>
          <a:p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Ragnar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</a:t>
            </a:r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Stroberg</a:t>
            </a:r>
            <a:endParaRPr lang="en-CA" b="1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Takayuki Miyagi</a:t>
            </a:r>
            <a:endParaRPr lang="en-CA" b="1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Antoine </a:t>
            </a:r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Belley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(undergrad)</a:t>
            </a:r>
            <a:endParaRPr lang="en-CA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1400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sz="14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MEDEX 2019, May 30, 2019</a:t>
            </a:r>
          </a:p>
        </p:txBody>
      </p:sp>
    </p:spTree>
    <p:extLst>
      <p:ext uri="{BB962C8B-B14F-4D97-AF65-F5344CB8AC3E}">
        <p14:creationId xmlns:p14="http://schemas.microsoft.com/office/powerpoint/2010/main" val="8231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4"/>
    </mc:Choice>
    <mc:Fallback xmlns="">
      <p:transition xmlns:p14="http://schemas.microsoft.com/office/powerpoint/2010/main" spd="slow" advTm="152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How well can nuclear models motivate experiments, predict beyond data?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Double-beta decay matrix elements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Models can extrapolate unreliably   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Spread in results ≠ meaningful uncertainty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137160" y="1059706"/>
            <a:ext cx="4405520" cy="32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3"/>
    </mc:Choice>
    <mc:Fallback xmlns="">
      <p:transition xmlns:p14="http://schemas.microsoft.com/office/powerpoint/2010/main" spd="slow" advTm="144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63347" y="217331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4080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Next Big Discovery: Nature of Dark Matter?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Exclusion plots for WIMP-nucleon total cross section (spin-dependent)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000" dirty="0" smtClean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Differential cross section: compare results from different </a:t>
            </a:r>
            <a:r>
              <a:rPr lang="en-US" sz="1600" dirty="0" smtClean="0">
                <a:latin typeface="Myriad pro"/>
                <a:cs typeface="Myriad pro"/>
              </a:rPr>
              <a:t>target nuclei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" y="4397431"/>
            <a:ext cx="2214701" cy="519197"/>
          </a:xfrm>
          <a:prstGeom prst="rect">
            <a:avLst/>
          </a:prstGeom>
        </p:spPr>
      </p:pic>
      <p:pic>
        <p:nvPicPr>
          <p:cNvPr id="3" name="Picture 2" descr="Limi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226060" y="1137920"/>
            <a:ext cx="3929159" cy="2550160"/>
          </a:xfrm>
          <a:prstGeom prst="rect">
            <a:avLst/>
          </a:prstGeom>
        </p:spPr>
      </p:pic>
      <p:pic>
        <p:nvPicPr>
          <p:cNvPr id="16" name="Picture 15" descr="Limi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0" b="248"/>
          <a:stretch/>
        </p:blipFill>
        <p:spPr>
          <a:xfrm>
            <a:off x="4452620" y="1148080"/>
            <a:ext cx="3929159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"/>
    </mc:Choice>
    <mc:Fallback xmlns="">
      <p:transition xmlns:p14="http://schemas.microsoft.com/office/powerpoint/2010/main" spd="slow" advTm="31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Spin-Dependent Structure Factors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Phenomenological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 + inconsistent bare operator (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with two-body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9" y="1055710"/>
            <a:ext cx="6404864" cy="528320"/>
          </a:xfrm>
          <a:prstGeom prst="rect">
            <a:avLst/>
          </a:prstGeom>
        </p:spPr>
      </p:pic>
      <p:pic>
        <p:nvPicPr>
          <p:cNvPr id="27" name="Picture 26" descr="Screen Shot 2015-03-13 at 0.42.45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0238" r="15080" b="10757"/>
          <a:stretch/>
        </p:blipFill>
        <p:spPr>
          <a:xfrm>
            <a:off x="54586" y="1645921"/>
            <a:ext cx="6208629" cy="34946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3563" y="4869024"/>
            <a:ext cx="1726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Arial"/>
              </a:rPr>
              <a:t>Klos</a:t>
            </a:r>
            <a:r>
              <a:rPr lang="it-IT" sz="1200" dirty="0">
                <a:latin typeface="Arial"/>
              </a:rPr>
              <a:t> </a:t>
            </a:r>
            <a:r>
              <a:rPr lang="it-IT" sz="1200" dirty="0" smtClean="0">
                <a:latin typeface="Arial"/>
              </a:rPr>
              <a:t>et al, PRD (2013)</a:t>
            </a:r>
          </a:p>
        </p:txBody>
      </p:sp>
    </p:spTree>
    <p:extLst>
      <p:ext uri="{BB962C8B-B14F-4D97-AF65-F5344CB8AC3E}">
        <p14:creationId xmlns:p14="http://schemas.microsoft.com/office/powerpoint/2010/main" val="3950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"/>
    </mc:Choice>
    <mc:Fallback xmlns="">
      <p:transition xmlns:p14="http://schemas.microsoft.com/office/powerpoint/2010/main" spd="slow" advTm="24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1" b="52812"/>
          <a:stretch/>
        </p:blipFill>
        <p:spPr>
          <a:xfrm>
            <a:off x="4826000" y="2289793"/>
            <a:ext cx="4246879" cy="2458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How well can nuclear models motivate experiments, predict beyond data</a:t>
            </a:r>
            <a:r>
              <a:rPr lang="en-US" sz="1600" dirty="0" smtClean="0">
                <a:latin typeface="Myriad Pro"/>
                <a:cs typeface="Myriad Pro"/>
              </a:rPr>
              <a:t>?</a:t>
            </a:r>
          </a:p>
          <a:p>
            <a:pPr defTabSz="457152"/>
            <a:endParaRPr lang="en-US" sz="1600" b="1" dirty="0">
              <a:latin typeface="Myriad Pro"/>
              <a:cs typeface="Myriad Pro"/>
            </a:endParaRPr>
          </a:p>
          <a:p>
            <a:pPr defTabSz="457152"/>
            <a:endParaRPr lang="en-US" sz="1600" b="1" dirty="0" smtClean="0">
              <a:latin typeface="Myriad Pro"/>
              <a:cs typeface="Myriad Pro"/>
            </a:endParaRPr>
          </a:p>
          <a:p>
            <a:pPr defTabSz="457152"/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      Analogous picture in </a:t>
            </a:r>
            <a:r>
              <a:rPr lang="en-US" sz="1600" dirty="0">
                <a:solidFill>
                  <a:srgbClr val="0000FF"/>
                </a:solidFill>
                <a:latin typeface="Times"/>
                <a:cs typeface="Times"/>
              </a:rPr>
              <a:t>0ν</a:t>
            </a:r>
            <a:r>
              <a:rPr lang="en-US" sz="1600" dirty="0">
                <a:solidFill>
                  <a:srgbClr val="0000FF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>
                <a:solidFill>
                  <a:srgbClr val="0000FF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ea typeface="Lucida Grande"/>
                <a:cs typeface="Myriad pro"/>
              </a:rPr>
              <a:t>decay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Double-beta decay matrix elements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Models can extrapolate unreliably   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Spread in results ≠ meaningful uncertainty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137160" y="1059706"/>
            <a:ext cx="4405520" cy="3298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0273" y="4328160"/>
            <a:ext cx="146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endParaRPr lang="it-IT" sz="120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4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1"/>
    </mc:Choice>
    <mc:Fallback xmlns="">
      <p:transition xmlns:p14="http://schemas.microsoft.com/office/powerpoint/2010/main" spd="slow" advTm="188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 Nuclear Matrix Element Status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47320" y="554037"/>
            <a:ext cx="9006839" cy="437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All calculations to date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extrapolated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phenomenological models; large spread in results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All models missing essential physics</a:t>
            </a:r>
          </a:p>
          <a:p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Impossible to assign rigorous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uncertainties   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R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ethink approach to nuclear structure!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41" t="46678" b="5115"/>
          <a:stretch/>
        </p:blipFill>
        <p:spPr>
          <a:xfrm>
            <a:off x="66041" y="1194322"/>
            <a:ext cx="4870627" cy="2879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9072" y="3397180"/>
            <a:ext cx="185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(2016)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2801" y="4551680"/>
            <a:ext cx="3952240" cy="3524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4"/>
    </mc:Choice>
    <mc:Fallback xmlns="">
      <p:transition xmlns:p14="http://schemas.microsoft.com/office/powerpoint/2010/main" spd="slow" advTm="587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63347" y="217331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4080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Next Big Discovery: Nature of Dark Matter?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1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Exclusion plots for WIMP-nucleon total cross section (spin-dependent)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0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Differential cross section: compare results from different target nuclei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	</a:t>
            </a:r>
            <a:r>
              <a:rPr lang="en-US" sz="1600" dirty="0" smtClean="0">
                <a:latin typeface="Myriad pro"/>
                <a:cs typeface="Myriad pro"/>
              </a:rPr>
              <a:t>					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Structure functions </a:t>
            </a:r>
            <a:r>
              <a:rPr lang="en-US" sz="1600" dirty="0" smtClean="0">
                <a:latin typeface="Myriad pro"/>
                <a:cs typeface="Myriad pro"/>
              </a:rPr>
              <a:t>required from nuclear theory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" y="4397431"/>
            <a:ext cx="2214701" cy="519197"/>
          </a:xfrm>
          <a:prstGeom prst="rect">
            <a:avLst/>
          </a:prstGeom>
        </p:spPr>
      </p:pic>
      <p:pic>
        <p:nvPicPr>
          <p:cNvPr id="3" name="Picture 2" descr="Limi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226060" y="1137920"/>
            <a:ext cx="3929159" cy="2550160"/>
          </a:xfrm>
          <a:prstGeom prst="rect">
            <a:avLst/>
          </a:prstGeom>
        </p:spPr>
      </p:pic>
      <p:pic>
        <p:nvPicPr>
          <p:cNvPr id="16" name="Picture 15" descr="Limi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0" b="248"/>
          <a:stretch/>
        </p:blipFill>
        <p:spPr>
          <a:xfrm>
            <a:off x="4452620" y="1148080"/>
            <a:ext cx="3929159" cy="2540000"/>
          </a:xfrm>
          <a:prstGeom prst="rect">
            <a:avLst/>
          </a:prstGeom>
        </p:spPr>
      </p:pic>
      <p:sp>
        <p:nvSpPr>
          <p:cNvPr id="13" name="Octagon 12"/>
          <p:cNvSpPr>
            <a:spLocks noChangeAspect="1"/>
          </p:cNvSpPr>
          <p:nvPr/>
        </p:nvSpPr>
        <p:spPr>
          <a:xfrm>
            <a:off x="2106398" y="4369069"/>
            <a:ext cx="596162" cy="596162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"/>
    </mc:Choice>
    <mc:Fallback xmlns="">
      <p:transition xmlns:p14="http://schemas.microsoft.com/office/powerpoint/2010/main" spd="slow" advTm="30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Theory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8930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24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7"/>
    </mc:Choice>
    <mc:Fallback xmlns="">
      <p:transition xmlns:p14="http://schemas.microsoft.com/office/powerpoint/2010/main" spd="slow" advTm="345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Interactions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9925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- Nuclear forces (low-energy QCD)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1"/>
    </mc:Choice>
    <mc:Fallback xmlns="">
      <p:transition xmlns:p14="http://schemas.microsoft.com/office/powerpoint/2010/main" spd="slow" advTm="245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Interactions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19236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- Nuclear forces (low-energy QCD)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FF"/>
                </a:solidFill>
              </a:rPr>
              <a:t>Chiral effective field theory</a:t>
            </a:r>
            <a:r>
              <a:rPr lang="en-US" sz="1400" dirty="0"/>
              <a:t>: systematic expansion of nuclear interactions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3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/>
              <a:t>Consistent </a:t>
            </a:r>
            <a:r>
              <a:rPr lang="en-US" sz="1400" dirty="0" smtClean="0"/>
              <a:t>NN, 3N, 4N</a:t>
            </a:r>
            <a:r>
              <a:rPr lang="mr-IN" sz="1400" dirty="0" smtClean="0"/>
              <a:t>…</a:t>
            </a:r>
            <a:r>
              <a:rPr lang="en-US" sz="1400" dirty="0" smtClean="0"/>
              <a:t> </a:t>
            </a:r>
            <a:r>
              <a:rPr lang="en-US" sz="1400" dirty="0"/>
              <a:t>forces, electroweak currents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400" dirty="0"/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/>
              <a:t>Quantifiable uncertainties </a:t>
            </a:r>
            <a:r>
              <a:rPr lang="en-US" sz="1400" dirty="0" smtClean="0"/>
              <a:t>possible</a:t>
            </a:r>
            <a:endParaRPr lang="en-US" sz="1400" dirty="0" smtClean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hwenk gx v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26481" r="30649" b="35789"/>
          <a:stretch/>
        </p:blipFill>
        <p:spPr>
          <a:xfrm>
            <a:off x="5809541" y="852594"/>
            <a:ext cx="1192004" cy="16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13"/>
    </mc:Choice>
    <mc:Fallback xmlns="">
      <p:transition xmlns:p14="http://schemas.microsoft.com/office/powerpoint/2010/main" spd="slow" advTm="738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Many-Body Methods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858519" cy="927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</a:t>
            </a:r>
            <a:r>
              <a:rPr lang="en-US" sz="1400" dirty="0" smtClean="0">
                <a:latin typeface="Myriad pro"/>
                <a:cs typeface="Myriad pro"/>
              </a:rPr>
              <a:t>forces, electroweak </a:t>
            </a:r>
            <a:r>
              <a:rPr lang="en-US" sz="1400" dirty="0">
                <a:latin typeface="Myriad pro"/>
                <a:cs typeface="Myriad pro"/>
              </a:rPr>
              <a:t>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047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8"/>
    </mc:Choice>
    <mc:Fallback xmlns="">
      <p:transition xmlns:p14="http://schemas.microsoft.com/office/powerpoint/2010/main" spd="slow" advTm="149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935720" cy="7894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Moore’s law: exponential growth in computing power                       </a:t>
            </a:r>
            <a:endParaRPr lang="en-US" sz="1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</a:t>
            </a:r>
            <a:r>
              <a:rPr lang="en-US" sz="1600" b="1" dirty="0" smtClean="0">
                <a:solidFill>
                  <a:srgbClr val="3366FF"/>
                </a:solidFill>
                <a:latin typeface="Myriad pro"/>
                <a:cs typeface="Myriad pro"/>
              </a:rPr>
              <a:t>NCSM</a:t>
            </a:r>
            <a:r>
              <a:rPr lang="en-US" sz="1600" dirty="0" smtClean="0">
                <a:latin typeface="Myriad pro"/>
                <a:cs typeface="Myriad pro"/>
              </a:rPr>
              <a:t>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7040" y="2550160"/>
            <a:ext cx="690880" cy="159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109" y="1455244"/>
            <a:ext cx="2691491" cy="13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9"/>
    </mc:Choice>
    <mc:Fallback xmlns="">
      <p:transition xmlns:p14="http://schemas.microsoft.com/office/powerpoint/2010/main" spd="slow" advTm="272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3336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Moore’s law: exponential growth in computing power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NCSM)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Mid 2000’s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polynomial scaling methods developed </a:t>
            </a:r>
            <a:r>
              <a:rPr lang="en-US" sz="1600" dirty="0" smtClean="0">
                <a:latin typeface="Myriad pro"/>
                <a:cs typeface="Myriad pro"/>
              </a:rPr>
              <a:t>(coupled cluster, </a:t>
            </a:r>
            <a:r>
              <a:rPr lang="en-US" sz="1600" b="1" dirty="0" smtClean="0">
                <a:solidFill>
                  <a:srgbClr val="3366FF"/>
                </a:solidFill>
                <a:latin typeface="Myriad pro"/>
                <a:cs typeface="Myriad pro"/>
              </a:rPr>
              <a:t>in-medium SRG</a:t>
            </a:r>
            <a:r>
              <a:rPr lang="en-US" sz="1600" dirty="0" smtClean="0">
                <a:latin typeface="Myriad pro"/>
                <a:cs typeface="Myriad pro"/>
              </a:rPr>
              <a:t>,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Explosion in reach of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theory</a:t>
            </a:r>
            <a:endParaRPr lang="en-US" sz="1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35120" y="2397760"/>
            <a:ext cx="1117600" cy="195072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069" y="1656058"/>
            <a:ext cx="2508611" cy="13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0"/>
    </mc:Choice>
    <mc:Fallback xmlns="">
      <p:transition xmlns:p14="http://schemas.microsoft.com/office/powerpoint/2010/main" spd="slow" advTm="209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1736824"/>
            <a:ext cx="8915400" cy="34778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Ab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I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nitio Theory for Electroweak Properties of Nuclei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(</a:t>
            </a:r>
            <a:r>
              <a:rPr lang="en-US" sz="28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ie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g</a:t>
            </a:r>
            <a:r>
              <a:rPr lang="en-US" sz="2800" baseline="-250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A</a:t>
            </a:r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quenching and double-beta decay)</a:t>
            </a:r>
          </a:p>
          <a:p>
            <a:endParaRPr lang="en-CA" sz="28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Jason D. Holt</a:t>
            </a:r>
          </a:p>
          <a:p>
            <a:endParaRPr lang="en-CA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w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ith </a:t>
            </a:r>
          </a:p>
          <a:p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Ragnar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</a:t>
            </a:r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Stroberg</a:t>
            </a:r>
            <a:endParaRPr lang="en-CA" b="1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Takayuki Miyagi</a:t>
            </a:r>
            <a:endParaRPr lang="en-CA" b="1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Antoine </a:t>
            </a:r>
            <a:r>
              <a:rPr lang="en-CA" b="1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Belley</a:t>
            </a:r>
            <a:r>
              <a:rPr lang="en-CA" b="1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(undergrad)</a:t>
            </a:r>
            <a:endParaRPr lang="en-CA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1400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sz="14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MEDEX 2019, May 30, 2019</a:t>
            </a:r>
          </a:p>
        </p:txBody>
      </p:sp>
    </p:spTree>
    <p:extLst>
      <p:ext uri="{BB962C8B-B14F-4D97-AF65-F5344CB8AC3E}">
        <p14:creationId xmlns:p14="http://schemas.microsoft.com/office/powerpoint/2010/main" val="35095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1"/>
    </mc:Choice>
    <mc:Fallback xmlns="">
      <p:transition xmlns:p14="http://schemas.microsoft.com/office/powerpoint/2010/main" spd="slow" advTm="206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3336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Moore’s law: exponential growth in computing power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                     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2019: A&gt;100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NCSM)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Mid 2000’s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polynomial scaling methods developed </a:t>
            </a:r>
            <a:r>
              <a:rPr lang="en-US" sz="1600" dirty="0" smtClean="0">
                <a:latin typeface="Myriad pro"/>
                <a:cs typeface="Myriad pro"/>
              </a:rPr>
              <a:t>(coupled cluster, in-medium SRG,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Explosion in reach of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theory</a:t>
            </a:r>
            <a:endParaRPr lang="en-US" sz="1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56480" y="604837"/>
            <a:ext cx="223520" cy="22828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72349" y="706437"/>
            <a:ext cx="1015091" cy="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3"/>
    </mc:Choice>
    <mc:Fallback xmlns="">
      <p:transition xmlns:p14="http://schemas.microsoft.com/office/powerpoint/2010/main" spd="slow" advTm="123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CA" dirty="0" smtClean="0"/>
              <a:t>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927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</a:t>
            </a:r>
            <a:r>
              <a:rPr lang="en-US" sz="1400" dirty="0" smtClean="0">
                <a:latin typeface="Myriad pro"/>
                <a:cs typeface="Myriad pro"/>
              </a:rPr>
              <a:t>forces, electroweak physics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38928" y="147141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10-15 years ago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99888" y="1715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8-10 years ago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0048" y="1969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3-5 years ago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94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7"/>
    </mc:Choice>
    <mc:Fallback xmlns="">
      <p:transition xmlns:p14="http://schemas.microsoft.com/office/powerpoint/2010/main" spd="slow" advTm="259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f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927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</a:t>
            </a:r>
            <a:r>
              <a:rPr lang="en-US" sz="1400" dirty="0" smtClean="0">
                <a:latin typeface="Myriad pro"/>
                <a:cs typeface="Myriad pro"/>
              </a:rPr>
              <a:t>forces, electroweak physics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</a:t>
            </a:r>
            <a:r>
              <a:rPr lang="en-US" sz="1400" dirty="0" smtClean="0">
                <a:latin typeface="Myriad pro"/>
                <a:cs typeface="Myriad pro"/>
              </a:rPr>
              <a:t>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138928" y="147141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10-15 years ago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199888" y="1715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8-10 years ago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210048" y="1969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3-5 years ago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3"/>
    </mc:Choice>
    <mc:Fallback xmlns="">
      <p:transition xmlns:p14="http://schemas.microsoft.com/office/powerpoint/2010/main" spd="slow" advTm="153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Can we achieve accuracy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                                               of large-space methods?</a:t>
            </a: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Valence-Space In-Medium SRG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3"/>
          <a:stretch/>
        </p:blipFill>
        <p:spPr>
          <a:xfrm>
            <a:off x="72000" y="4043680"/>
            <a:ext cx="2563876" cy="100793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177354" y="2266319"/>
            <a:ext cx="302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Arial"/>
              </a:rPr>
              <a:t>Tsukiyama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Schwenk</a:t>
            </a:r>
            <a:r>
              <a:rPr lang="it-IT" sz="1200" dirty="0" smtClean="0">
                <a:latin typeface="Arial"/>
              </a:rPr>
              <a:t>, PRC 2012</a:t>
            </a:r>
          </a:p>
          <a:p>
            <a:r>
              <a:rPr lang="it-IT" sz="1200" dirty="0" err="1" smtClean="0">
                <a:latin typeface="Arial"/>
              </a:rPr>
              <a:t>Morris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Parzuchowski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PRC 2015</a:t>
            </a: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1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IMSRG(3) in progress</a:t>
            </a:r>
            <a:endParaRPr lang="en-CA" sz="16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50968"/>
            <a:ext cx="5941412" cy="59533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57" y="921983"/>
            <a:ext cx="3147343" cy="62734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1" y="4368800"/>
            <a:ext cx="3166110" cy="297180"/>
          </a:xfrm>
          <a:prstGeom prst="rect">
            <a:avLst/>
          </a:prstGeom>
        </p:spPr>
      </p:pic>
      <p:pic>
        <p:nvPicPr>
          <p:cNvPr id="15" name="Picture 14" descr="ShellsIllustrationO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/>
        </p:blipFill>
        <p:spPr>
          <a:xfrm>
            <a:off x="50874" y="3474720"/>
            <a:ext cx="2563876" cy="6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5"/>
    </mc:Choice>
    <mc:Fallback xmlns="">
      <p:transition xmlns:p14="http://schemas.microsoft.com/office/powerpoint/2010/main" spd="slow" advTm="1088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Can we achieve accuracy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                                               of large-space methods?</a:t>
            </a: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Valence-Space In-Medium SRG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790000"/>
            <a:ext cx="2563876" cy="22616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177354" y="2266319"/>
            <a:ext cx="302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Arial"/>
              </a:rPr>
              <a:t>Tsukiyama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Schwenk</a:t>
            </a:r>
            <a:r>
              <a:rPr lang="it-IT" sz="1200" dirty="0" smtClean="0">
                <a:latin typeface="Arial"/>
              </a:rPr>
              <a:t>, PRC 2012</a:t>
            </a:r>
          </a:p>
          <a:p>
            <a:r>
              <a:rPr lang="it-IT" sz="1200" dirty="0" err="1" smtClean="0">
                <a:latin typeface="Arial"/>
              </a:rPr>
              <a:t>Morris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Parzuchowski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PRC 2015</a:t>
            </a:r>
          </a:p>
        </p:txBody>
      </p:sp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5000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1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IMSRG(3) in progress</a:t>
            </a:r>
            <a:endParaRPr lang="en-CA" sz="16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50968"/>
            <a:ext cx="5941412" cy="59533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57" y="921983"/>
            <a:ext cx="3147343" cy="62734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1" y="4368800"/>
            <a:ext cx="3166110" cy="2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97"/>
    </mc:Choice>
    <mc:Fallback xmlns="">
      <p:transition xmlns:p14="http://schemas.microsoft.com/office/powerpoint/2010/main" spd="slow" advTm="626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244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</a:t>
            </a:r>
            <a:r>
              <a:rPr lang="en-US" sz="1600" b="1" dirty="0">
                <a:solidFill>
                  <a:srgbClr val="000090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3: Decouple additional operators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							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Careful benchmarking essential   </a:t>
            </a: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397760" y="0"/>
            <a:ext cx="6366593" cy="469901"/>
          </a:xfrm>
        </p:spPr>
        <p:txBody>
          <a:bodyPr/>
          <a:lstStyle/>
          <a:p>
            <a:r>
              <a:rPr lang="en-CA" dirty="0" smtClean="0"/>
              <a:t>Effective Valence-Space In-Medium SRG Operators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790000"/>
            <a:ext cx="2563876" cy="2261616"/>
          </a:xfrm>
          <a:prstGeom prst="rect">
            <a:avLst/>
          </a:prstGeom>
        </p:spPr>
      </p:pic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4878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73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1" y="4244340"/>
            <a:ext cx="3443605" cy="28067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61" y="3789680"/>
            <a:ext cx="3166110" cy="29718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172970"/>
            <a:ext cx="5676900" cy="571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50968"/>
            <a:ext cx="5941412" cy="595332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57" y="921983"/>
            <a:ext cx="3147343" cy="6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5"/>
    </mc:Choice>
    <mc:Fallback xmlns="">
      <p:transition xmlns:p14="http://schemas.microsoft.com/office/powerpoint/2010/main" spd="slow" advTm="239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Valence-Space IMSRG: From Oxygen to Nickel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New approach accesses *all* nuclei: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agrees to 1% with large-space methods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Agreement with </a:t>
            </a:r>
            <a:r>
              <a:rPr lang="en-US" sz="1600" i="1" dirty="0" smtClean="0">
                <a:solidFill>
                  <a:srgbClr val="000000"/>
                </a:solidFill>
                <a:latin typeface="Myriad pro"/>
                <a:cs typeface="Myriad pro"/>
              </a:rPr>
              <a:t>experiment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deteriorates for heavy chains (due to input Hamiltonian)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Significant gain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in applicability with little/no sacrifice in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accuracy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Low computational cost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~1 node-day/nucleus</a:t>
            </a:r>
          </a:p>
        </p:txBody>
      </p:sp>
      <p:pic>
        <p:nvPicPr>
          <p:cNvPr id="3" name="Picture 2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50000" r="32950" b="484"/>
          <a:stretch/>
        </p:blipFill>
        <p:spPr>
          <a:xfrm>
            <a:off x="4518443" y="1160500"/>
            <a:ext cx="4263535" cy="2241233"/>
          </a:xfrm>
          <a:prstGeom prst="rect">
            <a:avLst/>
          </a:prstGeom>
        </p:spPr>
      </p:pic>
      <p:pic>
        <p:nvPicPr>
          <p:cNvPr id="10" name="Picture 9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7" t="-2490" b="50000"/>
          <a:stretch/>
        </p:blipFill>
        <p:spPr>
          <a:xfrm>
            <a:off x="144000" y="1008100"/>
            <a:ext cx="4272296" cy="2375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3424363"/>
            <a:ext cx="21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Stroberg et al., PRL (2017)</a:t>
            </a:r>
          </a:p>
        </p:txBody>
      </p:sp>
    </p:spTree>
    <p:extLst>
      <p:ext uri="{BB962C8B-B14F-4D97-AF65-F5344CB8AC3E}">
        <p14:creationId xmlns:p14="http://schemas.microsoft.com/office/powerpoint/2010/main" val="29916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7"/>
    </mc:Choice>
    <mc:Fallback xmlns="">
      <p:transition xmlns:p14="http://schemas.microsoft.com/office/powerpoint/2010/main" spd="slow" advTm="352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NN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+3N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force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with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good reproduction of ground-state energies (but poor radii)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1.8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/2.0 (EM) reproduces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ground-state energies through </a:t>
            </a:r>
            <a:r>
              <a:rPr lang="en-US" sz="1600" b="1" baseline="30000" dirty="0">
                <a:solidFill>
                  <a:srgbClr val="0000FF"/>
                </a:solidFill>
                <a:latin typeface="Myriad Pro"/>
                <a:cs typeface="Myriad Pro"/>
              </a:rPr>
              <a:t>78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Ni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Slight </a:t>
            </a:r>
            <a:r>
              <a:rPr lang="en-US" sz="1600" dirty="0" err="1" smtClean="0">
                <a:latin typeface="Myriad Pro"/>
                <a:cs typeface="Myriad Pro"/>
              </a:rPr>
              <a:t>underbinding</a:t>
            </a:r>
            <a:r>
              <a:rPr lang="en-US" sz="1600" dirty="0" smtClean="0">
                <a:latin typeface="Myriad Pro"/>
                <a:cs typeface="Myriad Pro"/>
              </a:rPr>
              <a:t> for neutron-rich oxygen</a:t>
            </a:r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 for Nuclei</a:t>
            </a:r>
            <a:endParaRPr lang="en-CA" dirty="0"/>
          </a:p>
        </p:txBody>
      </p:sp>
      <p:pic>
        <p:nvPicPr>
          <p:cNvPr id="5" name="Picture 4" descr="IMSRG_3N_convergence_EgsdivA_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0" y="1008000"/>
            <a:ext cx="4375150" cy="32194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9401" y="3350567"/>
            <a:ext cx="237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PRC (2017)</a:t>
            </a:r>
          </a:p>
        </p:txBody>
      </p:sp>
      <p:pic>
        <p:nvPicPr>
          <p:cNvPr id="2" name="Picture 1" descr="PastedGraphic-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039708"/>
            <a:ext cx="4419600" cy="29947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30371" y="2976880"/>
            <a:ext cx="233680" cy="2540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30160" y="2641600"/>
            <a:ext cx="447040" cy="56896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4211" y="3073568"/>
            <a:ext cx="1286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/>
              </a:rPr>
              <a:t>From G. Hagen</a:t>
            </a:r>
          </a:p>
        </p:txBody>
      </p:sp>
    </p:spTree>
    <p:extLst>
      <p:ext uri="{BB962C8B-B14F-4D97-AF65-F5344CB8AC3E}">
        <p14:creationId xmlns:p14="http://schemas.microsoft.com/office/powerpoint/2010/main" val="42324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2"/>
    </mc:Choice>
    <mc:Fallback xmlns="">
      <p:transition xmlns:p14="http://schemas.microsoft.com/office/powerpoint/2010/main" spd="slow" advTm="824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Forces with good saturation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1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Isotopic chains: dramatic improvement with respect to experimental data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Opens possibility for reliable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predictions across the nuclear chart!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Accesses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properties of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nuclei: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   - Ground states, excited states, radii, electroweak transitions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8" name="Picture 7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50000" r="32950" b="484"/>
          <a:stretch/>
        </p:blipFill>
        <p:spPr>
          <a:xfrm>
            <a:off x="108000" y="1224000"/>
            <a:ext cx="4263535" cy="224123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64194" y="2044700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_gs_sa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4"/>
          <a:stretch/>
        </p:blipFill>
        <p:spPr>
          <a:xfrm>
            <a:off x="5400000" y="1116000"/>
            <a:ext cx="3547110" cy="26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8"/>
    </mc:Choice>
    <mc:Fallback xmlns="">
      <p:transition xmlns:p14="http://schemas.microsoft.com/office/powerpoint/2010/main" spd="slow" advTm="347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3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927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</a:t>
            </a:r>
            <a:r>
              <a:rPr lang="en-US" sz="1400" dirty="0" smtClean="0">
                <a:latin typeface="Myriad pro"/>
                <a:cs typeface="Myriad pro"/>
              </a:rPr>
              <a:t>forces, electroweak physics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535680" y="4266572"/>
            <a:ext cx="4518660" cy="299258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Extends range to all nuclei to global scale: N</a:t>
            </a: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Z≈50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8928" y="147141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10-15 years ago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199888" y="1715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8-10 years ago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210048" y="1969254"/>
            <a:ext cx="1497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3-5 years ago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0368" y="2213094"/>
            <a:ext cx="14161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06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6"/>
    </mc:Choice>
    <mc:Fallback xmlns="">
      <p:transition xmlns:p14="http://schemas.microsoft.com/office/powerpoint/2010/main" spd="slow" advTm="245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baseline="30000" dirty="0" smtClean="0"/>
              <a:t>*</a:t>
            </a:r>
            <a:endParaRPr lang="en-CA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5875" y="4737692"/>
            <a:ext cx="126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</a:rPr>
              <a:t>*</a:t>
            </a:r>
            <a:r>
              <a:rPr lang="en-US" dirty="0" smtClean="0"/>
              <a:t> </a:t>
            </a:r>
            <a:r>
              <a:rPr lang="en-US" sz="1200" dirty="0" smtClean="0"/>
              <a:t>from MEDEX17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01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5"/>
    </mc:Choice>
    <mc:Fallback xmlns="">
      <p:transition xmlns:p14="http://schemas.microsoft.com/office/powerpoint/2010/main" spd="slow" advTm="301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Global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Calculations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3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Effectively takes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calculations to a global scale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up to N,Z~50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B-W Mass formula:  3.1MeV Z&lt;28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</a:t>
            </a: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 			3.5MeV Z&lt;20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DFT: 0.6-2.0 MeV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rms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deviation at level of BW Mass formula (EDF models; UNEDF1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rms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=1.8MeV)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Input Hamiltonians fit to A=2,3,4 </a:t>
            </a:r>
            <a:r>
              <a:rPr lang="mr-IN" sz="1600" dirty="0" smtClean="0">
                <a:solidFill>
                  <a:srgbClr val="0000FF"/>
                </a:solidFill>
                <a:latin typeface="Myriad pro"/>
                <a:cs typeface="Myriad pro"/>
              </a:rPr>
              <a:t>–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not biased towards known data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How does deviation from experiment look for separation energies (relevant for drip lines)?</a:t>
            </a:r>
          </a:p>
        </p:txBody>
      </p:sp>
      <p:pic>
        <p:nvPicPr>
          <p:cNvPr id="7" name="Picture 6" descr="AllProbBoun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1" t="64000" r="17778" b="11901"/>
          <a:stretch/>
        </p:blipFill>
        <p:spPr>
          <a:xfrm>
            <a:off x="274321" y="1177804"/>
            <a:ext cx="3586479" cy="23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6"/>
    </mc:Choice>
    <mc:Fallback xmlns="">
      <p:transition xmlns:p14="http://schemas.microsoft.com/office/powerpoint/2010/main" spd="slow" advTm="533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Global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Calculations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8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All corrected distributions approximately Gaussian centered at 0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Certain residuals correlated </a:t>
            </a:r>
            <a:r>
              <a:rPr lang="mr-IN" sz="1600" dirty="0" smtClean="0">
                <a:solidFill>
                  <a:srgbClr val="000000"/>
                </a:solidFill>
                <a:latin typeface="Myriad pro"/>
                <a:cs typeface="Myriad pro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must correct for this in probabilities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Assume unmeasured nuclei also follow this distribution</a:t>
            </a:r>
          </a:p>
        </p:txBody>
      </p:sp>
      <p:pic>
        <p:nvPicPr>
          <p:cNvPr id="2" name="Picture 1" descr="DriplineCovariance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680" r="3648" b="3097"/>
          <a:stretch/>
        </p:blipFill>
        <p:spPr>
          <a:xfrm>
            <a:off x="162560" y="822960"/>
            <a:ext cx="3565645" cy="3576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2320" y="792480"/>
            <a:ext cx="1869440" cy="163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thcal_P_math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59" y="1730166"/>
            <a:ext cx="4327973" cy="243830"/>
          </a:xfrm>
          <a:prstGeom prst="rect">
            <a:avLst/>
          </a:prstGeom>
        </p:spPr>
      </p:pic>
      <p:pic>
        <p:nvPicPr>
          <p:cNvPr id="4" name="Picture 3" descr="mathcal_P_1n_=_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1" y="923950"/>
            <a:ext cx="4307832" cy="568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28205" y="3779704"/>
            <a:ext cx="289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</a:t>
            </a:r>
          </a:p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arXiv:1905.10475</a:t>
            </a:r>
          </a:p>
        </p:txBody>
      </p:sp>
      <p:pic>
        <p:nvPicPr>
          <p:cNvPr id="15" name="Picture 14" descr="delta_mathcal_O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2987778"/>
            <a:ext cx="1930400" cy="2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"/>
    </mc:Choice>
    <mc:Fallback xmlns="">
      <p:transition xmlns:p14="http://schemas.microsoft.com/office/powerpoint/2010/main" spd="slow" advTm="16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Estimating </a:t>
            </a:r>
            <a:r>
              <a:rPr lang="en-CA" dirty="0" err="1" smtClean="0"/>
              <a:t>Dripline</a:t>
            </a:r>
            <a:r>
              <a:rPr lang="en-CA" dirty="0" smtClean="0"/>
              <a:t> Uncertainties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5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Determine </a:t>
            </a:r>
            <a:r>
              <a:rPr lang="en-US" sz="1600" dirty="0" err="1" smtClean="0">
                <a:latin typeface="Myriad pro"/>
                <a:cs typeface="Myriad pro"/>
              </a:rPr>
              <a:t>rms</a:t>
            </a:r>
            <a:r>
              <a:rPr lang="en-US" sz="1600" dirty="0" smtClean="0">
                <a:latin typeface="Myriad pro"/>
                <a:cs typeface="Myriad pro"/>
              </a:rPr>
              <a:t> deviation from experiment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extrapolate this uncertainty beyond data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Determine range of likely separation energies reaching 0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Assign probability that a particular nucleus is bound</a:t>
            </a:r>
          </a:p>
        </p:txBody>
      </p:sp>
      <p:pic>
        <p:nvPicPr>
          <p:cNvPr id="2" name="Picture 1" descr="c_5_in_1_colum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778192"/>
            <a:ext cx="1828800" cy="3657600"/>
          </a:xfrm>
          <a:prstGeom prst="rect">
            <a:avLst/>
          </a:prstGeom>
        </p:spPr>
      </p:pic>
      <p:pic>
        <p:nvPicPr>
          <p:cNvPr id="3" name="Picture 2" descr="ca_5_in_1_colum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45" y="772136"/>
            <a:ext cx="1828800" cy="3657600"/>
          </a:xfrm>
          <a:prstGeom prst="rect">
            <a:avLst/>
          </a:prstGeom>
        </p:spPr>
      </p:pic>
      <p:pic>
        <p:nvPicPr>
          <p:cNvPr id="7" name="Picture 6" descr="cl_5_in_1_plo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4000"/>
          <a:stretch/>
        </p:blipFill>
        <p:spPr>
          <a:xfrm>
            <a:off x="1968976" y="737551"/>
            <a:ext cx="2684304" cy="3692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289" y="2307398"/>
            <a:ext cx="2746551" cy="2061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0" y="4518536"/>
            <a:ext cx="252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</a:t>
            </a:r>
          </a:p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arXiv:1905.10475</a:t>
            </a:r>
          </a:p>
        </p:txBody>
      </p:sp>
    </p:spTree>
    <p:extLst>
      <p:ext uri="{BB962C8B-B14F-4D97-AF65-F5344CB8AC3E}">
        <p14:creationId xmlns:p14="http://schemas.microsoft.com/office/powerpoint/2010/main" val="6019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6"/>
    </mc:Choice>
    <mc:Fallback xmlns="">
      <p:transition xmlns:p14="http://schemas.microsoft.com/office/powerpoint/2010/main" spd="slow" advTm="223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Estimating </a:t>
            </a:r>
            <a:r>
              <a:rPr lang="en-CA" dirty="0" err="1" smtClean="0"/>
              <a:t>Dripline</a:t>
            </a:r>
            <a:r>
              <a:rPr lang="en-CA" dirty="0" smtClean="0"/>
              <a:t> Uncertainties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65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predictions of proton and neutron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driplines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from first principles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Known drip lines largely predicted within uncertainties (issues remain at shell closures)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Provide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predictions for neutron-rich region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6319" y="3779704"/>
            <a:ext cx="289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</a:t>
            </a:r>
          </a:p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arXiv:1905.10475</a:t>
            </a:r>
          </a:p>
        </p:txBody>
      </p:sp>
      <p:pic>
        <p:nvPicPr>
          <p:cNvPr id="2" name="Picture 1" descr="AllProbBou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" y="864159"/>
            <a:ext cx="6032500" cy="3619500"/>
          </a:xfrm>
          <a:prstGeom prst="rect">
            <a:avLst/>
          </a:prstGeom>
        </p:spPr>
      </p:pic>
      <p:pic>
        <p:nvPicPr>
          <p:cNvPr id="4" name="Picture 3" descr="mathcal_P_1n_=_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945442"/>
            <a:ext cx="2956560" cy="415998"/>
          </a:xfrm>
          <a:prstGeom prst="rect">
            <a:avLst/>
          </a:prstGeom>
        </p:spPr>
      </p:pic>
      <p:pic>
        <p:nvPicPr>
          <p:cNvPr id="5" name="Picture 4" descr="mathcal_P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60" y="1619016"/>
            <a:ext cx="3002280" cy="1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6"/>
    </mc:Choice>
    <mc:Fallback xmlns="">
      <p:transition xmlns:p14="http://schemas.microsoft.com/office/powerpoint/2010/main" spd="slow" advTm="451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</a:t>
            </a:r>
            <a:endParaRPr lang="en-CA" dirty="0">
              <a:latin typeface="Myriad pro semi"/>
              <a:cs typeface="Myriad pro semi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Se;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130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Te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1"/>
    </mc:Choice>
    <mc:Fallback xmlns="">
      <p:transition xmlns:p14="http://schemas.microsoft.com/office/powerpoint/2010/main" spd="slow" advTm="65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Beta-decay puzzle: 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“Long-standing problem”</a:t>
            </a:r>
            <a:r>
              <a:rPr lang="en-US" sz="1600" b="1" baseline="30000" dirty="0">
                <a:solidFill>
                  <a:srgbClr val="0000FF"/>
                </a:solidFill>
                <a:latin typeface="Myriad Pro"/>
                <a:cs typeface="Myriad Pro"/>
              </a:rPr>
              <a:t>1</a:t>
            </a:r>
            <a:r>
              <a:rPr lang="en-US" sz="1600" dirty="0" smtClean="0">
                <a:latin typeface="Myriad Pro"/>
                <a:cs typeface="Myriad Pro"/>
              </a:rPr>
              <a:t>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0579" y="2600960"/>
            <a:ext cx="2106861" cy="2164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3" name="Picture 12" descr="M_mathrm_GT_=_g_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  <p:pic>
        <p:nvPicPr>
          <p:cNvPr id="14" name="Picture 13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155" y="473769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 </a:t>
            </a:r>
            <a:r>
              <a:rPr lang="en-US" sz="1200" dirty="0" smtClean="0"/>
              <a:t>papers from the 1970’s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82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65"/>
    </mc:Choice>
    <mc:Fallback xmlns="">
      <p:transition xmlns:p14="http://schemas.microsoft.com/office/powerpoint/2010/main" spd="slow" advTm="1674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puzzle: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3" name="Picture 12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pic>
        <p:nvPicPr>
          <p:cNvPr id="14" name="Picture 13" descr="M_mathrm_GT_=_g_-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1044701" y="1007200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7"/>
    </mc:Choice>
    <mc:Fallback xmlns="">
      <p:transition xmlns:p14="http://schemas.microsoft.com/office/powerpoint/2010/main" spd="slow" advTm="291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puzzle: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</a:t>
            </a: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What about all the other stuff?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3" name="Picture 12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pic>
        <p:nvPicPr>
          <p:cNvPr id="14" name="Picture 13" descr="M_mathrm_GT_=_g_-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1044701" y="1007200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64984" y="955720"/>
            <a:ext cx="1201838" cy="522682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0"/>
    </mc:Choice>
    <mc:Fallback xmlns="">
      <p:transition xmlns:p14="http://schemas.microsoft.com/office/powerpoint/2010/main" spd="slow" advTm="473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puzzle: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Missing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54824" y="985414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337125" y="996738"/>
            <a:ext cx="370336" cy="403245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5" name="Picture 14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pic>
        <p:nvPicPr>
          <p:cNvPr id="18" name="Picture 17" descr="M_mathrm_GT_=_g_-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4"/>
    </mc:Choice>
    <mc:Fallback xmlns="">
      <p:transition xmlns:p14="http://schemas.microsoft.com/office/powerpoint/2010/main" spd="slow" advTm="212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</a:t>
            </a:r>
            <a:r>
              <a:rPr lang="en-CA" dirty="0" smtClean="0"/>
              <a:t>puzzle</a:t>
            </a:r>
            <a:r>
              <a:rPr lang="en-CA" dirty="0"/>
              <a:t>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Renormalized VS operator?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696720" y="1026840"/>
            <a:ext cx="792480" cy="345942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O</a:t>
            </a:r>
            <a:r>
              <a:rPr lang="en-US" sz="2000" b="1" baseline="-25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eff</a:t>
            </a:r>
            <a:endParaRPr lang="en-US" sz="2000" b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5" name="Picture 14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pic>
        <p:nvPicPr>
          <p:cNvPr id="16" name="Picture 15" descr="M_mathrm_GT_=_g_-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3"/>
    </mc:Choice>
    <mc:Fallback xmlns="">
      <p:transition xmlns:p14="http://schemas.microsoft.com/office/powerpoint/2010/main" spd="slow" advTm="267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Next Big Discovery: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</a:t>
            </a:r>
            <a:r>
              <a:rPr lang="en-CA" dirty="0" smtClean="0"/>
              <a:t>decay?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Neutrino </a:t>
            </a:r>
            <a:r>
              <a:rPr lang="en-US" sz="1600" dirty="0">
                <a:latin typeface="Myriad Pro"/>
                <a:cs typeface="Myriad Pro"/>
              </a:rPr>
              <a:t>own </a:t>
            </a:r>
            <a:r>
              <a:rPr lang="en-US" sz="1600" dirty="0" smtClean="0">
                <a:latin typeface="Myriad Pro"/>
                <a:cs typeface="Myriad Pro"/>
              </a:rPr>
              <a:t>antiparticle            </a:t>
            </a:r>
            <a:r>
              <a:rPr lang="en-US" dirty="0" smtClean="0">
                <a:latin typeface="Times"/>
                <a:cs typeface="Times"/>
              </a:rPr>
              <a:t>0ν</a:t>
            </a:r>
            <a:r>
              <a:rPr lang="en-US" dirty="0" smtClean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decay</a:t>
            </a: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0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Tremendous impact on BSM physics: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Lepton-number violating process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Majorana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character of neutrino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>
                <a:latin typeface="Myriad pro"/>
                <a:cs typeface="Myriad pro"/>
              </a:rPr>
              <a:t>Absolute neutrino mass </a:t>
            </a:r>
            <a:r>
              <a:rPr lang="en-US" sz="1600" dirty="0" smtClean="0">
                <a:latin typeface="Myriad pro"/>
                <a:cs typeface="Myriad pro"/>
              </a:rPr>
              <a:t>scale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673100"/>
            <a:ext cx="514350" cy="182880"/>
          </a:xfrm>
          <a:prstGeom prst="rect">
            <a:avLst/>
          </a:prstGeom>
        </p:spPr>
      </p:pic>
      <p:pic>
        <p:nvPicPr>
          <p:cNvPr id="13" name="Picture 12" descr="Majorana_gen_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2674896" y="1059391"/>
            <a:ext cx="3079887" cy="2072704"/>
          </a:xfrm>
          <a:prstGeom prst="rect">
            <a:avLst/>
          </a:prstGeom>
        </p:spPr>
      </p:pic>
      <p:pic>
        <p:nvPicPr>
          <p:cNvPr id="3" name="Picture 2" descr="ragnar_UNC201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3" t="11373" r="35727" b="41337"/>
          <a:stretch/>
        </p:blipFill>
        <p:spPr>
          <a:xfrm>
            <a:off x="137159" y="909215"/>
            <a:ext cx="2509341" cy="2472238"/>
          </a:xfrm>
          <a:prstGeom prst="rect">
            <a:avLst/>
          </a:prstGeom>
        </p:spPr>
      </p:pic>
      <p:pic>
        <p:nvPicPr>
          <p:cNvPr id="10" name="Picture 9" descr="Screen Shot 2015-03-09 at 22.33.2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5796764" y="1052599"/>
            <a:ext cx="3245579" cy="2122579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8656263" y="2667059"/>
            <a:ext cx="411480" cy="41148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3"/>
    </mc:Choice>
    <mc:Fallback xmlns="">
      <p:transition xmlns:p14="http://schemas.microsoft.com/office/powerpoint/2010/main" spd="slow" advTm="55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puzzle: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Renormalized VS operator?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Neglected two-body currents?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6443870" y="1182086"/>
            <a:ext cx="2466449" cy="11604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525519" y="905297"/>
            <a:ext cx="778001" cy="557744"/>
          </a:xfrm>
          <a:prstGeom prst="ellipse">
            <a:avLst/>
          </a:prstGeom>
          <a:solidFill>
            <a:srgbClr val="008000">
              <a:alpha val="14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6" name="Picture 15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  <p:pic>
        <p:nvPicPr>
          <p:cNvPr id="17" name="Picture 16" descr="M_mathrm_GT_=_g_-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6"/>
    </mc:Choice>
    <mc:Fallback xmlns="">
      <p:transition xmlns:p14="http://schemas.microsoft.com/office/powerpoint/2010/main" spd="slow" advTm="163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Beta-decay puzzle: “Quenching” of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Renormalized VS operator?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Neglected two-body currents?</a:t>
            </a:r>
          </a:p>
          <a:p>
            <a:endParaRPr lang="en-US" sz="600" b="1" dirty="0" smtClean="0">
              <a:solidFill>
                <a:srgbClr val="008000"/>
              </a:solidFill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Model</a:t>
            </a:r>
            <a:r>
              <a:rPr lang="en-US" sz="1600" dirty="0">
                <a:latin typeface="Myriad Pro"/>
                <a:cs typeface="Myriad Pro"/>
              </a:rPr>
              <a:t>-space truncations</a:t>
            </a:r>
            <a:r>
              <a:rPr lang="en-US" sz="1600" dirty="0" smtClean="0">
                <a:latin typeface="Myriad Pro"/>
                <a:cs typeface="Myriad Pro"/>
              </a:rPr>
              <a:t>?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    Explore in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framework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5" name="Picture 14" descr="M_mathrm_GT_=_g_-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047160"/>
            <a:ext cx="2501900" cy="292100"/>
          </a:xfrm>
          <a:prstGeom prst="rect">
            <a:avLst/>
          </a:prstGeom>
        </p:spPr>
      </p:pic>
      <p:pic>
        <p:nvPicPr>
          <p:cNvPr id="16" name="Picture 15" descr="2b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6443870" y="1182086"/>
            <a:ext cx="2466449" cy="1160420"/>
          </a:xfrm>
          <a:prstGeom prst="rect">
            <a:avLst/>
          </a:prstGeom>
        </p:spPr>
      </p:pic>
      <p:pic>
        <p:nvPicPr>
          <p:cNvPr id="17" name="Picture 16" descr="2b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5417710" y="1133850"/>
            <a:ext cx="934720" cy="12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6"/>
    </mc:Choice>
    <mc:Fallback xmlns="">
      <p:transition xmlns:p14="http://schemas.microsoft.com/office/powerpoint/2010/main" spd="slow" advTm="196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Large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Effort to Calculate GT Transitions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7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Calculate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large GT matrix elements</a:t>
            </a: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Light, medium, and heavy regions</a:t>
            </a:r>
          </a:p>
          <a:p>
            <a:pPr marL="285750" indent="-285750">
              <a:buFontTx/>
              <a:buChar char="-"/>
            </a:pPr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Benchmark different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methods</a:t>
            </a:r>
          </a:p>
          <a:p>
            <a:pPr marL="285750" indent="-285750">
              <a:buFontTx/>
              <a:buChar char="-"/>
            </a:pPr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Wide range of NN+3N forces</a:t>
            </a:r>
          </a:p>
          <a:p>
            <a:pPr marL="285750" indent="-285750">
              <a:buFontTx/>
              <a:buChar char="-"/>
            </a:pPr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Consistent inclusion of 2BC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" y="1636718"/>
            <a:ext cx="2438400" cy="342900"/>
          </a:xfrm>
          <a:prstGeom prst="rect">
            <a:avLst/>
          </a:prstGeom>
        </p:spPr>
      </p:pic>
      <p:pic>
        <p:nvPicPr>
          <p:cNvPr id="15" name="Picture 14" descr="M_mathrm_GT_=_g_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" y="1195194"/>
            <a:ext cx="2501900" cy="292100"/>
          </a:xfrm>
          <a:prstGeom prst="rect">
            <a:avLst/>
          </a:prstGeom>
        </p:spPr>
      </p:pic>
      <p:pic>
        <p:nvPicPr>
          <p:cNvPr id="2" name="Picture 1" descr="NatPhys_News&amp;Views (dragged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824" r="5593" b="66249"/>
          <a:stretch/>
        </p:blipFill>
        <p:spPr>
          <a:xfrm>
            <a:off x="4541520" y="478698"/>
            <a:ext cx="4612639" cy="892901"/>
          </a:xfrm>
          <a:prstGeom prst="rect">
            <a:avLst/>
          </a:prstGeom>
        </p:spPr>
      </p:pic>
      <p:pic>
        <p:nvPicPr>
          <p:cNvPr id="18" name="Picture 17" descr="NatPhys_News&amp;Views (dragged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36346" r="6777" b="26518"/>
          <a:stretch/>
        </p:blipFill>
        <p:spPr>
          <a:xfrm>
            <a:off x="4460240" y="1229048"/>
            <a:ext cx="4531361" cy="39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7"/>
    </mc:Choice>
    <mc:Fallback xmlns="">
      <p:transition xmlns:p14="http://schemas.microsoft.com/office/powerpoint/2010/main" spd="slow" advTm="254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Large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Effort to Calculate GT Transitions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7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Calculate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large GT matrix elements</a:t>
            </a: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Light, medium, and heavy regions</a:t>
            </a:r>
          </a:p>
          <a:p>
            <a:pPr marL="285750" indent="-285750">
              <a:buFontTx/>
              <a:buChar char="-"/>
            </a:pPr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Benchmark different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methods</a:t>
            </a:r>
          </a:p>
          <a:p>
            <a:pPr marL="285750" indent="-285750">
              <a:buFontTx/>
              <a:buChar char="-"/>
            </a:pPr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Wide range of NN+3N forces</a:t>
            </a:r>
          </a:p>
          <a:p>
            <a:pPr marL="285750" indent="-285750">
              <a:buFontTx/>
              <a:buChar char="-"/>
            </a:pPr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Myriad Pro"/>
                <a:cs typeface="Myriad Pro"/>
              </a:rPr>
              <a:t>Consistent inclusion of 2BC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" y="1636718"/>
            <a:ext cx="2438400" cy="342900"/>
          </a:xfrm>
          <a:prstGeom prst="rect">
            <a:avLst/>
          </a:prstGeom>
        </p:spPr>
      </p:pic>
      <p:pic>
        <p:nvPicPr>
          <p:cNvPr id="15" name="Picture 14" descr="M_mathrm_GT_=_g_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" y="1195194"/>
            <a:ext cx="2501900" cy="292100"/>
          </a:xfrm>
          <a:prstGeom prst="rect">
            <a:avLst/>
          </a:prstGeom>
        </p:spPr>
      </p:pic>
      <p:pic>
        <p:nvPicPr>
          <p:cNvPr id="2" name="Picture 1" descr="NatPhys_News&amp;Views (dragged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824" r="5593" b="66249"/>
          <a:stretch/>
        </p:blipFill>
        <p:spPr>
          <a:xfrm>
            <a:off x="4541520" y="478698"/>
            <a:ext cx="4612639" cy="892901"/>
          </a:xfrm>
          <a:prstGeom prst="rect">
            <a:avLst/>
          </a:prstGeom>
        </p:spPr>
      </p:pic>
      <p:pic>
        <p:nvPicPr>
          <p:cNvPr id="18" name="Picture 17" descr="NatPhys_News&amp;Views (dragged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36346" r="6777" b="26518"/>
          <a:stretch/>
        </p:blipFill>
        <p:spPr>
          <a:xfrm>
            <a:off x="4460240" y="1229048"/>
            <a:ext cx="4531361" cy="39077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67279" y="3824825"/>
            <a:ext cx="828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VS-IMSRG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2959" y="4587493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No-Core Shell Model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09747" y="1487294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Coupled Cluster</a:t>
            </a:r>
          </a:p>
        </p:txBody>
      </p:sp>
      <p:sp>
        <p:nvSpPr>
          <p:cNvPr id="22" name="Oval 21"/>
          <p:cNvSpPr/>
          <p:nvPr/>
        </p:nvSpPr>
        <p:spPr>
          <a:xfrm>
            <a:off x="4825999" y="4210603"/>
            <a:ext cx="650241" cy="665802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9617712">
            <a:off x="4627910" y="3254916"/>
            <a:ext cx="3367819" cy="765297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6200000">
            <a:off x="7729668" y="1619383"/>
            <a:ext cx="1016000" cy="3985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2"/>
    </mc:Choice>
    <mc:Fallback xmlns="">
      <p:transition xmlns:p14="http://schemas.microsoft.com/office/powerpoint/2010/main" spd="slow" advTm="433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GT Transition in light and heavy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7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NCSM in light nuclei, CC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different forces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Large quenching effect from </a:t>
            </a:r>
            <a:r>
              <a:rPr lang="en-US" sz="1600" dirty="0" smtClean="0">
                <a:latin typeface="Myriad Pro"/>
                <a:cs typeface="Myriad Pro"/>
              </a:rPr>
              <a:t>correlations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9" name="Picture 8" descr="NCSM_GT_NN-N4LO_3N-LN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325119" y="1094084"/>
            <a:ext cx="4019633" cy="3340210"/>
          </a:xfrm>
          <a:prstGeom prst="rect">
            <a:avLst/>
          </a:prstGeom>
        </p:spPr>
      </p:pic>
      <p:pic>
        <p:nvPicPr>
          <p:cNvPr id="7" name="Picture 6" descr="Sn100_GT_Lub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9" y="840472"/>
            <a:ext cx="4383153" cy="377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22884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41"/>
    </mc:Choice>
    <mc:Fallback xmlns="">
      <p:transition xmlns:p14="http://schemas.microsoft.com/office/powerpoint/2010/main" spd="slow" advTm="1170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GT Transition in light and heavy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NCSM in light nuclei, CC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different forces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Large quenching effect from correlations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results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9" name="Picture 8" descr="NCSM_GT_NN-N4LO_3N-LN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325119" y="1094084"/>
            <a:ext cx="4019633" cy="3340210"/>
          </a:xfrm>
          <a:prstGeom prst="rect">
            <a:avLst/>
          </a:prstGeom>
        </p:spPr>
      </p:pic>
      <p:pic>
        <p:nvPicPr>
          <p:cNvPr id="7" name="Picture 6" descr="Sn100_GT_Lub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9" y="840472"/>
            <a:ext cx="4383153" cy="3772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15781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"/>
    </mc:Choice>
    <mc:Fallback xmlns="">
      <p:transition xmlns:p14="http://schemas.microsoft.com/office/powerpoint/2010/main" spd="slow" advTm="30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GT Transition in light and heavy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NCSM in light nuclei, CC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different forces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Large quenching effect from correlations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results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9" name="Picture 8" descr="NCSM_GT_NN-N4LO_3N-LN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325119" y="1094084"/>
            <a:ext cx="4019633" cy="3340210"/>
          </a:xfrm>
          <a:prstGeom prst="rect">
            <a:avLst/>
          </a:prstGeom>
        </p:spPr>
      </p:pic>
      <p:pic>
        <p:nvPicPr>
          <p:cNvPr id="7" name="Picture 6" descr="Sn100_GT_Lub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9" y="840472"/>
            <a:ext cx="4383153" cy="3772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7600" y="1940560"/>
            <a:ext cx="3736040" cy="2032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"/>
    </mc:Choice>
    <mc:Fallback xmlns="">
      <p:transition xmlns:p14="http://schemas.microsoft.com/office/powerpoint/2010/main" spd="slow" advTm="77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VS-IMSRG Benchmarks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Convergence and method benchmarks of VS-IMSRG GT transitions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Well converged and good agreement with other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methods</a:t>
            </a:r>
          </a:p>
        </p:txBody>
      </p:sp>
      <p:pic>
        <p:nvPicPr>
          <p:cNvPr id="3" name="Picture 2" descr="Al24_Mg2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259840"/>
            <a:ext cx="3200400" cy="3009900"/>
          </a:xfrm>
          <a:prstGeom prst="rect">
            <a:avLst/>
          </a:prstGeom>
        </p:spPr>
      </p:pic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60" y="1076536"/>
            <a:ext cx="4089400" cy="1452033"/>
          </a:xfrm>
          <a:prstGeom prst="rect">
            <a:avLst/>
          </a:prstGeom>
        </p:spPr>
      </p:pic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79" y="2620009"/>
            <a:ext cx="3571241" cy="20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3"/>
    </mc:Choice>
    <mc:Fallback xmlns="">
      <p:transition xmlns:p14="http://schemas.microsoft.com/office/powerpoint/2010/main" spd="slow" advTm="36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Decays in Medium-Mass Region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calculations of </a:t>
            </a:r>
            <a:r>
              <a:rPr lang="en-US" sz="1600" b="1" dirty="0" smtClean="0">
                <a:latin typeface="Myriad Pro"/>
                <a:cs typeface="Myriad Pro"/>
              </a:rPr>
              <a:t>large</a:t>
            </a:r>
            <a:r>
              <a:rPr lang="en-US" sz="1600" dirty="0" smtClean="0">
                <a:latin typeface="Myriad Pro"/>
                <a:cs typeface="Myriad Pro"/>
              </a:rPr>
              <a:t> GT transitions in </a:t>
            </a:r>
            <a:r>
              <a:rPr lang="en-US" i="1" dirty="0" err="1" smtClean="0">
                <a:latin typeface="Times New Roman"/>
                <a:cs typeface="Times New Roman"/>
              </a:rPr>
              <a:t>sd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i="1" dirty="0" err="1" smtClean="0">
                <a:latin typeface="Times New Roman"/>
                <a:cs typeface="Times New Roman"/>
              </a:rPr>
              <a:t>pf</a:t>
            </a:r>
            <a:r>
              <a:rPr lang="en-US" sz="1600" dirty="0" smtClean="0">
                <a:latin typeface="Myriad Pro"/>
                <a:cs typeface="Myriad Pro"/>
              </a:rPr>
              <a:t> shells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6600"/>
                </a:solidFill>
                <a:latin typeface="Myriad Pro"/>
                <a:cs typeface="Myriad Pro"/>
              </a:rPr>
              <a:t>Bare operator similar to phenomenological shell model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Modest quenching from consistent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and operators</a:t>
            </a: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Further modest quenching from 2BC</a:t>
            </a:r>
          </a:p>
        </p:txBody>
      </p:sp>
      <p:pic>
        <p:nvPicPr>
          <p:cNvPr id="3" name="Picture 2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0"/>
          <a:stretch/>
        </p:blipFill>
        <p:spPr>
          <a:xfrm>
            <a:off x="36000" y="1620000"/>
            <a:ext cx="4507230" cy="2694454"/>
          </a:xfrm>
          <a:prstGeom prst="rect">
            <a:avLst/>
          </a:prstGeom>
        </p:spPr>
      </p:pic>
      <p:pic>
        <p:nvPicPr>
          <p:cNvPr id="9" name="Picture 8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6" b="1"/>
          <a:stretch/>
        </p:blipFill>
        <p:spPr>
          <a:xfrm>
            <a:off x="4372611" y="1620000"/>
            <a:ext cx="4507230" cy="3043440"/>
          </a:xfrm>
          <a:prstGeom prst="rect">
            <a:avLst/>
          </a:prstGeom>
        </p:spPr>
      </p:pic>
      <p:pic>
        <p:nvPicPr>
          <p:cNvPr id="14" name="Picture 13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7" r="32949" b="1"/>
          <a:stretch/>
        </p:blipFill>
        <p:spPr>
          <a:xfrm>
            <a:off x="36000" y="4236720"/>
            <a:ext cx="3022160" cy="497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28932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5"/>
    </mc:Choice>
    <mc:Fallback xmlns="">
      <p:transition xmlns:p14="http://schemas.microsoft.com/office/powerpoint/2010/main" spd="slow" advTm="570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Decays in Medium-Mass Region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Comparison to standard phenomenological shell model 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8000"/>
              </a:solidFill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calculations across the chart explain data with free-space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g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Myriad Pro"/>
                <a:cs typeface="Myriad Pro"/>
              </a:rPr>
              <a:t>A</a:t>
            </a:r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Refine results with improvements in forces and many-body methods</a:t>
            </a:r>
          </a:p>
        </p:txBody>
      </p:sp>
      <p:pic>
        <p:nvPicPr>
          <p:cNvPr id="3" name="Picture 2" descr="IMSRG_GT_GT_doOver_N4LO_LNL_no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3"/>
          <a:stretch/>
        </p:blipFill>
        <p:spPr>
          <a:xfrm>
            <a:off x="137160" y="1612761"/>
            <a:ext cx="4417341" cy="2651760"/>
          </a:xfrm>
          <a:prstGeom prst="rect">
            <a:avLst/>
          </a:prstGeom>
        </p:spPr>
      </p:pic>
      <p:pic>
        <p:nvPicPr>
          <p:cNvPr id="9" name="Picture 8" descr="IMSRG_GT_GT_doOver_N4LO_LNL_no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0" b="779"/>
          <a:stretch/>
        </p:blipFill>
        <p:spPr>
          <a:xfrm>
            <a:off x="4448950" y="1686559"/>
            <a:ext cx="4417341" cy="2913241"/>
          </a:xfrm>
          <a:prstGeom prst="rect">
            <a:avLst/>
          </a:prstGeom>
        </p:spPr>
      </p:pic>
      <p:pic>
        <p:nvPicPr>
          <p:cNvPr id="14" name="Picture 13" descr="IMSRG_GT_GT_doOver_N4LO_LNL_no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4" b="779"/>
          <a:stretch/>
        </p:blipFill>
        <p:spPr>
          <a:xfrm>
            <a:off x="137160" y="4135120"/>
            <a:ext cx="4417341" cy="46468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6" y="4367386"/>
            <a:ext cx="1160280" cy="2527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2530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2"/>
    </mc:Choice>
    <mc:Fallback xmlns="">
      <p:transition xmlns:p14="http://schemas.microsoft.com/office/powerpoint/2010/main" spd="slow" advTm="875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Next Big Discovery: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</a:t>
            </a:r>
            <a:r>
              <a:rPr lang="en-CA" dirty="0" smtClean="0"/>
              <a:t>decay?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Neutrino </a:t>
            </a:r>
            <a:r>
              <a:rPr lang="en-US" sz="1600" dirty="0">
                <a:latin typeface="Myriad Pro"/>
                <a:cs typeface="Myriad Pro"/>
              </a:rPr>
              <a:t>own </a:t>
            </a:r>
            <a:r>
              <a:rPr lang="en-US" sz="1600" dirty="0" smtClean="0">
                <a:latin typeface="Myriad Pro"/>
                <a:cs typeface="Myriad Pro"/>
              </a:rPr>
              <a:t>antiparticle            </a:t>
            </a:r>
            <a:r>
              <a:rPr lang="en-US" dirty="0" smtClean="0">
                <a:latin typeface="Times"/>
                <a:cs typeface="Times"/>
              </a:rPr>
              <a:t>0ν</a:t>
            </a:r>
            <a:r>
              <a:rPr lang="en-US" dirty="0" smtClean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decay</a:t>
            </a: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0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Tremendous impact on BSM physics: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smtClean="0">
                <a:latin typeface="Myriad pro"/>
                <a:cs typeface="Myriad pro"/>
              </a:rPr>
              <a:t>Lepton-number violating process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Majorana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character of neutrino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Absolute neutrino mass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scale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673100"/>
            <a:ext cx="514350" cy="182880"/>
          </a:xfrm>
          <a:prstGeom prst="rect">
            <a:avLst/>
          </a:prstGeom>
        </p:spPr>
      </p:pic>
      <p:pic>
        <p:nvPicPr>
          <p:cNvPr id="13" name="Picture 12" descr="Majorana_gen_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2674896" y="1059391"/>
            <a:ext cx="3079887" cy="2072704"/>
          </a:xfrm>
          <a:prstGeom prst="rect">
            <a:avLst/>
          </a:prstGeom>
        </p:spPr>
      </p:pic>
      <p:pic>
        <p:nvPicPr>
          <p:cNvPr id="3" name="Picture 2" descr="ragnar_UNC201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3" t="11373" r="35727" b="41337"/>
          <a:stretch/>
        </p:blipFill>
        <p:spPr>
          <a:xfrm>
            <a:off x="137159" y="909215"/>
            <a:ext cx="2509341" cy="2472238"/>
          </a:xfrm>
          <a:prstGeom prst="rect">
            <a:avLst/>
          </a:prstGeom>
        </p:spPr>
      </p:pic>
      <p:pic>
        <p:nvPicPr>
          <p:cNvPr id="10" name="Picture 9" descr="Screen Shot 2015-03-09 at 22.33.2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5796764" y="1052599"/>
            <a:ext cx="3245579" cy="2122579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8656263" y="2667059"/>
            <a:ext cx="411480" cy="41148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9" y="4233197"/>
            <a:ext cx="1705670" cy="60111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4298595"/>
            <a:ext cx="2778760" cy="4098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6611" y="4300954"/>
            <a:ext cx="669630" cy="446605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"/>
    </mc:Choice>
    <mc:Fallback xmlns="">
      <p:transition xmlns:p14="http://schemas.microsoft.com/office/powerpoint/2010/main" spd="slow" advTm="11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Role of Correlations </a:t>
            </a:r>
            <a:r>
              <a:rPr lang="en-CA" dirty="0" err="1" smtClean="0"/>
              <a:t>vs</a:t>
            </a:r>
            <a:r>
              <a:rPr lang="en-CA" dirty="0" smtClean="0"/>
              <a:t> Currents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examine the relative importance of correlations vs. two-body currents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Harder interactions more impact from correlations, less from currents</a:t>
            </a:r>
          </a:p>
          <a:p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“Importance” is a scale/scheme-dependent notion</a:t>
            </a:r>
          </a:p>
        </p:txBody>
      </p:sp>
      <p:pic>
        <p:nvPicPr>
          <p:cNvPr id="2" name="Picture 1" descr="Sn100_GT_ES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100"/>
            <a:ext cx="3759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"/>
    </mc:Choice>
    <mc:Fallback xmlns="">
      <p:transition xmlns:p14="http://schemas.microsoft.com/office/powerpoint/2010/main" spd="slow" advTm="4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US" dirty="0">
                <a:latin typeface="Times New Roman"/>
                <a:cs typeface="Times New Roman"/>
              </a:rPr>
              <a:t>2ν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4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</a:t>
            </a:r>
            <a:r>
              <a:rPr lang="en-US" sz="1600" dirty="0">
                <a:latin typeface="Myriad pro"/>
                <a:cs typeface="Myriad pro"/>
              </a:rPr>
              <a:t>many-body </a:t>
            </a:r>
            <a:r>
              <a:rPr lang="en-US" sz="1600" dirty="0" err="1">
                <a:latin typeface="Myriad pro"/>
                <a:cs typeface="Myriad pro"/>
              </a:rPr>
              <a:t>wfs</a:t>
            </a:r>
            <a:r>
              <a:rPr lang="en-US" sz="1600" dirty="0">
                <a:latin typeface="Myriad pro"/>
                <a:cs typeface="Myriad pro"/>
              </a:rPr>
              <a:t>/operators from chiral NN+3N </a:t>
            </a:r>
            <a:r>
              <a:rPr lang="en-US" sz="1600" dirty="0" smtClean="0">
                <a:latin typeface="Myriad pro"/>
                <a:cs typeface="Myriad pro"/>
              </a:rPr>
              <a:t>forces (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with 2b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VS-IMSRG: decrease in final matrix element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Potential issues: valence-space limitations for 1+ states or missing correlations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485" y="4307840"/>
            <a:ext cx="3009514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 descr="result_tvbb_magi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7449"/>
          <a:stretch/>
        </p:blipFill>
        <p:spPr>
          <a:xfrm rot="5400000">
            <a:off x="1714655" y="-592258"/>
            <a:ext cx="3321726" cy="65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83"/>
    </mc:Choice>
    <mc:Fallback xmlns="">
      <p:transition xmlns:p14="http://schemas.microsoft.com/office/powerpoint/2010/main" spd="slow" advTm="1970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/>
              <a:t>Gamow-Teller Strengths for A=48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Running GT strengths for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Ca(</a:t>
            </a:r>
            <a:r>
              <a:rPr lang="en-US" sz="1600" dirty="0" err="1" smtClean="0">
                <a:latin typeface="Myriad pro"/>
                <a:cs typeface="Myriad pro"/>
              </a:rPr>
              <a:t>p,n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 and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Ti(</a:t>
            </a:r>
            <a:r>
              <a:rPr lang="en-US" sz="1600" dirty="0" err="1" smtClean="0">
                <a:latin typeface="Myriad pro"/>
                <a:cs typeface="Myriad pro"/>
              </a:rPr>
              <a:t>n,p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Significant improvement with effects of 2BC </a:t>
            </a:r>
            <a:r>
              <a:rPr lang="mr-IN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–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good agreement with experiment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4" name="Picture 3" descr="GT_ca48_runn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40" y="339725"/>
            <a:ext cx="3200400" cy="4572000"/>
          </a:xfrm>
          <a:prstGeom prst="rect">
            <a:avLst/>
          </a:prstGeom>
        </p:spPr>
      </p:pic>
      <p:pic>
        <p:nvPicPr>
          <p:cNvPr id="5" name="Picture 4" descr="GT_ti48_runn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339725"/>
            <a:ext cx="320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9"/>
    </mc:Choice>
    <mc:Fallback xmlns="">
      <p:transition xmlns:p14="http://schemas.microsoft.com/office/powerpoint/2010/main" spd="slow" advTm="550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US" dirty="0">
                <a:latin typeface="Times New Roman"/>
                <a:cs typeface="Times New Roman"/>
              </a:rPr>
              <a:t>2ν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</a:t>
            </a:r>
            <a:r>
              <a:rPr lang="en-CA" dirty="0" smtClean="0"/>
              <a:t>decay: </a:t>
            </a:r>
            <a:r>
              <a:rPr lang="en-US" dirty="0" smtClean="0"/>
              <a:t>Role of Correlations?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Role of correlations addressed in CC theory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Including triples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perturbatively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increases value of NME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IMSRG(2) results similar to CCSD results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missing many-body correlations </a:t>
            </a:r>
          </a:p>
        </p:txBody>
      </p:sp>
      <p:pic>
        <p:nvPicPr>
          <p:cNvPr id="4" name="Picture 3" descr="Ca48_2vbb_eomccsd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027"/>
            <a:ext cx="4680032" cy="3200317"/>
          </a:xfrm>
          <a:prstGeom prst="rect">
            <a:avLst/>
          </a:prstGeom>
        </p:spPr>
      </p:pic>
      <p:pic>
        <p:nvPicPr>
          <p:cNvPr id="7" name="Picture 6" descr="result_tvbb_magic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9" r="17448" b="52145"/>
          <a:stretch/>
        </p:blipFill>
        <p:spPr>
          <a:xfrm rot="5400000">
            <a:off x="4950366" y="812710"/>
            <a:ext cx="3435620" cy="33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6"/>
    </mc:Choice>
    <mc:Fallback xmlns="">
      <p:transition xmlns:p14="http://schemas.microsoft.com/office/powerpoint/2010/main" spd="slow" advTm="69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 (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no 2b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CC: Factor of 2 larger! Benchmarks underway to understand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3" name="Picture 2" descr="Ca4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90000"/>
            <a:ext cx="5126355" cy="3623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1" b="52812"/>
          <a:stretch/>
        </p:blipFill>
        <p:spPr>
          <a:xfrm>
            <a:off x="5313680" y="2323374"/>
            <a:ext cx="3613233" cy="209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9639" y="3592644"/>
            <a:ext cx="167641" cy="71519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938519" y="4267200"/>
            <a:ext cx="32512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4245" t="88450" b="4096"/>
          <a:stretch/>
        </p:blipFill>
        <p:spPr>
          <a:xfrm>
            <a:off x="5811520" y="4297680"/>
            <a:ext cx="3115393" cy="330342"/>
          </a:xfrm>
          <a:prstGeom prst="rect">
            <a:avLst/>
          </a:prstGeom>
        </p:spPr>
      </p:pic>
      <p:pic>
        <p:nvPicPr>
          <p:cNvPr id="13" name="Picture 12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7530498" y="680372"/>
            <a:ext cx="1416735" cy="15367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1" y="1681694"/>
            <a:ext cx="2374739" cy="49473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820717" y="1783294"/>
            <a:ext cx="0" cy="407799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4"/>
    </mc:Choice>
    <mc:Fallback xmlns="">
      <p:transition xmlns:p14="http://schemas.microsoft.com/office/powerpoint/2010/main" spd="slow" advTm="29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 (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no 2b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General cancellation between Fermi and Tensor contributions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5" name="Picture 4" descr="db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7530498" y="680372"/>
            <a:ext cx="1416735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1" b="52812"/>
          <a:stretch/>
        </p:blipFill>
        <p:spPr>
          <a:xfrm>
            <a:off x="5313680" y="2323374"/>
            <a:ext cx="3613233" cy="209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10679" y="2753360"/>
            <a:ext cx="167641" cy="9956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e7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90000"/>
            <a:ext cx="5126355" cy="36239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624318" y="3830320"/>
            <a:ext cx="32512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4245" t="88450" b="4096"/>
          <a:stretch/>
        </p:blipFill>
        <p:spPr>
          <a:xfrm>
            <a:off x="5811520" y="4297680"/>
            <a:ext cx="3115393" cy="33034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1" y="1681694"/>
            <a:ext cx="2374739" cy="49473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206797" y="1442720"/>
            <a:ext cx="0" cy="497840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7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4"/>
    </mc:Choice>
    <mc:Fallback xmlns="">
      <p:transition xmlns:p14="http://schemas.microsoft.com/office/powerpoint/2010/main" spd="slow" advTm="29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 (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no 2b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General cancellation between Fermi and Tensor contributions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1" b="52812"/>
          <a:stretch/>
        </p:blipFill>
        <p:spPr>
          <a:xfrm>
            <a:off x="5313680" y="2323374"/>
            <a:ext cx="3613233" cy="209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0" y="2915920"/>
            <a:ext cx="167641" cy="9042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e8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90000"/>
            <a:ext cx="5126355" cy="36239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797040" y="3810000"/>
            <a:ext cx="32512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245" t="88450" b="4096"/>
          <a:stretch/>
        </p:blipFill>
        <p:spPr>
          <a:xfrm>
            <a:off x="5811520" y="4297680"/>
            <a:ext cx="3115393" cy="330342"/>
          </a:xfrm>
          <a:prstGeom prst="rect">
            <a:avLst/>
          </a:prstGeom>
        </p:spPr>
      </p:pic>
      <p:pic>
        <p:nvPicPr>
          <p:cNvPr id="12" name="Picture 11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7530498" y="680372"/>
            <a:ext cx="1416735" cy="153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1" y="1681694"/>
            <a:ext cx="2374739" cy="49473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206797" y="1280160"/>
            <a:ext cx="0" cy="497840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4"/>
    </mc:Choice>
    <mc:Fallback xmlns="">
      <p:transition xmlns:p14="http://schemas.microsoft.com/office/powerpoint/2010/main" spd="slow" advTm="29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WIMP-Nucleus Response Functions (</a:t>
            </a:r>
            <a:r>
              <a:rPr lang="en-CA" dirty="0" err="1" smtClean="0"/>
              <a:t>Isoscalar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39" name="Oval 38"/>
          <p:cNvSpPr/>
          <p:nvPr/>
        </p:nvSpPr>
        <p:spPr>
          <a:xfrm>
            <a:off x="1312371" y="29486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521567" y="29486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030916" y="28597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583" t="3015" r="9141" b="3749"/>
          <a:stretch/>
        </p:blipFill>
        <p:spPr>
          <a:xfrm>
            <a:off x="60960" y="1824954"/>
            <a:ext cx="3397234" cy="3301640"/>
          </a:xfr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4"/>
          <a:srcRect l="5721" t="3010" r="9471" b="3931"/>
          <a:stretch/>
        </p:blipFill>
        <p:spPr>
          <a:xfrm>
            <a:off x="3639096" y="1824954"/>
            <a:ext cx="3378590" cy="3295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7859" y="4845778"/>
            <a:ext cx="2125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Stroberg,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Holt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4" y="1077257"/>
            <a:ext cx="6404864" cy="528320"/>
          </a:xfrm>
          <a:prstGeom prst="rect">
            <a:avLst/>
          </a:prstGeom>
        </p:spPr>
      </p:pic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Myriad pro"/>
                <a:cs typeface="Myriad pro"/>
              </a:rPr>
              <a:t>Ab</a:t>
            </a: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</a:t>
            </a:r>
            <a:r>
              <a:rPr lang="en-US" sz="1600" dirty="0" smtClean="0">
                <a:latin typeface="Myriad pro"/>
                <a:cs typeface="Myriad pro"/>
              </a:rPr>
              <a:t>: 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forces </a:t>
            </a:r>
            <a:r>
              <a:rPr lang="en-US" sz="1600" dirty="0" smtClean="0">
                <a:latin typeface="Myriad pro"/>
                <a:cs typeface="Myriad pro"/>
              </a:rPr>
              <a:t>+ 2b currents 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2836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"/>
    </mc:Choice>
    <mc:Fallback xmlns="">
      <p:transition xmlns:p14="http://schemas.microsoft.com/office/powerpoint/2010/main" spd="slow" advTm="4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Outlook</a:t>
            </a:r>
            <a:endParaRPr lang="en-CA" dirty="0"/>
          </a:p>
        </p:txBody>
      </p:sp>
      <p:pic>
        <p:nvPicPr>
          <p:cNvPr id="2" name="Picture 1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3121" r="34942" b="7987"/>
          <a:stretch/>
        </p:blipFill>
        <p:spPr>
          <a:xfrm>
            <a:off x="18000" y="1260000"/>
            <a:ext cx="5036600" cy="3901600"/>
          </a:xfrm>
          <a:prstGeom prst="rect">
            <a:avLst/>
          </a:prstGeom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7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err="1" smtClean="0">
                <a:solidFill>
                  <a:srgbClr val="FF0000"/>
                </a:solidFill>
                <a:latin typeface="Arial Rounded MT Bold"/>
              </a:rPr>
              <a:t>Ab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initio valence-shell Hamiltonians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First </a:t>
            </a:r>
            <a:r>
              <a:rPr lang="en-US" sz="1400" dirty="0" err="1">
                <a:latin typeface="Arial Rounded MT Bold"/>
              </a:rPr>
              <a:t>ab</a:t>
            </a:r>
            <a:r>
              <a:rPr lang="en-US" sz="1400" dirty="0">
                <a:latin typeface="Arial Rounded MT Bold"/>
              </a:rPr>
              <a:t> initio prediction of </a:t>
            </a:r>
            <a:r>
              <a:rPr lang="en-US" sz="1400" dirty="0" smtClean="0">
                <a:latin typeface="Arial Rounded MT Bold"/>
              </a:rPr>
              <a:t>nuclear </a:t>
            </a:r>
            <a:r>
              <a:rPr lang="en-US" sz="1400" dirty="0" err="1" smtClean="0">
                <a:latin typeface="Arial Rounded MT Bold"/>
              </a:rPr>
              <a:t>driplines</a:t>
            </a:r>
            <a:endParaRPr lang="en-US" sz="14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Multi-shell spaces: Island of inversion/forbidden decays</a:t>
            </a:r>
          </a:p>
        </p:txBody>
      </p:sp>
      <p:pic>
        <p:nvPicPr>
          <p:cNvPr id="8" name="Picture 7" descr="tu-darmstadt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72" y="3326315"/>
            <a:ext cx="1124940" cy="4687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23975" y="3784210"/>
            <a:ext cx="107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J. </a:t>
            </a:r>
            <a:r>
              <a:rPr lang="en-US" sz="1400" b="1" dirty="0" err="1" smtClean="0">
                <a:solidFill>
                  <a:srgbClr val="0000FF"/>
                </a:solidFill>
              </a:rPr>
              <a:t>Simonis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latin typeface="+mn-lt"/>
              </a:rPr>
              <a:t>A. </a:t>
            </a:r>
            <a:r>
              <a:rPr lang="en-US" sz="1400" b="1" dirty="0" err="1" smtClean="0">
                <a:latin typeface="+mn-lt"/>
              </a:rPr>
              <a:t>Schwenk</a:t>
            </a:r>
            <a:r>
              <a:rPr lang="en-US" sz="1400" b="1" dirty="0" smtClean="0"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5017" y="3315635"/>
            <a:ext cx="95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H. </a:t>
            </a:r>
            <a:r>
              <a:rPr lang="en-US" sz="1400" b="1" dirty="0" err="1" smtClean="0">
                <a:latin typeface="+mn-lt"/>
              </a:rPr>
              <a:t>Hergert</a:t>
            </a:r>
            <a:endParaRPr lang="en-US" sz="1400" b="1" dirty="0" smtClean="0">
              <a:latin typeface="+mn-lt"/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S. </a:t>
            </a:r>
            <a:r>
              <a:rPr lang="en-US" sz="1400" b="1" dirty="0" err="1" smtClean="0">
                <a:solidFill>
                  <a:srgbClr val="000000"/>
                </a:solidFill>
              </a:rPr>
              <a:t>Bogner</a:t>
            </a:r>
            <a:endParaRPr lang="en-US" sz="1400" b="1" dirty="0" smtClean="0">
              <a:solidFill>
                <a:srgbClr val="000000"/>
              </a:solidFill>
            </a:endParaRPr>
          </a:p>
        </p:txBody>
      </p:sp>
      <p:pic>
        <p:nvPicPr>
          <p:cNvPr id="13" name="Picture 12" descr="ms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683" y="3357337"/>
            <a:ext cx="790930" cy="790930"/>
          </a:xfrm>
          <a:prstGeom prst="rect">
            <a:avLst/>
          </a:prstGeom>
        </p:spPr>
      </p:pic>
      <p:pic>
        <p:nvPicPr>
          <p:cNvPr id="14" name="Picture 13" descr="triumf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88" y="-519277"/>
            <a:ext cx="1359087" cy="4254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15" name="TextBox 14"/>
          <p:cNvSpPr txBox="1"/>
          <p:nvPr/>
        </p:nvSpPr>
        <p:spPr>
          <a:xfrm>
            <a:off x="4574949" y="3304425"/>
            <a:ext cx="1276286" cy="1846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S. R. </a:t>
            </a:r>
            <a:r>
              <a:rPr lang="en-US" sz="1400" b="1" dirty="0" err="1" smtClean="0">
                <a:solidFill>
                  <a:srgbClr val="0000FF"/>
                </a:solidFill>
                <a:latin typeface="+mn-lt"/>
              </a:rPr>
              <a:t>Stroberg</a:t>
            </a:r>
            <a:endParaRPr lang="en-US" sz="14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T. Miyagi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A. </a:t>
            </a:r>
            <a:r>
              <a:rPr lang="en-US" sz="1400" b="1" dirty="0" err="1" smtClean="0">
                <a:solidFill>
                  <a:srgbClr val="0000FF"/>
                </a:solidFill>
                <a:latin typeface="+mn-lt"/>
              </a:rPr>
              <a:t>Belley</a:t>
            </a:r>
            <a:endParaRPr lang="en-US" sz="14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C. Payne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S. </a:t>
            </a:r>
            <a:r>
              <a:rPr lang="en-US" sz="1400" b="1" dirty="0" err="1" smtClean="0">
                <a:solidFill>
                  <a:srgbClr val="0000FF"/>
                </a:solidFill>
              </a:rPr>
              <a:t>Leutheusser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latin typeface="+mn-lt"/>
              </a:rPr>
              <a:t>P. </a:t>
            </a:r>
            <a:r>
              <a:rPr lang="en-US" sz="1400" b="1" dirty="0" err="1" smtClean="0">
                <a:latin typeface="+mn-lt"/>
              </a:rPr>
              <a:t>Navrátil</a:t>
            </a:r>
            <a:r>
              <a:rPr lang="en-US" sz="1400" b="1" dirty="0" smtClean="0">
                <a:latin typeface="+mn-lt"/>
              </a:rPr>
              <a:t> </a:t>
            </a:r>
            <a:endParaRPr lang="en-US" sz="400" b="1" dirty="0"/>
          </a:p>
          <a:p>
            <a:endParaRPr lang="en-US" sz="400" b="1" dirty="0" smtClean="0">
              <a:latin typeface="+mn-lt"/>
            </a:endParaRPr>
          </a:p>
          <a:p>
            <a:endParaRPr lang="en-US" sz="400" b="1" dirty="0"/>
          </a:p>
          <a:p>
            <a:endParaRPr lang="en-US" sz="400" b="1" dirty="0" smtClean="0">
              <a:latin typeface="+mn-lt"/>
            </a:endParaRPr>
          </a:p>
          <a:p>
            <a:r>
              <a:rPr lang="en-US" sz="1400" b="1" dirty="0" smtClean="0"/>
              <a:t>J. Engel</a:t>
            </a:r>
            <a:endParaRPr lang="en-US" sz="1400" b="1" dirty="0">
              <a:latin typeface="+mn-lt"/>
            </a:endParaRPr>
          </a:p>
        </p:txBody>
      </p:sp>
      <p:pic>
        <p:nvPicPr>
          <p:cNvPr id="16" name="Picture 15" descr="Tokyo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34" y="4710813"/>
            <a:ext cx="1558132" cy="406470"/>
          </a:xfrm>
          <a:prstGeom prst="rect">
            <a:avLst/>
          </a:prstGeom>
        </p:spPr>
      </p:pic>
      <p:pic>
        <p:nvPicPr>
          <p:cNvPr id="17" name="Picture 16" descr="ubc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54" y="3800148"/>
            <a:ext cx="1272178" cy="4357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00761" y="4827988"/>
            <a:ext cx="115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J. Menéndez</a:t>
            </a:r>
          </a:p>
        </p:txBody>
      </p:sp>
      <p:pic>
        <p:nvPicPr>
          <p:cNvPr id="19" name="UTlogo.gif" descr="/Users/jholt/Physics/Talks/Figures/logos/UTlogo.gif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38" y="4227104"/>
            <a:ext cx="948986" cy="3954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74771" y="4153097"/>
            <a:ext cx="204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T. Morris</a:t>
            </a:r>
          </a:p>
          <a:p>
            <a:r>
              <a:rPr lang="en-US" sz="1400" b="1" dirty="0" smtClean="0">
                <a:latin typeface="+mn-lt"/>
              </a:rPr>
              <a:t>G. Hagen, T. </a:t>
            </a:r>
            <a:r>
              <a:rPr lang="en-US" sz="1400" b="1" dirty="0" err="1" smtClean="0">
                <a:latin typeface="+mn-lt"/>
              </a:rPr>
              <a:t>Papenbrock</a:t>
            </a:r>
            <a:endParaRPr lang="en-US" sz="1400" b="1" dirty="0" smtClean="0">
              <a:latin typeface="+mn-lt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078979" y="492304"/>
            <a:ext cx="4066374" cy="1755041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Fundamental 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physics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Arial Rounded MT Bold"/>
              </a:rPr>
              <a:t>	Effective electroweak operators: M1, GT,…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Effective </a:t>
            </a:r>
            <a:r>
              <a:rPr lang="en-GB" sz="1600" dirty="0" smtClean="0">
                <a:latin typeface="Times New Roman"/>
                <a:cs typeface="Arial" charset="0"/>
              </a:rPr>
              <a:t>0νββ</a:t>
            </a:r>
            <a:r>
              <a:rPr lang="en-US" sz="1400" dirty="0" smtClean="0">
                <a:latin typeface="Arial Rounded MT Bold"/>
              </a:rPr>
              <a:t> decay operator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WIMP-Nucleus </a:t>
            </a:r>
            <a:r>
              <a:rPr lang="en-US" sz="1400" dirty="0" smtClean="0">
                <a:latin typeface="Arial Rounded MT Bold"/>
              </a:rPr>
              <a:t>scattering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</a:t>
            </a:r>
            <a:r>
              <a:rPr lang="en-US" sz="1400" dirty="0" err="1" smtClean="0">
                <a:latin typeface="Arial Rounded MT Bold"/>
              </a:rPr>
              <a:t>Superallowed</a:t>
            </a:r>
            <a:r>
              <a:rPr lang="en-US" sz="1400" dirty="0" smtClean="0">
                <a:latin typeface="Arial Rounded MT Bold"/>
              </a:rPr>
              <a:t> Fermi transitions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</a:t>
            </a:r>
            <a:r>
              <a:rPr lang="en-US" sz="1400" dirty="0" err="1" smtClean="0">
                <a:latin typeface="Arial Rounded MT Bold"/>
              </a:rPr>
              <a:t>Muon</a:t>
            </a:r>
            <a:r>
              <a:rPr lang="en-US" sz="1400" dirty="0" smtClean="0">
                <a:latin typeface="Arial Rounded MT Bold"/>
              </a:rPr>
              <a:t> capture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077830" y="1966267"/>
            <a:ext cx="4005393" cy="124721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Outstanding issues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latin typeface="Arial Rounded MT Bold"/>
              </a:rPr>
              <a:t>	C</a:t>
            </a:r>
            <a:r>
              <a:rPr lang="en-US" sz="1400" b="1" dirty="0" smtClean="0">
                <a:latin typeface="Arial Rounded MT Bold"/>
              </a:rPr>
              <a:t>ontrolled IMSRG(3) approximation</a:t>
            </a:r>
            <a:endParaRPr lang="en-US" sz="1600" b="1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E2 operators/collectivity problematic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Understand discrepancies with CC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Quantify uncertainties</a:t>
            </a:r>
            <a:endParaRPr lang="en-US" sz="1400" dirty="0">
              <a:latin typeface="Arial Rounded MT Bold"/>
            </a:endParaRPr>
          </a:p>
        </p:txBody>
      </p:sp>
      <p:pic>
        <p:nvPicPr>
          <p:cNvPr id="24" name="Picture 23" descr="UNC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0726" y="4644823"/>
            <a:ext cx="1704497" cy="4726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1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4"/>
    </mc:Choice>
    <mc:Fallback xmlns="">
      <p:transition xmlns:p14="http://schemas.microsoft.com/office/powerpoint/2010/main" spd="slow" advTm="1610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Structure of </a:t>
            </a:r>
            <a:r>
              <a:rPr lang="en-CA" dirty="0"/>
              <a:t>L</a:t>
            </a:r>
            <a:r>
              <a:rPr lang="en-CA" dirty="0" smtClean="0"/>
              <a:t>ightest Tin Isotopes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38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Extend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to heavy-mass region: </a:t>
            </a:r>
            <a:r>
              <a:rPr lang="en-US" sz="1600" dirty="0" err="1">
                <a:latin typeface="Myriad pro"/>
                <a:cs typeface="Myriad pro"/>
              </a:rPr>
              <a:t>m</a:t>
            </a:r>
            <a:r>
              <a:rPr lang="en-US" sz="1600" dirty="0" err="1" smtClean="0">
                <a:latin typeface="Myriad pro"/>
                <a:cs typeface="Myriad pro"/>
              </a:rPr>
              <a:t>agicity</a:t>
            </a:r>
            <a:r>
              <a:rPr lang="en-US" sz="1600" dirty="0" smtClean="0">
                <a:latin typeface="Myriad pro"/>
                <a:cs typeface="Myriad pro"/>
              </a:rPr>
              <a:t> of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Sn, controversial level ordering in </a:t>
            </a:r>
            <a:r>
              <a:rPr lang="en-US" sz="1600" baseline="30000" dirty="0" smtClean="0">
                <a:latin typeface="Myriad pro"/>
                <a:cs typeface="Myriad pro"/>
              </a:rPr>
              <a:t>101</a:t>
            </a:r>
            <a:r>
              <a:rPr lang="en-US" sz="1600" dirty="0" smtClean="0">
                <a:latin typeface="Myriad pro"/>
                <a:cs typeface="Myriad pro"/>
              </a:rPr>
              <a:t>Sn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Predicts doubly magic nature from 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energies and B(E2) systematics			     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Both calculations predict 5/2+ ground state</a:t>
            </a:r>
          </a:p>
        </p:txBody>
      </p:sp>
      <p:pic>
        <p:nvPicPr>
          <p:cNvPr id="5" name="Picture 4" descr="Sn101_111_gap_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32" y="1223126"/>
            <a:ext cx="4761447" cy="2678314"/>
          </a:xfrm>
          <a:prstGeom prst="rect">
            <a:avLst/>
          </a:prstGeom>
        </p:spPr>
      </p:pic>
      <p:pic>
        <p:nvPicPr>
          <p:cNvPr id="9" name="Picture 8" descr="Ti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14024" b="27902"/>
          <a:stretch/>
        </p:blipFill>
        <p:spPr>
          <a:xfrm>
            <a:off x="208280" y="1060566"/>
            <a:ext cx="3438114" cy="2987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0720" y="922066"/>
            <a:ext cx="1902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Morris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PRL (2018)</a:t>
            </a:r>
          </a:p>
        </p:txBody>
      </p:sp>
    </p:spTree>
    <p:extLst>
      <p:ext uri="{BB962C8B-B14F-4D97-AF65-F5344CB8AC3E}">
        <p14:creationId xmlns:p14="http://schemas.microsoft.com/office/powerpoint/2010/main" val="10550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4"/>
    </mc:Choice>
    <mc:Fallback xmlns="">
      <p:transition xmlns:p14="http://schemas.microsoft.com/office/powerpoint/2010/main" spd="slow" advTm="76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Next Big Discovery: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-decay?</a:t>
            </a: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Progress in large-scale searches pushing towards </a:t>
            </a:r>
            <a:r>
              <a:rPr lang="en-US" sz="1600" b="1" dirty="0" smtClean="0">
                <a:latin typeface="Myriad Pro"/>
                <a:cs typeface="Myriad Pro"/>
              </a:rPr>
              <a:t>IH</a:t>
            </a:r>
            <a:endParaRPr lang="en-US" sz="1600" b="1" dirty="0">
              <a:solidFill>
                <a:srgbClr val="000000"/>
              </a:solidFill>
              <a:latin typeface="Myriad pro"/>
              <a:ea typeface="Lucida Grande"/>
              <a:cs typeface="Myriad pro"/>
            </a:endParaRP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3825" y="3350915"/>
            <a:ext cx="2854028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Essential ingredient: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matrix element</a:t>
            </a:r>
          </a:p>
          <a:p>
            <a:pPr>
              <a:buSzPct val="70000"/>
            </a:pPr>
            <a:endParaRPr lang="en-US" sz="1600" dirty="0">
              <a:cs typeface="Times New Roman" pitchFamily="18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9" y="3757953"/>
            <a:ext cx="1705670" cy="6011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23351"/>
            <a:ext cx="2778760" cy="409846"/>
          </a:xfrm>
          <a:prstGeom prst="rect">
            <a:avLst/>
          </a:prstGeom>
        </p:spPr>
      </p:pic>
      <p:pic>
        <p:nvPicPr>
          <p:cNvPr id="6" name="Picture 5" descr="KamLANDz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40" y="530860"/>
            <a:ext cx="3966533" cy="3681513"/>
          </a:xfrm>
          <a:prstGeom prst="rect">
            <a:avLst/>
          </a:prstGeom>
        </p:spPr>
      </p:pic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243840" y="935728"/>
            <a:ext cx="3455610" cy="2523120"/>
            <a:chOff x="5308600" y="2895600"/>
            <a:chExt cx="3759200" cy="2744788"/>
          </a:xfrm>
        </p:grpSpPr>
        <p:cxnSp>
          <p:nvCxnSpPr>
            <p:cNvPr id="16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24" name="Pictur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5" name="Equation" r:id="rId8" imgW="431800" imgH="203200" progId="Equation.3">
                    <p:embed/>
                  </p:oleObj>
                </mc:Choice>
                <mc:Fallback>
                  <p:oleObj name="Equation" r:id="rId8" imgW="43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3131819" y="1967094"/>
            <a:ext cx="444501" cy="5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246962"/>
              </p:ext>
            </p:extLst>
          </p:nvPr>
        </p:nvGraphicFramePr>
        <p:xfrm>
          <a:off x="808038" y="2017894"/>
          <a:ext cx="20558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10" imgW="2247900" imgH="533400" progId="Equation.3">
                  <p:embed/>
                </p:oleObj>
              </mc:Choice>
              <mc:Fallback>
                <p:oleObj name="Equation" r:id="rId10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017894"/>
                        <a:ext cx="2055812" cy="48895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21"/>
          <p:cNvCxnSpPr>
            <a:cxnSpLocks noChangeShapeType="1"/>
          </p:cNvCxnSpPr>
          <p:nvPr/>
        </p:nvCxnSpPr>
        <p:spPr bwMode="auto">
          <a:xfrm>
            <a:off x="8168640" y="3525715"/>
            <a:ext cx="320248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8101106" y="324795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31933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"/>
    </mc:Choice>
    <mc:Fallback xmlns="">
      <p:transition xmlns:p14="http://schemas.microsoft.com/office/powerpoint/2010/main" spd="slow" advTm="10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GT Transition in light and heavy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NCSM in light nuclei, CC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different forces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Large quenching effect from correlations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results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9" name="Picture 8" descr="NCSM_GT_NN-N4LO_3N-LN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325119" y="1094084"/>
            <a:ext cx="4019633" cy="3340210"/>
          </a:xfrm>
          <a:prstGeom prst="rect">
            <a:avLst/>
          </a:prstGeom>
        </p:spPr>
      </p:pic>
      <p:pic>
        <p:nvPicPr>
          <p:cNvPr id="7" name="Picture 6" descr="Sn100_GT_Lub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9" y="840472"/>
            <a:ext cx="4383153" cy="3772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7440" y="1960880"/>
            <a:ext cx="3736040" cy="2032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4"/>
    </mc:Choice>
    <mc:Fallback xmlns="">
      <p:transition xmlns:p14="http://schemas.microsoft.com/office/powerpoint/2010/main" spd="slow" advTm="549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GT Transition in light and heavy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NCSM in light nuclei, CC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different forces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Large quenching effect from correlations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results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9" name="Picture 8" descr="NCSM_GT_NN-N4LO_3N-LN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325119" y="1094084"/>
            <a:ext cx="4019633" cy="3340210"/>
          </a:xfrm>
          <a:prstGeom prst="rect">
            <a:avLst/>
          </a:prstGeom>
        </p:spPr>
      </p:pic>
      <p:pic>
        <p:nvPicPr>
          <p:cNvPr id="7" name="Picture 6" descr="Sn100_GT_Lub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9" y="840472"/>
            <a:ext cx="4383153" cy="3772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7440" y="2296160"/>
            <a:ext cx="3736040" cy="2032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4"/>
    </mc:Choice>
    <mc:Fallback xmlns="">
      <p:transition xmlns:p14="http://schemas.microsoft.com/office/powerpoint/2010/main" spd="slow" advTm="549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Decays in Medium-Mass Region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calculations of </a:t>
            </a:r>
            <a:r>
              <a:rPr lang="en-US" sz="1600" b="1" dirty="0" smtClean="0">
                <a:latin typeface="Myriad Pro"/>
                <a:cs typeface="Myriad Pro"/>
              </a:rPr>
              <a:t>large</a:t>
            </a:r>
            <a:r>
              <a:rPr lang="en-US" sz="1600" dirty="0" smtClean="0">
                <a:latin typeface="Myriad Pro"/>
                <a:cs typeface="Myriad Pro"/>
              </a:rPr>
              <a:t> GT transitions in </a:t>
            </a:r>
            <a:r>
              <a:rPr lang="en-US" i="1" dirty="0" err="1" smtClean="0">
                <a:latin typeface="Times New Roman"/>
                <a:cs typeface="Times New Roman"/>
              </a:rPr>
              <a:t>sd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i="1" dirty="0" err="1" smtClean="0">
                <a:latin typeface="Times New Roman"/>
                <a:cs typeface="Times New Roman"/>
              </a:rPr>
              <a:t>pf</a:t>
            </a:r>
            <a:r>
              <a:rPr lang="en-US" sz="1600" dirty="0" smtClean="0">
                <a:latin typeface="Myriad Pro"/>
                <a:cs typeface="Myriad Pro"/>
              </a:rPr>
              <a:t> shells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6600"/>
                </a:solidFill>
                <a:latin typeface="Myriad Pro"/>
                <a:cs typeface="Myriad Pro"/>
              </a:rPr>
              <a:t>Bare operator similar to phenomenological shell model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Modest quenching from consistent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and operators</a:t>
            </a: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Further modest quenching from 2BC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0"/>
          <a:stretch/>
        </p:blipFill>
        <p:spPr>
          <a:xfrm>
            <a:off x="36000" y="1620000"/>
            <a:ext cx="4507230" cy="2694454"/>
          </a:xfrm>
          <a:prstGeom prst="rect">
            <a:avLst/>
          </a:prstGeom>
        </p:spPr>
      </p:pic>
      <p:pic>
        <p:nvPicPr>
          <p:cNvPr id="14" name="Picture 13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7" r="32949" b="1"/>
          <a:stretch/>
        </p:blipFill>
        <p:spPr>
          <a:xfrm>
            <a:off x="36000" y="4236720"/>
            <a:ext cx="3022160" cy="497840"/>
          </a:xfrm>
          <a:prstGeom prst="rect">
            <a:avLst/>
          </a:prstGeom>
        </p:spPr>
      </p:pic>
      <p:pic>
        <p:nvPicPr>
          <p:cNvPr id="4" name="Picture 3" descr="IMSRG_GT_GT_with_1bc_NNLOsat_keep_al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52790"/>
          <a:stretch/>
        </p:blipFill>
        <p:spPr>
          <a:xfrm>
            <a:off x="36000" y="1706880"/>
            <a:ext cx="4493520" cy="2607574"/>
          </a:xfrm>
          <a:prstGeom prst="rect">
            <a:avLst/>
          </a:prstGeom>
        </p:spPr>
      </p:pic>
      <p:pic>
        <p:nvPicPr>
          <p:cNvPr id="10" name="Picture 9" descr="IMSRG_GT_GT_with_1bc_NNLOsat_keep_al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8" b="250"/>
          <a:stretch/>
        </p:blipFill>
        <p:spPr>
          <a:xfrm>
            <a:off x="4543230" y="1706880"/>
            <a:ext cx="4493520" cy="3016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20649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3"/>
    </mc:Choice>
    <mc:Fallback xmlns="">
      <p:transition xmlns:p14="http://schemas.microsoft.com/office/powerpoint/2010/main" spd="slow" advTm="914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Decays in Medium-Mass Region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Comparison to standard phenomenological shell model 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8000"/>
              </a:solidFill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calculations across the chart explain data with free-space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g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Myriad Pro"/>
                <a:cs typeface="Myriad Pro"/>
              </a:rPr>
              <a:t>A</a:t>
            </a:r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Refine results with improvements in forces and many-body methods</a:t>
            </a:r>
          </a:p>
        </p:txBody>
      </p:sp>
      <p:pic>
        <p:nvPicPr>
          <p:cNvPr id="3" name="Picture 2" descr="IMSRG_GT_GT_doOver_N4LO_LNL_no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3"/>
          <a:stretch/>
        </p:blipFill>
        <p:spPr>
          <a:xfrm>
            <a:off x="137160" y="1612761"/>
            <a:ext cx="4417341" cy="2651760"/>
          </a:xfrm>
          <a:prstGeom prst="rect">
            <a:avLst/>
          </a:prstGeom>
        </p:spPr>
      </p:pic>
      <p:pic>
        <p:nvPicPr>
          <p:cNvPr id="14" name="Picture 13" descr="IMSRG_GT_GT_doOver_N4LO_LNL_no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4" b="779"/>
          <a:stretch/>
        </p:blipFill>
        <p:spPr>
          <a:xfrm>
            <a:off x="137160" y="4135120"/>
            <a:ext cx="4417341" cy="46468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6" y="4347066"/>
            <a:ext cx="966470" cy="2105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Picture 3" descr="IMSRG_GT_GT_doOver_NNLOsat_nor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52790"/>
          <a:stretch/>
        </p:blipFill>
        <p:spPr>
          <a:xfrm>
            <a:off x="137160" y="1686559"/>
            <a:ext cx="4442490" cy="2577962"/>
          </a:xfrm>
          <a:prstGeom prst="rect">
            <a:avLst/>
          </a:prstGeom>
        </p:spPr>
      </p:pic>
      <p:pic>
        <p:nvPicPr>
          <p:cNvPr id="15" name="Picture 14" descr="IMSRG_GT_GT_doOver_NNLOsat_nor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6" b="-356"/>
          <a:stretch/>
        </p:blipFill>
        <p:spPr>
          <a:xfrm>
            <a:off x="4554501" y="1686559"/>
            <a:ext cx="4442490" cy="3007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320" y="4538841"/>
            <a:ext cx="2651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Nature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Phys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26368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3"/>
    </mc:Choice>
    <mc:Fallback xmlns="">
      <p:transition xmlns:p14="http://schemas.microsoft.com/office/powerpoint/2010/main" spd="slow" advTm="914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Global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Calculations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5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Potential errors at shell closures from changing valence spaces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Differentiate between “closure” and “no closure” cases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Distributions approximately Gaussian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F2D68"/>
                </a:solidFill>
                <a:latin typeface="Myriad pro"/>
                <a:cs typeface="Myriad pro"/>
              </a:rPr>
              <a:t>Non closed shells approximately centered at 0; </a:t>
            </a:r>
            <a:r>
              <a:rPr lang="en-US" sz="1600" dirty="0" err="1" smtClean="0">
                <a:solidFill>
                  <a:srgbClr val="0F2D68"/>
                </a:solidFill>
                <a:latin typeface="Myriad pro"/>
                <a:cs typeface="Myriad pro"/>
              </a:rPr>
              <a:t>rms</a:t>
            </a:r>
            <a:r>
              <a:rPr lang="en-US" sz="1600" dirty="0">
                <a:solidFill>
                  <a:srgbClr val="0F2D68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F2D68"/>
                </a:solidFill>
                <a:latin typeface="Myriad pro"/>
                <a:cs typeface="Myriad pro"/>
              </a:rPr>
              <a:t>approximately 1MeV</a:t>
            </a:r>
          </a:p>
        </p:txBody>
      </p:sp>
      <p:pic>
        <p:nvPicPr>
          <p:cNvPr id="7" name="Picture 6" descr="S2n_histos_stack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" y="1219200"/>
            <a:ext cx="3046730" cy="3046730"/>
          </a:xfrm>
          <a:prstGeom prst="rect">
            <a:avLst/>
          </a:prstGeom>
        </p:spPr>
      </p:pic>
      <p:pic>
        <p:nvPicPr>
          <p:cNvPr id="10" name="Picture 9" descr="Sn_histogr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0325" r="8448"/>
          <a:stretch/>
        </p:blipFill>
        <p:spPr>
          <a:xfrm>
            <a:off x="3495040" y="1310639"/>
            <a:ext cx="3688080" cy="2805129"/>
          </a:xfrm>
          <a:prstGeom prst="rect">
            <a:avLst/>
          </a:prstGeom>
        </p:spPr>
      </p:pic>
      <p:pic>
        <p:nvPicPr>
          <p:cNvPr id="13" name="Picture 12" descr="delta_mathcal_O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340694"/>
            <a:ext cx="1930400" cy="221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6320" y="4077207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8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xmlns:p14="http://schemas.microsoft.com/office/powerpoint/2010/main" spd="slow" advTm="41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Distribution of Separation Energies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48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Defect 2: Incomplete infrared convergence near threshold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clear trend in residuals 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Separate trends for VS change and no change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Correct VS-IMSRG results with linear fit of residuals</a:t>
            </a:r>
          </a:p>
        </p:txBody>
      </p:sp>
      <p:pic>
        <p:nvPicPr>
          <p:cNvPr id="10" name="Picture 9" descr="ResidualVs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1" y="904240"/>
            <a:ext cx="4375796" cy="3284220"/>
          </a:xfrm>
          <a:prstGeom prst="rect">
            <a:avLst/>
          </a:prstGeom>
        </p:spPr>
      </p:pic>
      <p:pic>
        <p:nvPicPr>
          <p:cNvPr id="13" name="Picture 12" descr="delta_mathcal_O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025734"/>
            <a:ext cx="1930400" cy="221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68837" y="3531058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70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"/>
    </mc:Choice>
    <mc:Fallback xmlns="">
      <p:transition xmlns:p14="http://schemas.microsoft.com/office/powerpoint/2010/main" spd="slow" advTm="4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Global </a:t>
            </a:r>
            <a:r>
              <a:rPr lang="en-CA" dirty="0" err="1"/>
              <a:t>A</a:t>
            </a:r>
            <a:r>
              <a:rPr lang="en-CA" dirty="0" err="1" smtClean="0"/>
              <a:t>b</a:t>
            </a:r>
            <a:r>
              <a:rPr lang="en-CA" dirty="0" smtClean="0"/>
              <a:t> Initio Calculations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31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All corrected distributions approximately Gaussian centered at 0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DriplineCovariance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680" r="3648" b="3097"/>
          <a:stretch/>
        </p:blipFill>
        <p:spPr>
          <a:xfrm>
            <a:off x="162560" y="924560"/>
            <a:ext cx="3565645" cy="3576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2320" y="863600"/>
            <a:ext cx="1869440" cy="163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thcal_P_math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59" y="1730166"/>
            <a:ext cx="4327973" cy="243830"/>
          </a:xfrm>
          <a:prstGeom prst="rect">
            <a:avLst/>
          </a:prstGeom>
        </p:spPr>
      </p:pic>
      <p:pic>
        <p:nvPicPr>
          <p:cNvPr id="4" name="Picture 3" descr="mathcal_P_1n_=_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1" y="923950"/>
            <a:ext cx="4307832" cy="568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8205" y="4056703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9" name="Picture 8" descr="delta_mathcal_O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3098374"/>
            <a:ext cx="1930400" cy="2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2"/>
    </mc:Choice>
    <mc:Fallback xmlns="">
      <p:transition xmlns:p14="http://schemas.microsoft.com/office/powerpoint/2010/main" spd="slow" advTm="419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form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20956" r="6887" b="11029"/>
          <a:stretch/>
        </p:blipFill>
        <p:spPr>
          <a:xfrm>
            <a:off x="4895082" y="572762"/>
            <a:ext cx="4236217" cy="24879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b="1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9"/>
    </mc:Choice>
    <mc:Fallback xmlns="">
      <p:transition xmlns:p14="http://schemas.microsoft.com/office/powerpoint/2010/main" spd="slow" advTm="345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</a:t>
            </a:r>
            <a:r>
              <a:rPr lang="en-US" sz="1600" b="1" dirty="0" err="1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 initio calculation of 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Ge/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Se</a:t>
            </a: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" name="Picture 1" descr="ge76_imsr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05" y="557926"/>
            <a:ext cx="3775596" cy="26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6"/>
    </mc:Choice>
    <mc:Fallback xmlns="">
      <p:transition xmlns:p14="http://schemas.microsoft.com/office/powerpoint/2010/main" spd="slow" advTm="339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Towards big questions: WIMP-Nucleus Scattering</a:t>
            </a:r>
            <a:endParaRPr lang="en-CA" dirty="0">
              <a:latin typeface="Myriad pro semi"/>
              <a:cs typeface="Myriad pro semi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060233" y="41696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5816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1153996" y="409666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814238" cy="9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WIMP-nucleus direct detection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19</a:t>
            </a:r>
            <a:r>
              <a:rPr lang="en-US" sz="1600" dirty="0" smtClean="0">
                <a:latin typeface="Myriad pro"/>
                <a:cs typeface="Myriad pro"/>
              </a:rPr>
              <a:t>F,</a:t>
            </a:r>
            <a:r>
              <a:rPr lang="en-US" sz="1600" baseline="30000" dirty="0" smtClean="0">
                <a:latin typeface="Myriad pro"/>
                <a:cs typeface="Myriad pro"/>
              </a:rPr>
              <a:t>23</a:t>
            </a:r>
            <a:r>
              <a:rPr lang="en-US" sz="1600" dirty="0" smtClean="0">
                <a:latin typeface="Myriad pro"/>
                <a:cs typeface="Myriad pro"/>
              </a:rPr>
              <a:t>Na,</a:t>
            </a:r>
            <a:r>
              <a:rPr lang="en-US" sz="1600" baseline="30000" dirty="0" smtClean="0">
                <a:latin typeface="Myriad pro"/>
                <a:cs typeface="Myriad pro"/>
              </a:rPr>
              <a:t>27</a:t>
            </a:r>
            <a:r>
              <a:rPr lang="en-US" sz="1600" dirty="0" smtClean="0">
                <a:latin typeface="Myriad pro"/>
                <a:cs typeface="Myriad pro"/>
              </a:rPr>
              <a:t>Al,</a:t>
            </a:r>
            <a:r>
              <a:rPr lang="en-US" sz="1600" baseline="30000" dirty="0" smtClean="0">
                <a:latin typeface="Myriad pro"/>
                <a:cs typeface="Myriad pro"/>
              </a:rPr>
              <a:t>29</a:t>
            </a:r>
            <a:r>
              <a:rPr lang="en-US" sz="1600" dirty="0" smtClean="0">
                <a:latin typeface="Myriad pro"/>
                <a:cs typeface="Myriad pro"/>
              </a:rPr>
              <a:t>Si,</a:t>
            </a:r>
            <a:r>
              <a:rPr lang="en-US" sz="1600" baseline="30000" dirty="0" smtClean="0">
                <a:latin typeface="Myriad pro"/>
                <a:cs typeface="Myriad pro"/>
              </a:rPr>
              <a:t>73</a:t>
            </a:r>
            <a:r>
              <a:rPr lang="en-US" sz="1600" dirty="0" smtClean="0">
                <a:latin typeface="Myriad pro"/>
                <a:cs typeface="Myriad pro"/>
              </a:rPr>
              <a:t>Ge; </a:t>
            </a:r>
            <a:r>
              <a:rPr lang="en-US" sz="1600" baseline="30000" dirty="0" smtClean="0">
                <a:latin typeface="Myriad pro"/>
                <a:cs typeface="Myriad pro"/>
              </a:rPr>
              <a:t>127</a:t>
            </a:r>
            <a:r>
              <a:rPr lang="en-US" sz="1600" dirty="0" smtClean="0">
                <a:latin typeface="Myriad pro"/>
                <a:cs typeface="Myriad pro"/>
              </a:rPr>
              <a:t>I,</a:t>
            </a:r>
            <a:r>
              <a:rPr lang="en-US" sz="1600" baseline="30000" dirty="0" smtClean="0">
                <a:latin typeface="Myriad pro"/>
                <a:cs typeface="Myriad pro"/>
              </a:rPr>
              <a:t>129,131</a:t>
            </a:r>
            <a:r>
              <a:rPr lang="en-US" sz="1600" dirty="0" smtClean="0">
                <a:latin typeface="Myriad pro"/>
                <a:cs typeface="Myriad pro"/>
              </a:rPr>
              <a:t>Xe within reach</a:t>
            </a: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269089" y="259425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263173" y="254917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344453" y="254155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  <p:sp>
        <p:nvSpPr>
          <p:cNvPr id="15" name="Oval 15"/>
          <p:cNvSpPr>
            <a:spLocks noChangeAspect="1" noChangeArrowheads="1"/>
          </p:cNvSpPr>
          <p:nvPr/>
        </p:nvSpPr>
        <p:spPr bwMode="auto">
          <a:xfrm>
            <a:off x="1229979" y="401348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>
            <a:spLocks noChangeAspect="1" noChangeArrowheads="1"/>
          </p:cNvSpPr>
          <p:nvPr/>
        </p:nvSpPr>
        <p:spPr bwMode="auto">
          <a:xfrm>
            <a:off x="1315069" y="398109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5"/>
    </mc:Choice>
    <mc:Fallback xmlns="">
      <p:transition xmlns:p14="http://schemas.microsoft.com/office/powerpoint/2010/main" spd="slow" advTm="476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Next Big Discovery: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-decay?</a:t>
            </a: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Progress in large-scale searches pushing towards </a:t>
            </a:r>
            <a:r>
              <a:rPr lang="en-US" sz="1600" b="1" dirty="0" smtClean="0">
                <a:latin typeface="Myriad Pro"/>
                <a:cs typeface="Myriad Pro"/>
              </a:rPr>
              <a:t>IH</a:t>
            </a:r>
            <a:endParaRPr lang="en-US" sz="1600" b="1" dirty="0">
              <a:solidFill>
                <a:srgbClr val="000000"/>
              </a:solidFill>
              <a:latin typeface="Myriad pro"/>
              <a:ea typeface="Lucida Grande"/>
              <a:cs typeface="Myriad pro"/>
            </a:endParaRP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Uncertainty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  <a:r>
              <a:rPr lang="en-US" sz="1600" dirty="0" smtClean="0">
                <a:latin typeface="Myriad Pro"/>
                <a:cs typeface="Myriad Pro"/>
              </a:rPr>
              <a:t>; bands do not represent rigorous uncertainties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3825" y="3350915"/>
            <a:ext cx="2854028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Essential ingredient: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matrix element</a:t>
            </a:r>
          </a:p>
          <a:p>
            <a:pPr>
              <a:buSzPct val="70000"/>
            </a:pPr>
            <a:endParaRPr lang="en-US" sz="1600" dirty="0">
              <a:cs typeface="Times New Roman" pitchFamily="18" charset="0"/>
            </a:endParaRPr>
          </a:p>
        </p:txBody>
      </p:sp>
      <p:sp>
        <p:nvSpPr>
          <p:cNvPr id="19" name="Octagon 18"/>
          <p:cNvSpPr>
            <a:spLocks noChangeAspect="1"/>
          </p:cNvSpPr>
          <p:nvPr/>
        </p:nvSpPr>
        <p:spPr>
          <a:xfrm>
            <a:off x="1806146" y="3799840"/>
            <a:ext cx="468983" cy="468983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Picture 5" descr="KamLAND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40" y="530860"/>
            <a:ext cx="3966533" cy="3681513"/>
          </a:xfrm>
          <a:prstGeom prst="rect">
            <a:avLst/>
          </a:prstGeom>
        </p:spPr>
      </p:pic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243840" y="935728"/>
            <a:ext cx="3455610" cy="2523120"/>
            <a:chOff x="5308600" y="2895600"/>
            <a:chExt cx="3759200" cy="2744788"/>
          </a:xfrm>
        </p:grpSpPr>
        <p:cxnSp>
          <p:nvCxnSpPr>
            <p:cNvPr id="16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24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3131819" y="1967094"/>
            <a:ext cx="444501" cy="5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780561"/>
              </p:ext>
            </p:extLst>
          </p:nvPr>
        </p:nvGraphicFramePr>
        <p:xfrm>
          <a:off x="808038" y="2017894"/>
          <a:ext cx="20558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8" imgW="2247900" imgH="533400" progId="Equation.3">
                  <p:embed/>
                </p:oleObj>
              </mc:Choice>
              <mc:Fallback>
                <p:oleObj name="Equation" r:id="rId8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017894"/>
                        <a:ext cx="2055812" cy="48895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9" y="3757953"/>
            <a:ext cx="1705670" cy="601117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23351"/>
            <a:ext cx="2778760" cy="409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01106" y="324795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Cosmology</a:t>
            </a:r>
          </a:p>
        </p:txBody>
      </p:sp>
      <p:cxnSp>
        <p:nvCxnSpPr>
          <p:cNvPr id="30" name="Straight Arrow Connector 21"/>
          <p:cNvCxnSpPr>
            <a:cxnSpLocks noChangeShapeType="1"/>
          </p:cNvCxnSpPr>
          <p:nvPr/>
        </p:nvCxnSpPr>
        <p:spPr bwMode="auto">
          <a:xfrm>
            <a:off x="8168640" y="3525715"/>
            <a:ext cx="320248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91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1"/>
    </mc:Choice>
    <mc:Fallback xmlns="">
      <p:transition xmlns:p14="http://schemas.microsoft.com/office/powerpoint/2010/main" spd="slow" advTm="250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Comparison with DFT </a:t>
            </a:r>
            <a:r>
              <a:rPr lang="en-CA" dirty="0" err="1" smtClean="0"/>
              <a:t>Dripline</a:t>
            </a:r>
            <a:r>
              <a:rPr lang="en-CA" dirty="0" smtClean="0"/>
              <a:t> Predictions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10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Recent DFT analysis from Si-Ti based on Bayesian machine learning</a:t>
            </a:r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										Largely consistent prediction of drip line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PhysRevLett.122.062502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5806" r="12015" b="58124"/>
          <a:stretch/>
        </p:blipFill>
        <p:spPr>
          <a:xfrm>
            <a:off x="-96698" y="794380"/>
            <a:ext cx="4497153" cy="2774320"/>
          </a:xfrm>
          <a:prstGeom prst="rect">
            <a:avLst/>
          </a:prstGeom>
        </p:spPr>
      </p:pic>
      <p:pic>
        <p:nvPicPr>
          <p:cNvPr id="2" name="Picture 1" descr="AllProbBou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7" t="15704" r="4017" b="52857"/>
          <a:stretch/>
        </p:blipFill>
        <p:spPr>
          <a:xfrm>
            <a:off x="182881" y="3558540"/>
            <a:ext cx="2944805" cy="15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"/>
    </mc:Choice>
    <mc:Fallback xmlns="">
      <p:transition xmlns:p14="http://schemas.microsoft.com/office/powerpoint/2010/main" spd="slow" advTm="14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37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Clear artifacts when changing valence spaces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Ni_rad_0h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>
          <a:xfrm>
            <a:off x="5580000" y="1548000"/>
            <a:ext cx="3033900" cy="2265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N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027000"/>
            <a:ext cx="5101590" cy="3780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28" y="108561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7700" y="107291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24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xmlns:p14="http://schemas.microsoft.com/office/powerpoint/2010/main" spd="slow" advTm="21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pic>
        <p:nvPicPr>
          <p:cNvPr id="10" name="Picture 9" descr="Ni_rad_0h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>
          <a:xfrm>
            <a:off x="5580000" y="1548000"/>
            <a:ext cx="3033900" cy="2265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N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027000"/>
            <a:ext cx="5101590" cy="3780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43800" y="1620156"/>
            <a:ext cx="232544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54200" y="3741809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08500" y="1726055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55328" y="108561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7700" y="107291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6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Clear artifacts when changing valence spaces: can we decouple a cross-shell space?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5036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0"/>
    </mc:Choice>
    <mc:Fallback xmlns="">
      <p:transition xmlns:p14="http://schemas.microsoft.com/office/powerpoint/2010/main" spd="slow" advTm="390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smtClean="0"/>
              <a:t>Exploring Cross-Shell Valence Spaces</a:t>
            </a:r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16147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24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24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4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5884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824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909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5104" y="2172139"/>
            <a:ext cx="1813860" cy="8845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849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24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24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75"/>
          <p:cNvGrpSpPr/>
          <p:nvPr/>
        </p:nvGrpSpPr>
        <p:grpSpPr>
          <a:xfrm>
            <a:off x="903052" y="2580345"/>
            <a:ext cx="415498" cy="369332"/>
            <a:chOff x="5451192" y="6523037"/>
            <a:chExt cx="415498" cy="369332"/>
          </a:xfrm>
        </p:grpSpPr>
        <p:sp>
          <p:nvSpPr>
            <p:cNvPr id="35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37" name="Group 74"/>
          <p:cNvGrpSpPr/>
          <p:nvPr/>
        </p:nvGrpSpPr>
        <p:grpSpPr>
          <a:xfrm>
            <a:off x="903052" y="3025953"/>
            <a:ext cx="415498" cy="369332"/>
            <a:chOff x="6377414" y="6675437"/>
            <a:chExt cx="415498" cy="369332"/>
          </a:xfrm>
        </p:grpSpPr>
        <p:sp>
          <p:nvSpPr>
            <p:cNvPr id="38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40" name="Group 76"/>
          <p:cNvGrpSpPr/>
          <p:nvPr/>
        </p:nvGrpSpPr>
        <p:grpSpPr>
          <a:xfrm>
            <a:off x="883684" y="1608350"/>
            <a:ext cx="415498" cy="369332"/>
            <a:chOff x="7215614" y="6675437"/>
            <a:chExt cx="415498" cy="369332"/>
          </a:xfrm>
        </p:grpSpPr>
        <p:sp>
          <p:nvSpPr>
            <p:cNvPr id="41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6345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16345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16345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16345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6345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16345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16345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16345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82428" y="2065550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5611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4288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88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288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371387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4288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6373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41504" y="1943540"/>
            <a:ext cx="1813860" cy="11131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34313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288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4288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75"/>
          <p:cNvGrpSpPr/>
          <p:nvPr/>
        </p:nvGrpSpPr>
        <p:grpSpPr>
          <a:xfrm>
            <a:off x="3849452" y="2580345"/>
            <a:ext cx="415498" cy="369332"/>
            <a:chOff x="5451192" y="6523037"/>
            <a:chExt cx="415498" cy="369332"/>
          </a:xfrm>
        </p:grpSpPr>
        <p:sp>
          <p:nvSpPr>
            <p:cNvPr id="66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68" name="Group 74"/>
          <p:cNvGrpSpPr/>
          <p:nvPr/>
        </p:nvGrpSpPr>
        <p:grpSpPr>
          <a:xfrm>
            <a:off x="3849452" y="3025953"/>
            <a:ext cx="415498" cy="369332"/>
            <a:chOff x="6377414" y="6675437"/>
            <a:chExt cx="415498" cy="369332"/>
          </a:xfrm>
        </p:grpSpPr>
        <p:sp>
          <p:nvSpPr>
            <p:cNvPr id="69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71" name="Group 76"/>
          <p:cNvGrpSpPr/>
          <p:nvPr/>
        </p:nvGrpSpPr>
        <p:grpSpPr>
          <a:xfrm>
            <a:off x="3830084" y="1608350"/>
            <a:ext cx="415498" cy="369332"/>
            <a:chOff x="7215614" y="6675437"/>
            <a:chExt cx="415498" cy="369332"/>
          </a:xfrm>
        </p:grpSpPr>
        <p:sp>
          <p:nvSpPr>
            <p:cNvPr id="72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5809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45809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76" name="TextBox 75"/>
          <p:cNvSpPr txBox="1"/>
          <p:nvPr/>
        </p:nvSpPr>
        <p:spPr>
          <a:xfrm>
            <a:off x="45809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45809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45809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45809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45809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81" name="TextBox 80"/>
          <p:cNvSpPr txBox="1"/>
          <p:nvPr/>
        </p:nvSpPr>
        <p:spPr>
          <a:xfrm>
            <a:off x="45809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3428828" y="2065550"/>
            <a:ext cx="1207008" cy="1588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ight Arrow 113"/>
          <p:cNvSpPr/>
          <p:nvPr/>
        </p:nvSpPr>
        <p:spPr>
          <a:xfrm>
            <a:off x="2300584" y="2872509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First try: extend </a:t>
            </a:r>
            <a:r>
              <a:rPr lang="en-US" sz="1600" dirty="0" err="1" smtClean="0">
                <a:latin typeface="Myriad pro"/>
                <a:cs typeface="Myriad pro"/>
              </a:rPr>
              <a:t>pf</a:t>
            </a:r>
            <a:r>
              <a:rPr lang="en-US" sz="1600" dirty="0" smtClean="0">
                <a:latin typeface="Myriad pro"/>
                <a:cs typeface="Myriad pro"/>
              </a:rPr>
              <a:t> to include g9/2, </a:t>
            </a:r>
            <a:r>
              <a:rPr lang="en-US" sz="1600" dirty="0" err="1" smtClean="0">
                <a:latin typeface="Myriad pro"/>
                <a:cs typeface="Myriad pro"/>
              </a:rPr>
              <a:t>etc</a:t>
            </a:r>
            <a:endParaRPr lang="en-US" sz="600" b="1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IMSRG fails to decouple such valence spaces</a:t>
            </a:r>
          </a:p>
        </p:txBody>
      </p:sp>
    </p:spTree>
    <p:extLst>
      <p:ext uri="{BB962C8B-B14F-4D97-AF65-F5344CB8AC3E}">
        <p14:creationId xmlns:p14="http://schemas.microsoft.com/office/powerpoint/2010/main" val="10906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"/>
    </mc:Choice>
    <mc:Fallback xmlns="">
      <p:transition xmlns:p14="http://schemas.microsoft.com/office/powerpoint/2010/main" spd="slow" advTm="2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smtClean="0"/>
              <a:t>Exploring Cross-Shell Valence Spaces</a:t>
            </a:r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16147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24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24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4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5884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824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909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5104" y="2172139"/>
            <a:ext cx="1813860" cy="8845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849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24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24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75"/>
          <p:cNvGrpSpPr/>
          <p:nvPr/>
        </p:nvGrpSpPr>
        <p:grpSpPr>
          <a:xfrm>
            <a:off x="903052" y="2580345"/>
            <a:ext cx="415498" cy="369332"/>
            <a:chOff x="5451192" y="6523037"/>
            <a:chExt cx="415498" cy="369332"/>
          </a:xfrm>
        </p:grpSpPr>
        <p:sp>
          <p:nvSpPr>
            <p:cNvPr id="35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37" name="Group 74"/>
          <p:cNvGrpSpPr/>
          <p:nvPr/>
        </p:nvGrpSpPr>
        <p:grpSpPr>
          <a:xfrm>
            <a:off x="903052" y="3025953"/>
            <a:ext cx="415498" cy="369332"/>
            <a:chOff x="6377414" y="6675437"/>
            <a:chExt cx="415498" cy="369332"/>
          </a:xfrm>
        </p:grpSpPr>
        <p:sp>
          <p:nvSpPr>
            <p:cNvPr id="38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40" name="Group 76"/>
          <p:cNvGrpSpPr/>
          <p:nvPr/>
        </p:nvGrpSpPr>
        <p:grpSpPr>
          <a:xfrm>
            <a:off x="883684" y="1608350"/>
            <a:ext cx="415498" cy="369332"/>
            <a:chOff x="7215614" y="6675437"/>
            <a:chExt cx="415498" cy="369332"/>
          </a:xfrm>
        </p:grpSpPr>
        <p:sp>
          <p:nvSpPr>
            <p:cNvPr id="41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6345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16345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16345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16345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6345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16345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16345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16345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82428" y="2065550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5611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4288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88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288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371387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4288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6373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41504" y="1943540"/>
            <a:ext cx="1813860" cy="11131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34313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288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4288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75"/>
          <p:cNvGrpSpPr/>
          <p:nvPr/>
        </p:nvGrpSpPr>
        <p:grpSpPr>
          <a:xfrm>
            <a:off x="3849452" y="2580345"/>
            <a:ext cx="415498" cy="369332"/>
            <a:chOff x="5451192" y="6523037"/>
            <a:chExt cx="415498" cy="369332"/>
          </a:xfrm>
        </p:grpSpPr>
        <p:sp>
          <p:nvSpPr>
            <p:cNvPr id="66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68" name="Group 74"/>
          <p:cNvGrpSpPr/>
          <p:nvPr/>
        </p:nvGrpSpPr>
        <p:grpSpPr>
          <a:xfrm>
            <a:off x="3849452" y="3025953"/>
            <a:ext cx="415498" cy="369332"/>
            <a:chOff x="6377414" y="6675437"/>
            <a:chExt cx="415498" cy="369332"/>
          </a:xfrm>
        </p:grpSpPr>
        <p:sp>
          <p:nvSpPr>
            <p:cNvPr id="69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71" name="Group 76"/>
          <p:cNvGrpSpPr/>
          <p:nvPr/>
        </p:nvGrpSpPr>
        <p:grpSpPr>
          <a:xfrm>
            <a:off x="3830084" y="1608350"/>
            <a:ext cx="415498" cy="369332"/>
            <a:chOff x="7215614" y="6675437"/>
            <a:chExt cx="415498" cy="369332"/>
          </a:xfrm>
        </p:grpSpPr>
        <p:sp>
          <p:nvSpPr>
            <p:cNvPr id="72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5809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45809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76" name="TextBox 75"/>
          <p:cNvSpPr txBox="1"/>
          <p:nvPr/>
        </p:nvSpPr>
        <p:spPr>
          <a:xfrm>
            <a:off x="45809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45809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45809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45809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45809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81" name="TextBox 80"/>
          <p:cNvSpPr txBox="1"/>
          <p:nvPr/>
        </p:nvSpPr>
        <p:spPr>
          <a:xfrm>
            <a:off x="45809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3428828" y="2065550"/>
            <a:ext cx="1207008" cy="1588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6218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64895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895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4895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6432984" y="2845747"/>
            <a:ext cx="1753200" cy="1192853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6980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402204" y="1943540"/>
            <a:ext cx="1813860" cy="902207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64920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4895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4895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Group 74"/>
          <p:cNvGrpSpPr/>
          <p:nvPr/>
        </p:nvGrpSpPr>
        <p:grpSpPr>
          <a:xfrm>
            <a:off x="6910152" y="3025953"/>
            <a:ext cx="415498" cy="369332"/>
            <a:chOff x="6377414" y="6675437"/>
            <a:chExt cx="415498" cy="369332"/>
          </a:xfrm>
        </p:grpSpPr>
        <p:sp>
          <p:nvSpPr>
            <p:cNvPr id="100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102" name="Group 76"/>
          <p:cNvGrpSpPr/>
          <p:nvPr/>
        </p:nvGrpSpPr>
        <p:grpSpPr>
          <a:xfrm>
            <a:off x="6890784" y="1608350"/>
            <a:ext cx="415498" cy="369332"/>
            <a:chOff x="7215614" y="6675437"/>
            <a:chExt cx="415498" cy="369332"/>
          </a:xfrm>
        </p:grpSpPr>
        <p:sp>
          <p:nvSpPr>
            <p:cNvPr id="103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76416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6416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6416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6416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76416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6416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6416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641672" y="27738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6489528" y="2065550"/>
            <a:ext cx="1207008" cy="1588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ight Arrow 113"/>
          <p:cNvSpPr/>
          <p:nvPr/>
        </p:nvSpPr>
        <p:spPr>
          <a:xfrm>
            <a:off x="2300584" y="2872509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/>
          <p:cNvSpPr/>
          <p:nvPr/>
        </p:nvSpPr>
        <p:spPr>
          <a:xfrm>
            <a:off x="5348584" y="2872509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6492096" y="29402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Next try: extend to include g9/2, but exclude f7/2</a:t>
            </a:r>
            <a:endParaRPr lang="en-US" sz="600" b="1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365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"/>
    </mc:Choice>
    <mc:Fallback xmlns="">
      <p:transition xmlns:p14="http://schemas.microsoft.com/office/powerpoint/2010/main" spd="slow" advTm="3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Next try: extend to include g9/2, but exclude f7/2</a:t>
            </a:r>
            <a:endParaRPr lang="en-US" sz="600" b="1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IMSRG successfully decouples (usually) such valence spaces!</a:t>
            </a: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smtClean="0"/>
              <a:t>Exploring Cross-Shell Valence Spaces</a:t>
            </a:r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16147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24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24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4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5884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824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909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5104" y="2172139"/>
            <a:ext cx="1813860" cy="8845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849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24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24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75"/>
          <p:cNvGrpSpPr/>
          <p:nvPr/>
        </p:nvGrpSpPr>
        <p:grpSpPr>
          <a:xfrm>
            <a:off x="903052" y="2580345"/>
            <a:ext cx="415498" cy="369332"/>
            <a:chOff x="5451192" y="6523037"/>
            <a:chExt cx="415498" cy="369332"/>
          </a:xfrm>
        </p:grpSpPr>
        <p:sp>
          <p:nvSpPr>
            <p:cNvPr id="35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37" name="Group 74"/>
          <p:cNvGrpSpPr/>
          <p:nvPr/>
        </p:nvGrpSpPr>
        <p:grpSpPr>
          <a:xfrm>
            <a:off x="903052" y="3025953"/>
            <a:ext cx="415498" cy="369332"/>
            <a:chOff x="6377414" y="6675437"/>
            <a:chExt cx="415498" cy="369332"/>
          </a:xfrm>
        </p:grpSpPr>
        <p:sp>
          <p:nvSpPr>
            <p:cNvPr id="38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40" name="Group 76"/>
          <p:cNvGrpSpPr/>
          <p:nvPr/>
        </p:nvGrpSpPr>
        <p:grpSpPr>
          <a:xfrm>
            <a:off x="883684" y="1608350"/>
            <a:ext cx="415498" cy="369332"/>
            <a:chOff x="7215614" y="6675437"/>
            <a:chExt cx="415498" cy="369332"/>
          </a:xfrm>
        </p:grpSpPr>
        <p:sp>
          <p:nvSpPr>
            <p:cNvPr id="41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6345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16345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16345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16345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6345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16345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16345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16345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82428" y="2065550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5611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4288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88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288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371387" y="3086539"/>
            <a:ext cx="1753200" cy="952061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428828" y="2978362"/>
            <a:ext cx="120700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6373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41504" y="1943540"/>
            <a:ext cx="1813860" cy="1113120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34313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288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4288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75"/>
          <p:cNvGrpSpPr/>
          <p:nvPr/>
        </p:nvGrpSpPr>
        <p:grpSpPr>
          <a:xfrm>
            <a:off x="3849452" y="2580345"/>
            <a:ext cx="415498" cy="369332"/>
            <a:chOff x="5451192" y="6523037"/>
            <a:chExt cx="415498" cy="369332"/>
          </a:xfrm>
        </p:grpSpPr>
        <p:sp>
          <p:nvSpPr>
            <p:cNvPr id="66" name="Oval 15"/>
            <p:cNvSpPr>
              <a:spLocks noChangeAspect="1" noChangeArrowheads="1"/>
            </p:cNvSpPr>
            <p:nvPr/>
          </p:nvSpPr>
          <p:spPr bwMode="auto">
            <a:xfrm>
              <a:off x="5497512" y="65690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51192" y="65230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28  </a:t>
              </a:r>
              <a:endParaRPr lang="en-US" sz="1800" dirty="0"/>
            </a:p>
          </p:txBody>
        </p:sp>
      </p:grpSp>
      <p:grpSp>
        <p:nvGrpSpPr>
          <p:cNvPr id="68" name="Group 74"/>
          <p:cNvGrpSpPr/>
          <p:nvPr/>
        </p:nvGrpSpPr>
        <p:grpSpPr>
          <a:xfrm>
            <a:off x="3849452" y="3025953"/>
            <a:ext cx="415498" cy="369332"/>
            <a:chOff x="6377414" y="6675437"/>
            <a:chExt cx="415498" cy="369332"/>
          </a:xfrm>
        </p:grpSpPr>
        <p:sp>
          <p:nvSpPr>
            <p:cNvPr id="69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71" name="Group 76"/>
          <p:cNvGrpSpPr/>
          <p:nvPr/>
        </p:nvGrpSpPr>
        <p:grpSpPr>
          <a:xfrm>
            <a:off x="3830084" y="1608350"/>
            <a:ext cx="415498" cy="369332"/>
            <a:chOff x="7215614" y="6675437"/>
            <a:chExt cx="415498" cy="369332"/>
          </a:xfrm>
        </p:grpSpPr>
        <p:sp>
          <p:nvSpPr>
            <p:cNvPr id="72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5809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45809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76" name="TextBox 75"/>
          <p:cNvSpPr txBox="1"/>
          <p:nvPr/>
        </p:nvSpPr>
        <p:spPr>
          <a:xfrm>
            <a:off x="45809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45809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45809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45809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45809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81" name="TextBox 80"/>
          <p:cNvSpPr txBox="1"/>
          <p:nvPr/>
        </p:nvSpPr>
        <p:spPr>
          <a:xfrm>
            <a:off x="4580972" y="27357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3428828" y="2065550"/>
            <a:ext cx="1207008" cy="1588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621884" y="156253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6489528" y="2418710"/>
            <a:ext cx="1207008" cy="158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89528" y="2308982"/>
            <a:ext cx="1207008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489528" y="2597047"/>
            <a:ext cx="1207008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6432984" y="2845747"/>
            <a:ext cx="1753200" cy="1192853"/>
          </a:xfrm>
          <a:prstGeom prst="rect">
            <a:avLst/>
          </a:prstGeom>
          <a:solidFill>
            <a:srgbClr val="3366FF">
              <a:alpha val="13000"/>
            </a:srgb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698084" y="168455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402204" y="1943540"/>
            <a:ext cx="1813860" cy="902207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6492096" y="34355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489528" y="355808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489528" y="37403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Group 74"/>
          <p:cNvGrpSpPr/>
          <p:nvPr/>
        </p:nvGrpSpPr>
        <p:grpSpPr>
          <a:xfrm>
            <a:off x="6910152" y="3025953"/>
            <a:ext cx="415498" cy="369332"/>
            <a:chOff x="6377414" y="6675437"/>
            <a:chExt cx="415498" cy="369332"/>
          </a:xfrm>
        </p:grpSpPr>
        <p:sp>
          <p:nvSpPr>
            <p:cNvPr id="100" name="Oval 15"/>
            <p:cNvSpPr>
              <a:spLocks noChangeAspect="1" noChangeArrowheads="1"/>
            </p:cNvSpPr>
            <p:nvPr/>
          </p:nvSpPr>
          <p:spPr bwMode="auto">
            <a:xfrm>
              <a:off x="64237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3774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20  </a:t>
              </a:r>
              <a:endParaRPr lang="en-US" sz="1800" dirty="0"/>
            </a:p>
          </p:txBody>
        </p:sp>
      </p:grpSp>
      <p:grpSp>
        <p:nvGrpSpPr>
          <p:cNvPr id="102" name="Group 76"/>
          <p:cNvGrpSpPr/>
          <p:nvPr/>
        </p:nvGrpSpPr>
        <p:grpSpPr>
          <a:xfrm>
            <a:off x="6890784" y="1608350"/>
            <a:ext cx="415498" cy="369332"/>
            <a:chOff x="7215614" y="6675437"/>
            <a:chExt cx="415498" cy="369332"/>
          </a:xfrm>
        </p:grpSpPr>
        <p:sp>
          <p:nvSpPr>
            <p:cNvPr id="103" name="Oval 15"/>
            <p:cNvSpPr>
              <a:spLocks noChangeAspect="1" noChangeArrowheads="1"/>
            </p:cNvSpPr>
            <p:nvPr/>
          </p:nvSpPr>
          <p:spPr bwMode="auto">
            <a:xfrm>
              <a:off x="7261934" y="6721457"/>
              <a:ext cx="320040" cy="3200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15614" y="66754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50  </a:t>
              </a:r>
              <a:endParaRPr lang="en-US" sz="18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7641672" y="358955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641672" y="336095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1s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641672" y="3174796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0d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641672" y="1848825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0g</a:t>
            </a:r>
            <a:r>
              <a:rPr lang="en-US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7641672" y="208038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5/2</a:t>
            </a:r>
            <a:endParaRPr lang="en-US" sz="1600" baseline="-25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641672" y="2507193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641672" y="2235830"/>
            <a:ext cx="56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1p</a:t>
            </a:r>
            <a:r>
              <a:rPr lang="en-US" sz="1600" baseline="-25000" dirty="0" smtClean="0"/>
              <a:t>1/2</a:t>
            </a:r>
            <a:endParaRPr lang="en-US" sz="1600" baseline="-25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641672" y="277389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0f</a:t>
            </a:r>
            <a:r>
              <a:rPr lang="en-US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6489528" y="2065550"/>
            <a:ext cx="1207008" cy="1588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ight Arrow 113"/>
          <p:cNvSpPr/>
          <p:nvPr/>
        </p:nvSpPr>
        <p:spPr>
          <a:xfrm>
            <a:off x="2300584" y="2872509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/>
          <p:cNvSpPr/>
          <p:nvPr/>
        </p:nvSpPr>
        <p:spPr>
          <a:xfrm>
            <a:off x="5348584" y="2872509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6492096" y="2940262"/>
            <a:ext cx="1207008" cy="1588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6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"/>
    </mc:Choice>
    <mc:Fallback xmlns="">
      <p:transition xmlns:p14="http://schemas.microsoft.com/office/powerpoint/2010/main" spd="slow" advTm="3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6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Clear artifacts when changing valence spaces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Ni_rad_0h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>
          <a:xfrm>
            <a:off x="5580000" y="1548000"/>
            <a:ext cx="3033900" cy="2265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N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027000"/>
            <a:ext cx="5101590" cy="3780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43800" y="1620156"/>
            <a:ext cx="232544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54200" y="3741809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08500" y="1726055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55328" y="108561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7700" y="107291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8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4"/>
    </mc:Choice>
    <mc:Fallback xmlns="">
      <p:transition xmlns:p14="http://schemas.microsoft.com/office/powerpoint/2010/main" spd="slow" advTm="135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6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Cross-shell valence space interpolates smoothly through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pf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/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sdg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spaces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20" name="Picture 19" descr="Ni_ra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3"/>
          <a:stretch/>
        </p:blipFill>
        <p:spPr>
          <a:xfrm>
            <a:off x="5580000" y="1548000"/>
            <a:ext cx="3011985" cy="2275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6044" y="1677656"/>
            <a:ext cx="90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pf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5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g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9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FF66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Ni_gs_pf5g9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026000"/>
            <a:ext cx="5101590" cy="3780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28" y="108561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7700" y="107291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683" y="3328863"/>
            <a:ext cx="90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pf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5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g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9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FF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71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0"/>
    </mc:Choice>
    <mc:Fallback xmlns="">
      <p:transition xmlns:p14="http://schemas.microsoft.com/office/powerpoint/2010/main" spd="slow" advTm="126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Multi-Shell Hamiltonians</a:t>
            </a:r>
            <a:endParaRPr lang="en-US" dirty="0"/>
          </a:p>
        </p:txBody>
      </p:sp>
      <p:pic>
        <p:nvPicPr>
          <p:cNvPr id="7" name="Picture 6" descr="miyagi_190214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/>
          <a:stretch/>
        </p:blipFill>
        <p:spPr>
          <a:xfrm>
            <a:off x="0" y="469900"/>
            <a:ext cx="9144000" cy="467359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1" y="1143609"/>
            <a:ext cx="6240779" cy="4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 Nuclear Matrix Element Status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4732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All calculations to date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extrapolated</a:t>
            </a:r>
            <a:r>
              <a:rPr lang="en-US" sz="1600" dirty="0" smtClean="0">
                <a:latin typeface="Myriad pro"/>
                <a:cs typeface="Myriad pro"/>
              </a:rPr>
              <a:t> phenomenological models; large spread in results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 models missing essential physics</a:t>
            </a:r>
          </a:p>
          <a:p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Impossible to assign rigorous uncertainties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41" b="52812"/>
          <a:stretch/>
        </p:blipFill>
        <p:spPr>
          <a:xfrm>
            <a:off x="66041" y="1029954"/>
            <a:ext cx="4870627" cy="2819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59072" y="3397180"/>
            <a:ext cx="185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68" t="89415" b="5115"/>
          <a:stretch/>
        </p:blipFill>
        <p:spPr>
          <a:xfrm>
            <a:off x="782320" y="3747404"/>
            <a:ext cx="4154348" cy="3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9"/>
    </mc:Choice>
    <mc:Fallback xmlns="">
      <p:transition xmlns:p14="http://schemas.microsoft.com/office/powerpoint/2010/main" spd="slow" advTm="620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miyagi_190214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4560" y="4308024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Miyagi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4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0" y="3901624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Miyagi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4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How well can nuclear models motivate experiments, predict beyond data?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Work well where informed</a:t>
            </a:r>
          </a:p>
          <a:p>
            <a:r>
              <a:rPr lang="en-US" sz="1600" dirty="0">
                <a:latin typeface="Myriad pro"/>
                <a:cs typeface="Myriad pro"/>
              </a:rPr>
              <a:t>b</a:t>
            </a:r>
            <a:r>
              <a:rPr lang="en-US" sz="1600" dirty="0" smtClean="0">
                <a:latin typeface="Myriad pro"/>
                <a:cs typeface="Myriad pro"/>
              </a:rPr>
              <a:t>y data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57772" b="-726"/>
          <a:stretch/>
        </p:blipFill>
        <p:spPr>
          <a:xfrm>
            <a:off x="137160" y="1059706"/>
            <a:ext cx="1915160" cy="32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0"/>
    </mc:Choice>
    <mc:Fallback xmlns="">
      <p:transition xmlns:p14="http://schemas.microsoft.com/office/powerpoint/2010/main" spd="slow" advTm="226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5120" y="4866501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Miyagi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4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iyagi_19021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5120" y="4866501"/>
            <a:ext cx="246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Miyagi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Next Big Discovery: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</a:t>
            </a:r>
            <a:r>
              <a:rPr lang="en-CA" dirty="0" smtClean="0"/>
              <a:t>decay?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Neutrino </a:t>
            </a:r>
            <a:r>
              <a:rPr lang="en-US" sz="1600" dirty="0">
                <a:latin typeface="Myriad Pro"/>
                <a:cs typeface="Myriad Pro"/>
              </a:rPr>
              <a:t>own </a:t>
            </a:r>
            <a:r>
              <a:rPr lang="en-US" sz="1600" dirty="0" smtClean="0">
                <a:latin typeface="Myriad Pro"/>
                <a:cs typeface="Myriad Pro"/>
              </a:rPr>
              <a:t>antiparticle            </a:t>
            </a:r>
            <a:r>
              <a:rPr lang="en-US" dirty="0" smtClean="0">
                <a:latin typeface="Times"/>
                <a:cs typeface="Times"/>
              </a:rPr>
              <a:t>0ν</a:t>
            </a:r>
            <a:r>
              <a:rPr lang="en-US" dirty="0" smtClean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decay</a:t>
            </a: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0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Tremendous impact on BSM physics: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smtClean="0">
                <a:latin typeface="Myriad pro"/>
                <a:cs typeface="Myriad pro"/>
              </a:rPr>
              <a:t>Lepton-number violating process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Majorana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character of neutrino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Absolute neutrino mass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scale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673100"/>
            <a:ext cx="514350" cy="182880"/>
          </a:xfrm>
          <a:prstGeom prst="rect">
            <a:avLst/>
          </a:prstGeom>
        </p:spPr>
      </p:pic>
      <p:pic>
        <p:nvPicPr>
          <p:cNvPr id="13" name="Picture 12" descr="Majorana_gen_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2674896" y="1059391"/>
            <a:ext cx="3079887" cy="2072704"/>
          </a:xfrm>
          <a:prstGeom prst="rect">
            <a:avLst/>
          </a:prstGeom>
        </p:spPr>
      </p:pic>
      <p:pic>
        <p:nvPicPr>
          <p:cNvPr id="3" name="Picture 2" descr="ragnar_UNC201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3" t="11373" r="35727" b="41337"/>
          <a:stretch/>
        </p:blipFill>
        <p:spPr>
          <a:xfrm>
            <a:off x="137159" y="909215"/>
            <a:ext cx="2509341" cy="2472238"/>
          </a:xfrm>
          <a:prstGeom prst="rect">
            <a:avLst/>
          </a:prstGeom>
        </p:spPr>
      </p:pic>
      <p:pic>
        <p:nvPicPr>
          <p:cNvPr id="10" name="Picture 9" descr="Screen Shot 2015-03-09 at 22.33.2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5796764" y="1052599"/>
            <a:ext cx="3245579" cy="2122579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8656263" y="2667059"/>
            <a:ext cx="411480" cy="41148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9" y="4233197"/>
            <a:ext cx="1705670" cy="60111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4298595"/>
            <a:ext cx="2778760" cy="4098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6611" y="4300954"/>
            <a:ext cx="669630" cy="446605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4"/>
    </mc:Choice>
    <mc:Fallback xmlns="">
      <p:transition xmlns:p14="http://schemas.microsoft.com/office/powerpoint/2010/main" spd="slow" advTm="560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Next Big Discovery: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-decay?</a:t>
            </a: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Progress in large-scale searches pushing towards </a:t>
            </a:r>
            <a:r>
              <a:rPr lang="en-US" sz="1600" b="1" dirty="0" smtClean="0">
                <a:latin typeface="Myriad Pro"/>
                <a:cs typeface="Myriad Pro"/>
              </a:rPr>
              <a:t>IH</a:t>
            </a:r>
            <a:endParaRPr lang="en-US" sz="1600" b="1" dirty="0">
              <a:solidFill>
                <a:srgbClr val="000000"/>
              </a:solidFill>
              <a:latin typeface="Myriad pro"/>
              <a:ea typeface="Lucida Grande"/>
              <a:cs typeface="Myriad pro"/>
            </a:endParaRP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Uncertainty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  <a:r>
              <a:rPr lang="en-US" sz="1600" dirty="0" smtClean="0">
                <a:latin typeface="Myriad Pro"/>
                <a:cs typeface="Myriad Pro"/>
              </a:rPr>
              <a:t>; bands do not represent rigorous uncertainties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3825" y="3350915"/>
            <a:ext cx="2854028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Essential ingredient: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matrix element</a:t>
            </a:r>
          </a:p>
          <a:p>
            <a:pPr>
              <a:buSzPct val="70000"/>
            </a:pPr>
            <a:endParaRPr lang="en-US" sz="1600" dirty="0">
              <a:cs typeface="Times New Roman" pitchFamily="18" charset="0"/>
            </a:endParaRPr>
          </a:p>
        </p:txBody>
      </p:sp>
      <p:sp>
        <p:nvSpPr>
          <p:cNvPr id="19" name="Octagon 18"/>
          <p:cNvSpPr>
            <a:spLocks noChangeAspect="1"/>
          </p:cNvSpPr>
          <p:nvPr/>
        </p:nvSpPr>
        <p:spPr>
          <a:xfrm>
            <a:off x="1806146" y="3799840"/>
            <a:ext cx="468983" cy="468983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Picture 5" descr="KamLAND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40" y="530860"/>
            <a:ext cx="3966533" cy="3681513"/>
          </a:xfrm>
          <a:prstGeom prst="rect">
            <a:avLst/>
          </a:prstGeom>
        </p:spPr>
      </p:pic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243840" y="935728"/>
            <a:ext cx="3455610" cy="2523120"/>
            <a:chOff x="5308600" y="2895600"/>
            <a:chExt cx="3759200" cy="2744788"/>
          </a:xfrm>
        </p:grpSpPr>
        <p:cxnSp>
          <p:nvCxnSpPr>
            <p:cNvPr id="16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24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3131819" y="1967094"/>
            <a:ext cx="444501" cy="5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001002"/>
              </p:ext>
            </p:extLst>
          </p:nvPr>
        </p:nvGraphicFramePr>
        <p:xfrm>
          <a:off x="808038" y="2017894"/>
          <a:ext cx="20558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8" imgW="2247900" imgH="533400" progId="Equation.3">
                  <p:embed/>
                </p:oleObj>
              </mc:Choice>
              <mc:Fallback>
                <p:oleObj name="Equation" r:id="rId8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017894"/>
                        <a:ext cx="2055812" cy="48895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9" y="3757953"/>
            <a:ext cx="1705670" cy="601117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23351"/>
            <a:ext cx="2778760" cy="4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3"/>
    </mc:Choice>
    <mc:Fallback xmlns="">
      <p:transition xmlns:p14="http://schemas.microsoft.com/office/powerpoint/2010/main" spd="slow" advTm="264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 Nuclear Matrix Element Status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4732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All calculations to date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extrapolated</a:t>
            </a:r>
            <a:r>
              <a:rPr lang="en-US" sz="1600" dirty="0" smtClean="0">
                <a:latin typeface="Myriad pro"/>
                <a:cs typeface="Myriad pro"/>
              </a:rPr>
              <a:t> phenomenological models; large spread in results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 models missing essential physics</a:t>
            </a:r>
          </a:p>
          <a:p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Impossible to assign rigorous uncertainties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41" b="52812"/>
          <a:stretch/>
        </p:blipFill>
        <p:spPr>
          <a:xfrm>
            <a:off x="66041" y="1029954"/>
            <a:ext cx="4870627" cy="2819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59072" y="3397180"/>
            <a:ext cx="185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68" t="89415" b="5115"/>
          <a:stretch/>
        </p:blipFill>
        <p:spPr>
          <a:xfrm>
            <a:off x="782320" y="3747404"/>
            <a:ext cx="4154348" cy="3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7"/>
    </mc:Choice>
    <mc:Fallback xmlns="">
      <p:transition xmlns:p14="http://schemas.microsoft.com/office/powerpoint/2010/main" spd="slow" advTm="665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37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Defect 1: Clear artifacts when changing valence spaces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Ni_rad_0h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>
          <a:xfrm>
            <a:off x="5580000" y="1548000"/>
            <a:ext cx="3033900" cy="2265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 descr="N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894920"/>
            <a:ext cx="5101590" cy="37807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55328" y="95353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7700" y="94083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77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xmlns:p14="http://schemas.microsoft.com/office/powerpoint/2010/main" spd="slow" advTm="21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sd_chart.gif"/>
          <p:cNvPicPr>
            <a:picLocks noChangeAspect="1"/>
          </p:cNvPicPr>
          <p:nvPr/>
        </p:nvPicPr>
        <p:blipFill rotWithShape="1">
          <a:blip r:embed="rId2"/>
          <a:srcRect l="9856" t="16629" r="4459" b="4390"/>
          <a:stretch/>
        </p:blipFill>
        <p:spPr>
          <a:xfrm>
            <a:off x="217440" y="1676400"/>
            <a:ext cx="5563599" cy="2838993"/>
          </a:xfrm>
          <a:prstGeom prst="rect">
            <a:avLst/>
          </a:prstGeom>
        </p:spPr>
      </p:pic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17439" y="446087"/>
            <a:ext cx="8926560" cy="112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Where (and what) is the nuclear dripline?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Limits defined as last isotope with positive neutron separation energy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   - Nucleons “drip” out of nucleus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Neutron dripline experimentally established to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Z=8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332320" y="3124860"/>
            <a:ext cx="1589760" cy="9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048668" y="3480343"/>
            <a:ext cx="1589760" cy="9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I: Global Calculations and the Nuclear </a:t>
            </a:r>
            <a:r>
              <a:rPr lang="en-CA" dirty="0" err="1" smtClean="0"/>
              <a:t>Driplines</a:t>
            </a:r>
            <a:endParaRPr lang="en-CA" dirty="0"/>
          </a:p>
        </p:txBody>
      </p:sp>
      <p:sp>
        <p:nvSpPr>
          <p:cNvPr id="26" name="Up Arrow 25"/>
          <p:cNvSpPr>
            <a:spLocks noChangeAspect="1"/>
          </p:cNvSpPr>
          <p:nvPr/>
        </p:nvSpPr>
        <p:spPr>
          <a:xfrm rot="16200000">
            <a:off x="1896009" y="2849496"/>
            <a:ext cx="305181" cy="1943279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110594" y="3887778"/>
            <a:ext cx="2153920" cy="6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ts val="24"/>
              </a:spcBef>
              <a:buClr>
                <a:srgbClr val="000000"/>
              </a:buClr>
            </a:pPr>
            <a:r>
              <a:rPr lang="en-US" b="1" dirty="0" err="1" smtClean="0">
                <a:solidFill>
                  <a:srgbClr val="0000FF"/>
                </a:solidFill>
                <a:latin typeface="Perpetua"/>
              </a:rPr>
              <a:t>Ab</a:t>
            </a:r>
            <a:r>
              <a:rPr lang="en-US" b="1" dirty="0" smtClean="0">
                <a:solidFill>
                  <a:srgbClr val="0000FF"/>
                </a:solidFill>
                <a:latin typeface="Perpetua"/>
              </a:rPr>
              <a:t> initio prediction</a:t>
            </a:r>
          </a:p>
          <a:p>
            <a:pPr marL="125993" indent="-125993">
              <a:lnSpc>
                <a:spcPct val="90000"/>
              </a:lnSpc>
              <a:spcBef>
                <a:spcPts val="24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FF"/>
                </a:solidFill>
                <a:latin typeface="Perpetua"/>
              </a:rPr>
              <a:t>(2016)</a:t>
            </a:r>
          </a:p>
        </p:txBody>
      </p:sp>
      <p:pic>
        <p:nvPicPr>
          <p:cNvPr id="32" name="Picture 31" descr="gs_ox_ls_tn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53" y="1627226"/>
            <a:ext cx="3771900" cy="2806700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631953" y="4445086"/>
            <a:ext cx="4477840" cy="68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Same result from same input NN+3N forces</a:t>
            </a:r>
          </a:p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Already well beyond where fit to data!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126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5"/>
    </mc:Choice>
    <mc:Fallback xmlns="">
      <p:transition xmlns:p14="http://schemas.microsoft.com/office/powerpoint/2010/main" spd="slow" advTm="246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Shell Closures in Neutron-Rich Ni</a:t>
            </a:r>
            <a:endParaRPr lang="en-CA" dirty="0"/>
          </a:p>
        </p:txBody>
      </p:sp>
      <p:pic>
        <p:nvPicPr>
          <p:cNvPr id="10" name="Picture 9" descr="Ni_rad_0h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>
          <a:xfrm>
            <a:off x="5580000" y="1548000"/>
            <a:ext cx="3033900" cy="2265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972" y="2257054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044" y="1738755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N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894920"/>
            <a:ext cx="5101590" cy="3780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43800" y="1620156"/>
            <a:ext cx="232544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54200" y="3609729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08500" y="1593975"/>
            <a:ext cx="304800" cy="70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55328" y="953531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7700" y="940831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Defect 1: Clear artifacts when changing valence spaces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Introduces errors for separation energies near HO shell closures</a:t>
            </a:r>
          </a:p>
        </p:txBody>
      </p:sp>
    </p:spTree>
    <p:extLst>
      <p:ext uri="{BB962C8B-B14F-4D97-AF65-F5344CB8AC3E}">
        <p14:creationId xmlns:p14="http://schemas.microsoft.com/office/powerpoint/2010/main" val="11014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0"/>
    </mc:Choice>
    <mc:Fallback xmlns="">
      <p:transition xmlns:p14="http://schemas.microsoft.com/office/powerpoint/2010/main" spd="slow" advTm="390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Interactions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24504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- Nuclear forces (low-energy QCD)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FF"/>
                </a:solidFill>
              </a:rPr>
              <a:t>Chiral effective field </a:t>
            </a:r>
            <a:r>
              <a:rPr lang="en-US" sz="1400" b="1" dirty="0" smtClean="0">
                <a:solidFill>
                  <a:srgbClr val="0000FF"/>
                </a:solidFill>
              </a:rPr>
              <a:t>theory, in principle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300" dirty="0"/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/>
              <a:t>Systematic </a:t>
            </a:r>
            <a:r>
              <a:rPr lang="en-US" sz="1400" dirty="0"/>
              <a:t>expansion of nuclear interactions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3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/>
              <a:t>Consistent 3N forces, electroweak currents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400" dirty="0"/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/>
              <a:t>Quantifiable uncertainties </a:t>
            </a:r>
            <a:r>
              <a:rPr lang="en-US" sz="1400" dirty="0" smtClean="0"/>
              <a:t>possible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Myriad pro"/>
                <a:cs typeface="Myriad pro"/>
              </a:rPr>
              <a:t>In practice, use </a:t>
            </a:r>
            <a:r>
              <a:rPr lang="en-US" sz="1400" b="1" dirty="0">
                <a:solidFill>
                  <a:srgbClr val="FF0000"/>
                </a:solidFill>
                <a:latin typeface="Myriad pro"/>
                <a:cs typeface="Myriad pro"/>
              </a:rPr>
              <a:t>EFT as </a:t>
            </a:r>
            <a:r>
              <a:rPr lang="en-US" sz="1400" b="1" dirty="0" smtClean="0">
                <a:solidFill>
                  <a:srgbClr val="FF0000"/>
                </a:solidFill>
                <a:latin typeface="Myriad pro"/>
                <a:cs typeface="Myriad pro"/>
              </a:rPr>
              <a:t>guidance - all available Hamiltonians exhibit some deficiencies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1"/>
    </mc:Choice>
    <mc:Fallback xmlns="">
      <p:transition xmlns:p14="http://schemas.microsoft.com/office/powerpoint/2010/main" spd="slow" advTm="104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Next Big Discovery: Nature of Dark Matter?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Many direct-detection searches underway worldwide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Direct detection: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Leading candidates: </a:t>
            </a:r>
            <a:r>
              <a:rPr lang="en-US" sz="1600" dirty="0" err="1" smtClean="0">
                <a:latin typeface="Myriad pro"/>
                <a:cs typeface="Myriad pro"/>
              </a:rPr>
              <a:t>neutralinos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Couples primarily to scalar and axial-vector currents in atomic </a:t>
            </a:r>
            <a:r>
              <a:rPr lang="en-US" sz="1600" dirty="0" smtClean="0">
                <a:latin typeface="Myriad pro"/>
                <a:cs typeface="Myriad pro"/>
              </a:rPr>
              <a:t>nuclei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13" name="Picture 12" descr="DMDet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1" y="563267"/>
            <a:ext cx="3611880" cy="3342589"/>
          </a:xfrm>
          <a:prstGeom prst="rect">
            <a:avLst/>
          </a:prstGeom>
        </p:spPr>
      </p:pic>
      <p:pic>
        <p:nvPicPr>
          <p:cNvPr id="2" name="Picture 1" descr="bullet_cluste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1063379"/>
            <a:ext cx="3755529" cy="27149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08032" y="594695"/>
            <a:ext cx="2249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From CDMS collaboration</a:t>
            </a:r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" name="Rectangle 61"/>
          <p:cNvSpPr>
            <a:spLocks noChangeArrowheads="1"/>
          </p:cNvSpPr>
          <p:nvPr/>
        </p:nvSpPr>
        <p:spPr bwMode="auto">
          <a:xfrm>
            <a:off x="5455921" y="3877747"/>
            <a:ext cx="3611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Observation of nuclear recoil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62" y="4032314"/>
            <a:ext cx="1651858" cy="197392"/>
          </a:xfrm>
          <a:prstGeom prst="rect">
            <a:avLst/>
          </a:prstGeom>
        </p:spPr>
      </p:pic>
      <p:pic>
        <p:nvPicPr>
          <p:cNvPr id="16" name="Picture 15" descr="snolab_logo_m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890" y="3515295"/>
            <a:ext cx="813649" cy="370241"/>
          </a:xfrm>
          <a:prstGeom prst="rect">
            <a:avLst/>
          </a:prstGeom>
        </p:spPr>
      </p:pic>
      <p:pic>
        <p:nvPicPr>
          <p:cNvPr id="17" name="Picture 16" descr="DEAP_blu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9" y="3368238"/>
            <a:ext cx="548074" cy="5218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9042" y="3541657"/>
            <a:ext cx="1360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  <a:latin typeface="Arial"/>
                <a:cs typeface="Arial"/>
              </a:rPr>
              <a:t>Wikipedia Commons</a:t>
            </a:r>
            <a:endParaRPr lang="en-US" sz="10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"/>
    </mc:Choice>
    <mc:Fallback xmlns="">
      <p:transition xmlns:p14="http://schemas.microsoft.com/office/powerpoint/2010/main" spd="slow" advTm="8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lt_AC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Holt_ACOT.potx</Template>
  <TotalTime>97567</TotalTime>
  <Words>3883</Words>
  <Application>Microsoft Macintosh PowerPoint</Application>
  <PresentationFormat>On-screen Show (16:9)</PresentationFormat>
  <Paragraphs>1548</Paragraphs>
  <Slides>101</Slides>
  <Notes>76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Holt_ACOT</vt:lpstr>
      <vt:lpstr>Equation</vt:lpstr>
      <vt:lpstr>PowerPoint Presentation</vt:lpstr>
      <vt:lpstr>PowerPoint Presentation</vt:lpstr>
      <vt:lpstr>Results*</vt:lpstr>
      <vt:lpstr>The Next Big Discovery: 0νββ-decay?</vt:lpstr>
      <vt:lpstr>The Next Big Discovery: 0νββ-decay?</vt:lpstr>
      <vt:lpstr>The Next Big Discovery: 0νββ-decay?</vt:lpstr>
      <vt:lpstr>The Next Big Discovery: 0νββ-decay?</vt:lpstr>
      <vt:lpstr>0νββ-Decay Nuclear Matrix Element Status</vt:lpstr>
      <vt:lpstr>Predictions with Models</vt:lpstr>
      <vt:lpstr>Predictions with Models</vt:lpstr>
      <vt:lpstr>Predictions with Models</vt:lpstr>
      <vt:lpstr>0νββ-Decay Nuclear Matrix Element Status</vt:lpstr>
      <vt:lpstr>Next Big Discovery: Nature of Dark Matter?</vt:lpstr>
      <vt:lpstr>Ab Initio Theory</vt:lpstr>
      <vt:lpstr>Ab Initio Approach: Interactions</vt:lpstr>
      <vt:lpstr>Ab Initio Approach: Interactions</vt:lpstr>
      <vt:lpstr>Ab Initio Approach: Many-Body Methods</vt:lpstr>
      <vt:lpstr>Chronological Reach of Ab Initio Many-Body Methods</vt:lpstr>
      <vt:lpstr>Chronological Reach of Ab Initio Many-Body Methods</vt:lpstr>
      <vt:lpstr>Chronological Reach of Ab Initio Many-Body Methods</vt:lpstr>
      <vt:lpstr>Breadth of Ab Initio Many-Body Methods</vt:lpstr>
      <vt:lpstr>Breadth of Ab Initio Many-Body Methods</vt:lpstr>
      <vt:lpstr>Valence-Space In-Medium SRG</vt:lpstr>
      <vt:lpstr>Valence-Space In-Medium SRG</vt:lpstr>
      <vt:lpstr>Effective Valence-Space In-Medium SRG Operators</vt:lpstr>
      <vt:lpstr>Valence-Space IMSRG: From Oxygen to Nickel</vt:lpstr>
      <vt:lpstr>Connection to Infinite Matter: Saturation as a Guide for Nuclei</vt:lpstr>
      <vt:lpstr>Forces with good saturation</vt:lpstr>
      <vt:lpstr>Breadth of Ab Initio Many-Body Methods</vt:lpstr>
      <vt:lpstr>Global Ab Initio Calculations</vt:lpstr>
      <vt:lpstr>Global Ab Initio Calculations</vt:lpstr>
      <vt:lpstr>Estimating Dripline Uncertainties</vt:lpstr>
      <vt:lpstr>Estimating Dripline Uncertainties</vt:lpstr>
      <vt:lpstr>0νββ-decay</vt:lpstr>
      <vt:lpstr>Beta-decay puzzle: “Quenching” of gA</vt:lpstr>
      <vt:lpstr>Beta-decay puzzle: “Quenching” of gA</vt:lpstr>
      <vt:lpstr>Beta-decay puzzle: “Quenching” of gA</vt:lpstr>
      <vt:lpstr>Beta-decay puzzle: “Quenching” of gA</vt:lpstr>
      <vt:lpstr>Beta-decay puzzle: “Quenching” of gA</vt:lpstr>
      <vt:lpstr>Beta-decay puzzle: “Quenching” of gA</vt:lpstr>
      <vt:lpstr>Beta-decay puzzle: “Quenching” of gA</vt:lpstr>
      <vt:lpstr>Large Ab Initio Effort to Calculate GT Transitions</vt:lpstr>
      <vt:lpstr>Large Ab Initio Effort to Calculate GT Transitions</vt:lpstr>
      <vt:lpstr>GT Transition in light and heavy nuclei</vt:lpstr>
      <vt:lpstr>GT Transition in light and heavy nuclei</vt:lpstr>
      <vt:lpstr>GT Transition in light and heavy nuclei</vt:lpstr>
      <vt:lpstr>VS-IMSRG Benchmarks</vt:lpstr>
      <vt:lpstr>Ab Initio GT Decays in Medium-Mass Region</vt:lpstr>
      <vt:lpstr>Ab Initio GT Decays in Medium-Mass Region</vt:lpstr>
      <vt:lpstr>Role of Correlations vs Currents</vt:lpstr>
      <vt:lpstr>Ab Initio 2νββ-decay</vt:lpstr>
      <vt:lpstr>Gamow-Teller Strengths for A=48</vt:lpstr>
      <vt:lpstr>Ab Initio 2νββ-decay: Role of Correlations?</vt:lpstr>
      <vt:lpstr>Ab Initio 0νββ-decay</vt:lpstr>
      <vt:lpstr>Ab Initio 0νββ-decay</vt:lpstr>
      <vt:lpstr>Ab Initio 0νββ-decay</vt:lpstr>
      <vt:lpstr>Ab Initio WIMP-Nucleus Response Functions (Isoscalar)</vt:lpstr>
      <vt:lpstr>Outlook</vt:lpstr>
      <vt:lpstr>Structure of Lightest Tin Isotopes</vt:lpstr>
      <vt:lpstr>GT Transition in light and heavy nuclei</vt:lpstr>
      <vt:lpstr>GT Transition in light and heavy nuclei</vt:lpstr>
      <vt:lpstr>Ab Initio GT Decays in Medium-Mass Region</vt:lpstr>
      <vt:lpstr>Ab Initio GT Decays in Medium-Mass Region</vt:lpstr>
      <vt:lpstr>Global Ab Initio Calculations</vt:lpstr>
      <vt:lpstr>Distribution of Separation Energies</vt:lpstr>
      <vt:lpstr>Global Ab Initio Calculations</vt:lpstr>
      <vt:lpstr>Ab Initio 0νββ-Decay Predictions from Valence-Space IMSRG</vt:lpstr>
      <vt:lpstr>Ab Initio 0νββ-Decay Predictions from Valence-Space IMSRG</vt:lpstr>
      <vt:lpstr>Towards big questions: WIMP-Nucleus Scattering</vt:lpstr>
      <vt:lpstr>Comparison with DFT Dripline Predictions</vt:lpstr>
      <vt:lpstr>Shell Closures in Neutron-Rich Ni</vt:lpstr>
      <vt:lpstr>Shell Closures in Neutron-Rich Ni</vt:lpstr>
      <vt:lpstr>Exploring Cross-Shell Valence Spaces</vt:lpstr>
      <vt:lpstr>Exploring Cross-Shell Valence Spaces</vt:lpstr>
      <vt:lpstr>Exploring Cross-Shell Valence Spaces</vt:lpstr>
      <vt:lpstr>Shell Closures in Neutron-Rich Ni</vt:lpstr>
      <vt:lpstr>Shell Closures in Neutron-Rich Ni</vt:lpstr>
      <vt:lpstr>Towards Multi-Shell Hamiltonians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Next Big Discovery: 0νββ-decay?</vt:lpstr>
      <vt:lpstr>The Next Big Discovery: 0νββ-decay?</vt:lpstr>
      <vt:lpstr>0νββ-Decay Nuclear Matrix Element Status</vt:lpstr>
      <vt:lpstr>Shell Closures in Neutron-Rich Ni</vt:lpstr>
      <vt:lpstr>I: Global Calculations and the Nuclear Driplines</vt:lpstr>
      <vt:lpstr>Shell Closures in Neutron-Rich Ni</vt:lpstr>
      <vt:lpstr>Ab Initio Approach: Interactions</vt:lpstr>
      <vt:lpstr>Next Big Discovery: Nature of Dark Matter?</vt:lpstr>
      <vt:lpstr>Next Big Discovery: Nature of Dark Matter?</vt:lpstr>
      <vt:lpstr>Spin-Dependent Structure Factors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Lambert</dc:creator>
  <cp:lastModifiedBy>Jason Holt</cp:lastModifiedBy>
  <cp:revision>818</cp:revision>
  <cp:lastPrinted>2019-01-20T20:59:53Z</cp:lastPrinted>
  <dcterms:created xsi:type="dcterms:W3CDTF">2015-12-11T23:03:07Z</dcterms:created>
  <dcterms:modified xsi:type="dcterms:W3CDTF">2019-05-30T07:57:05Z</dcterms:modified>
</cp:coreProperties>
</file>