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35"/>
  </p:notesMasterIdLst>
  <p:sldIdLst>
    <p:sldId id="354" r:id="rId2"/>
    <p:sldId id="454" r:id="rId3"/>
    <p:sldId id="355" r:id="rId4"/>
    <p:sldId id="260" r:id="rId5"/>
    <p:sldId id="445" r:id="rId6"/>
    <p:sldId id="424" r:id="rId7"/>
    <p:sldId id="356" r:id="rId8"/>
    <p:sldId id="317" r:id="rId9"/>
    <p:sldId id="359" r:id="rId10"/>
    <p:sldId id="360" r:id="rId11"/>
    <p:sldId id="267" r:id="rId12"/>
    <p:sldId id="448" r:id="rId13"/>
    <p:sldId id="446" r:id="rId14"/>
    <p:sldId id="450" r:id="rId15"/>
    <p:sldId id="413" r:id="rId16"/>
    <p:sldId id="349" r:id="rId17"/>
    <p:sldId id="381" r:id="rId18"/>
    <p:sldId id="436" r:id="rId19"/>
    <p:sldId id="418" r:id="rId20"/>
    <p:sldId id="414" r:id="rId21"/>
    <p:sldId id="318" r:id="rId22"/>
    <p:sldId id="261" r:id="rId23"/>
    <p:sldId id="425" r:id="rId24"/>
    <p:sldId id="417" r:id="rId25"/>
    <p:sldId id="456" r:id="rId26"/>
    <p:sldId id="435" r:id="rId27"/>
    <p:sldId id="431" r:id="rId28"/>
    <p:sldId id="422" r:id="rId29"/>
    <p:sldId id="433" r:id="rId30"/>
    <p:sldId id="423" r:id="rId31"/>
    <p:sldId id="432" r:id="rId32"/>
    <p:sldId id="385" r:id="rId33"/>
    <p:sldId id="379" r:id="rId34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jiri" initials="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E9F4"/>
    <a:srgbClr val="0DF3F3"/>
    <a:srgbClr val="FF99FF"/>
    <a:srgbClr val="385588"/>
    <a:srgbClr val="FFFF99"/>
    <a:srgbClr val="FFCC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2" autoAdjust="0"/>
    <p:restoredTop sz="91214" autoAdjust="0"/>
  </p:normalViewPr>
  <p:slideViewPr>
    <p:cSldViewPr>
      <p:cViewPr varScale="1">
        <p:scale>
          <a:sx n="78" d="100"/>
          <a:sy n="78" d="100"/>
        </p:scale>
        <p:origin x="1786" y="67"/>
      </p:cViewPr>
      <p:guideLst/>
    </p:cSldViewPr>
  </p:slideViewPr>
  <p:outlineViewPr>
    <p:cViewPr>
      <p:scale>
        <a:sx n="33" d="100"/>
        <a:sy n="33" d="100"/>
      </p:scale>
      <p:origin x="0" y="-192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15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09-07-25T13:22:13.753" idx="2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E674AF-8FA3-4D95-9702-3AF498F49EB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899C121-5A3F-41DE-BC48-738186D7226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990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4100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F15833EB-41FE-4898-8C18-E46575920499}" type="slidenum">
              <a:rPr lang="en-US" altLang="ja-JP" sz="130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1</a:t>
            </a:fld>
            <a:endParaRPr lang="en-US" altLang="ja-JP" sz="13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186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253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71299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803044" indent="-307805" defTabSz="1071299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236379" indent="-245900" defTabSz="1071299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731618" indent="-245900" defTabSz="1071299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226857" indent="-245900" defTabSz="1071299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722096" indent="-245900" defTabSz="107129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3217335" indent="-245900" defTabSz="107129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712574" indent="-245900" defTabSz="107129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4207813" indent="-245900" defTabSz="107129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0D601DDC-DAF8-4766-B9F4-86DD36B3F94B}" type="slidenum">
              <a:rPr lang="en-US" altLang="ja-JP" sz="1400">
                <a:solidFill>
                  <a:schemeClr val="tx1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ja-JP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48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C121-5A3F-41DE-BC48-738186D72263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9884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C121-5A3F-41DE-BC48-738186D72263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3925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DGT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C121-5A3F-41DE-BC48-738186D72263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451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C121-5A3F-41DE-BC48-738186D72263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084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2560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42065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82409" indent="-300927" defTabSz="1042065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205426" indent="-240741" defTabSz="1042065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86909" indent="-240741" defTabSz="1042065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170110" indent="-240741" defTabSz="1042065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665349" indent="-240741" defTabSz="1042065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3160588" indent="-240741" defTabSz="1042065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655827" indent="-240741" defTabSz="1042065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4151066" indent="-240741" defTabSz="1042065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2064DE3D-B201-4F99-BAAE-3AC84D83F4D1}" type="slidenum">
              <a:rPr lang="en-US" altLang="ja-JP" sz="1400">
                <a:solidFill>
                  <a:schemeClr val="tx1"/>
                </a:solidFill>
                <a:latin typeface="Arial" panose="020B0604020202020204" pitchFamily="34" charset="0"/>
              </a:rPr>
              <a:pPr/>
              <a:t>21</a:t>
            </a:fld>
            <a:endParaRPr lang="en-US" altLang="ja-JP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520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9C121-5A3F-41DE-BC48-738186D72263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8580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C121-5A3F-41DE-BC48-738186D72263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9216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C121-5A3F-41DE-BC48-738186D72263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923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56324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2025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22313" indent="-277813" defTabSz="962025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12838" indent="-222250" defTabSz="962025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557338" indent="-222250" defTabSz="962025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03425" indent="-222250" defTabSz="962025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460625" indent="-222250" defTabSz="9620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17825" indent="-222250" defTabSz="9620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375025" indent="-222250" defTabSz="9620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32225" indent="-222250" defTabSz="962025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F968E4BA-99C6-4914-A066-EECB3FA1B1BE}" type="slidenum">
              <a:rPr lang="en-US" altLang="ja-JP" sz="130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32</a:t>
            </a:fld>
            <a:endParaRPr lang="en-US" altLang="ja-JP" sz="13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78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614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8BBB5B90-8DF7-4BE1-B215-65B9F2FBA342}" type="slidenum">
              <a:rPr lang="en-US" altLang="ja-JP" sz="130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2</a:t>
            </a:fld>
            <a:endParaRPr lang="en-US" altLang="ja-JP" sz="13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403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6148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8BBB5B90-8DF7-4BE1-B215-65B9F2FBA342}" type="slidenum">
              <a:rPr lang="en-US" altLang="ja-JP" sz="130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ja-JP" sz="13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1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40346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1pPr>
            <a:lvl2pPr marL="803044" indent="-307805" defTabSz="1040346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2pPr>
            <a:lvl3pPr marL="1236379" indent="-245900" defTabSz="1040346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3pPr>
            <a:lvl4pPr marL="1731618" indent="-245900" defTabSz="1040346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4pPr>
            <a:lvl5pPr marL="2226857" indent="-245900" defTabSz="1040346">
              <a:spcBef>
                <a:spcPct val="30000"/>
              </a:spcBef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5pPr>
            <a:lvl6pPr marL="2722096" indent="-245900" defTabSz="1040346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6pPr>
            <a:lvl7pPr marL="3217335" indent="-245900" defTabSz="1040346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7pPr>
            <a:lvl8pPr marL="3712574" indent="-245900" defTabSz="1040346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8pPr>
            <a:lvl9pPr marL="4207813" indent="-245900" defTabSz="1040346" eaLnBrk="0" fontAlgn="base" hangingPunct="0">
              <a:spcBef>
                <a:spcPct val="30000"/>
              </a:spcBef>
              <a:spcAft>
                <a:spcPct val="0"/>
              </a:spcAft>
              <a:defRPr kumimoji="1" sz="1300">
                <a:solidFill>
                  <a:schemeClr val="tx1"/>
                </a:solidFill>
                <a:latin typeface="Arial" panose="020B0604020202020204" pitchFamily="34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708B4ABC-0B66-4931-BBFC-3283EA16BA87}" type="slidenum">
              <a:rPr lang="en-US" altLang="ja-JP" sz="14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4</a:t>
            </a:fld>
            <a:endParaRPr lang="en-US" altLang="ja-JP" sz="1400">
              <a:ea typeface="ＭＳ Ｐゴシック" panose="020B0600070205080204" pitchFamily="50" charset="-128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9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8196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401860AA-5FBC-4209-B45F-C0533CD5CDA0}" type="slidenum">
              <a:rPr lang="en-US" altLang="ja-JP" sz="130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7</a:t>
            </a:fld>
            <a:endParaRPr lang="en-US" altLang="ja-JP" sz="13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89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1229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42065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82409" indent="-300927" defTabSz="1042065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205426" indent="-240741" defTabSz="1042065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86909" indent="-240741" defTabSz="1042065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170110" indent="-240741" defTabSz="1042065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665349" indent="-240741" defTabSz="1042065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3160588" indent="-240741" defTabSz="1042065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655827" indent="-240741" defTabSz="1042065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4151066" indent="-240741" defTabSz="1042065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4B7A27EA-5CF1-4C52-AFD0-74B994B50898}" type="slidenum">
              <a:rPr lang="en-US" altLang="ja-JP" sz="1400">
                <a:solidFill>
                  <a:schemeClr val="tx1"/>
                </a:solidFill>
                <a:latin typeface="Arial" panose="020B0604020202020204" pitchFamily="34" charset="0"/>
              </a:rPr>
              <a:pPr/>
              <a:t>8</a:t>
            </a:fld>
            <a:endParaRPr lang="en-US" altLang="ja-JP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625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>
              <a:latin typeface="Arial" panose="020B0604020202020204" pitchFamily="34" charset="0"/>
            </a:endParaRPr>
          </a:p>
        </p:txBody>
      </p:sp>
      <p:sp>
        <p:nvSpPr>
          <p:cNvPr id="1229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90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CCA9A1BD-5EDB-4AE7-AAF3-B042C59A4B7B}" type="slidenum">
              <a:rPr lang="en-US" altLang="ja-JP" sz="1300" smtClean="0">
                <a:solidFill>
                  <a:schemeClr val="tx1"/>
                </a:solidFill>
                <a:latin typeface="Arial" panose="020B0604020202020204" pitchFamily="34" charset="0"/>
              </a:rPr>
              <a:pPr/>
              <a:t>9</a:t>
            </a:fld>
            <a:endParaRPr lang="en-US" altLang="ja-JP" sz="13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1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C121-5A3F-41DE-BC48-738186D7226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3268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ノート プレースホルダー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ja-JP" altLang="en-US" dirty="0">
              <a:latin typeface="Arial" panose="020B0604020202020204" pitchFamily="34" charset="0"/>
            </a:endParaRPr>
          </a:p>
        </p:txBody>
      </p:sp>
      <p:sp>
        <p:nvSpPr>
          <p:cNvPr id="22532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1071299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803044" indent="-307805" defTabSz="1071299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236379" indent="-245900" defTabSz="1071299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731618" indent="-245900" defTabSz="1071299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226857" indent="-245900" defTabSz="1071299"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722096" indent="-245900" defTabSz="107129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3217335" indent="-245900" defTabSz="107129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712574" indent="-245900" defTabSz="107129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4207813" indent="-245900" defTabSz="1071299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fld id="{0D601DDC-DAF8-4766-B9F4-86DD36B3F94B}" type="slidenum">
              <a:rPr lang="en-US" altLang="ja-JP" sz="1400">
                <a:solidFill>
                  <a:schemeClr val="tx1"/>
                </a:solidFill>
                <a:latin typeface="Arial" panose="020B0604020202020204" pitchFamily="34" charset="0"/>
              </a:rPr>
              <a:pPr/>
              <a:t>13</a:t>
            </a:fld>
            <a:endParaRPr lang="en-US" altLang="ja-JP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58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922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073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862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2404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29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551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599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342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310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658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0E1916-28A7-4DF7-B9C8-3D292C822725}" type="datetimeFigureOut">
              <a:rPr kumimoji="1" lang="ja-JP" altLang="en-US" smtClean="0"/>
              <a:t>2019/6/3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B3B86-550F-4F80-B79D-53C8B610270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4949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2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3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1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テキスト ボックス 3"/>
          <p:cNvSpPr txBox="1">
            <a:spLocks noChangeArrowheads="1"/>
          </p:cNvSpPr>
          <p:nvPr/>
        </p:nvSpPr>
        <p:spPr bwMode="auto">
          <a:xfrm>
            <a:off x="-36512" y="44624"/>
            <a:ext cx="9217025" cy="864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3600" b="1" dirty="0">
                <a:solidFill>
                  <a:srgbClr val="00FF00"/>
                </a:solidFill>
              </a:rPr>
              <a:t> </a:t>
            </a:r>
            <a:r>
              <a:rPr lang="en-US" altLang="ja-JP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Experimental aspects </a:t>
            </a:r>
          </a:p>
          <a:p>
            <a:r>
              <a:rPr lang="en-US" altLang="ja-JP" sz="3600" b="1" dirty="0">
                <a:solidFill>
                  <a:srgbClr val="00FF00"/>
                </a:solidFill>
              </a:rPr>
              <a:t> Neutrino-nuclear</a:t>
            </a:r>
            <a:r>
              <a:rPr lang="ja-JP" altLang="en-US" sz="3600" b="1" dirty="0">
                <a:solidFill>
                  <a:srgbClr val="00FF00"/>
                </a:solidFill>
              </a:rPr>
              <a:t> </a:t>
            </a:r>
            <a:r>
              <a:rPr lang="en-US" altLang="ja-JP" sz="3600" b="1" dirty="0">
                <a:solidFill>
                  <a:srgbClr val="00FF00"/>
                </a:solidFill>
              </a:rPr>
              <a:t> responses and effective </a:t>
            </a:r>
          </a:p>
          <a:p>
            <a:r>
              <a:rPr lang="en-US" altLang="ja-JP" sz="3600" b="1" dirty="0">
                <a:solidFill>
                  <a:srgbClr val="00FF00"/>
                </a:solidFill>
              </a:rPr>
              <a:t> weak couplings for </a:t>
            </a:r>
            <a:r>
              <a:rPr lang="en-US" altLang="ja-JP" sz="3600" b="1" dirty="0" err="1">
                <a:solidFill>
                  <a:srgbClr val="00FF00"/>
                </a:solidFill>
              </a:rPr>
              <a:t>astro</a:t>
            </a:r>
            <a:r>
              <a:rPr lang="ja-JP" altLang="en-US" sz="3600" b="1" dirty="0">
                <a:solidFill>
                  <a:srgbClr val="00FF00"/>
                </a:solidFill>
              </a:rPr>
              <a:t> </a:t>
            </a:r>
            <a:r>
              <a:rPr lang="en-US" altLang="ja-JP" sz="3600" b="1" dirty="0">
                <a:solidFill>
                  <a:srgbClr val="00FF00"/>
                </a:solidFill>
              </a:rPr>
              <a:t>neutrinos &amp; DBD </a:t>
            </a:r>
            <a:endParaRPr lang="en-US" altLang="ja-JP" sz="3200" b="1" dirty="0">
              <a:solidFill>
                <a:srgbClr val="00FF00"/>
              </a:solidFill>
            </a:endParaRPr>
          </a:p>
          <a:p>
            <a:r>
              <a:rPr lang="en-US" altLang="ja-JP" sz="2800" b="1" dirty="0">
                <a:solidFill>
                  <a:srgbClr val="00FF00"/>
                </a:solidFill>
              </a:rPr>
              <a:t>     </a:t>
            </a:r>
          </a:p>
          <a:p>
            <a:r>
              <a:rPr lang="en-US" altLang="ja-JP" sz="2800" b="1" dirty="0">
                <a:solidFill>
                  <a:srgbClr val="00FF00"/>
                </a:solidFill>
              </a:rPr>
              <a:t>  Hiro Ejiri   RCNP Osaka  </a:t>
            </a:r>
          </a:p>
          <a:p>
            <a:r>
              <a:rPr lang="en-US" altLang="ja-JP" sz="2800" b="1" dirty="0">
                <a:solidFill>
                  <a:srgbClr val="00FF00"/>
                </a:solidFill>
              </a:rPr>
              <a:t>     </a:t>
            </a:r>
          </a:p>
          <a:p>
            <a:endParaRPr lang="en-US" altLang="ja-JP" sz="2800" b="1" dirty="0">
              <a:solidFill>
                <a:srgbClr val="00FF00"/>
              </a:solidFill>
            </a:endParaRPr>
          </a:p>
          <a:p>
            <a:endParaRPr lang="en-US" altLang="ja-JP" sz="2800" b="1" dirty="0">
              <a:solidFill>
                <a:srgbClr val="00FF00"/>
              </a:solidFill>
            </a:endParaRPr>
          </a:p>
          <a:p>
            <a:endParaRPr lang="en-US" altLang="ja-JP" sz="2800" b="1" dirty="0">
              <a:solidFill>
                <a:srgbClr val="00FF00"/>
              </a:solidFill>
            </a:endParaRPr>
          </a:p>
          <a:p>
            <a:endParaRPr lang="en-US" altLang="ja-JP" sz="2800" b="1" dirty="0">
              <a:solidFill>
                <a:srgbClr val="00FF00"/>
              </a:solidFill>
            </a:endParaRPr>
          </a:p>
          <a:p>
            <a:endParaRPr lang="en-US" altLang="ja-JP" sz="2800" b="1" dirty="0">
              <a:solidFill>
                <a:srgbClr val="00FF00"/>
              </a:solidFill>
            </a:endParaRPr>
          </a:p>
          <a:p>
            <a:endParaRPr lang="en-US" altLang="ja-JP" sz="2800" b="1" dirty="0">
              <a:solidFill>
                <a:srgbClr val="00FF00"/>
              </a:solidFill>
            </a:endParaRPr>
          </a:p>
          <a:p>
            <a:endParaRPr lang="en-US" altLang="ja-JP" sz="2800" b="1" dirty="0">
              <a:solidFill>
                <a:srgbClr val="00FF00"/>
              </a:solidFill>
            </a:endParaRPr>
          </a:p>
          <a:p>
            <a:endParaRPr lang="en-US" altLang="ja-JP" sz="2800" b="1" dirty="0">
              <a:solidFill>
                <a:srgbClr val="00FF00"/>
              </a:solidFill>
            </a:endParaRPr>
          </a:p>
          <a:p>
            <a:r>
              <a:rPr lang="en-US" altLang="ja-JP" b="1" dirty="0">
                <a:solidFill>
                  <a:srgbClr val="00FF00"/>
                </a:solidFill>
              </a:rPr>
              <a:t>Thanks organizers for invitation</a:t>
            </a:r>
          </a:p>
          <a:p>
            <a:endParaRPr lang="en-US" altLang="ja-JP" sz="2800" b="1" dirty="0">
              <a:solidFill>
                <a:srgbClr val="00FF00"/>
              </a:solidFill>
            </a:endParaRPr>
          </a:p>
          <a:p>
            <a:endParaRPr lang="en-US" altLang="ja-JP" sz="2800" b="1" dirty="0">
              <a:solidFill>
                <a:srgbClr val="00FF00"/>
              </a:solidFill>
            </a:endParaRPr>
          </a:p>
          <a:p>
            <a:endParaRPr lang="en-US" altLang="ja-JP" sz="2000" b="1" dirty="0">
              <a:solidFill>
                <a:srgbClr val="00FF00"/>
              </a:solidFill>
            </a:endParaRPr>
          </a:p>
          <a:p>
            <a:endParaRPr lang="en-US" altLang="ja-JP" sz="2000" b="1" dirty="0">
              <a:solidFill>
                <a:srgbClr val="00FF00"/>
              </a:solidFill>
            </a:endParaRPr>
          </a:p>
          <a:p>
            <a:r>
              <a:rPr lang="en-US" altLang="ja-JP" sz="2000" b="1" dirty="0">
                <a:solidFill>
                  <a:srgbClr val="00FF00"/>
                </a:solidFill>
              </a:rPr>
              <a:t>Thanks: The organizers for the invitation</a:t>
            </a:r>
            <a:endParaRPr lang="ja-JP" altLang="en-US" sz="2000" b="1" dirty="0">
              <a:solidFill>
                <a:srgbClr val="00FF00"/>
              </a:solidFill>
            </a:endParaRPr>
          </a:p>
        </p:txBody>
      </p:sp>
      <p:pic>
        <p:nvPicPr>
          <p:cNvPr id="3075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6912"/>
            <a:ext cx="6559258" cy="369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016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テキスト ボックス 1"/>
          <p:cNvSpPr txBox="1">
            <a:spLocks noChangeArrowheads="1"/>
          </p:cNvSpPr>
          <p:nvPr/>
        </p:nvSpPr>
        <p:spPr bwMode="auto">
          <a:xfrm>
            <a:off x="0" y="6093296"/>
            <a:ext cx="92884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3200" b="1" dirty="0">
                <a:solidFill>
                  <a:srgbClr val="00FFFF"/>
                </a:solidFill>
                <a:latin typeface="Times New Roman" panose="02020603050405020304" pitchFamily="18" charset="0"/>
              </a:rPr>
              <a:t>3.  Low momentum </a:t>
            </a:r>
            <a:r>
              <a:rPr lang="en-US" altLang="ja-JP" sz="3200" b="1" dirty="0">
                <a:solidFill>
                  <a:srgbClr val="00FFFF"/>
                </a:solidFill>
                <a:latin typeface="Symbol" panose="05050102010706020507" pitchFamily="18" charset="2"/>
              </a:rPr>
              <a:t>b</a:t>
            </a:r>
            <a:r>
              <a:rPr lang="en-US" altLang="ja-JP" sz="3200" b="1" dirty="0">
                <a:solidFill>
                  <a:srgbClr val="00FFFF"/>
                </a:solidFill>
                <a:latin typeface="Times New Roman" panose="02020603050405020304" pitchFamily="18" charset="0"/>
              </a:rPr>
              <a:t> -e  (</a:t>
            </a:r>
            <a:r>
              <a:rPr lang="en-US" altLang="ja-JP" sz="3200" b="1" dirty="0" err="1">
                <a:solidFill>
                  <a:srgbClr val="00FF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b,</a:t>
            </a:r>
            <a:r>
              <a:rPr lang="en-US" altLang="ja-JP" sz="3200" b="1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e→</a:t>
            </a:r>
            <a:r>
              <a:rPr lang="en-US" altLang="ja-JP" sz="3200" b="1" dirty="0" err="1">
                <a:solidFill>
                  <a:srgbClr val="00FF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ja-JP" sz="3200" b="1" baseline="-25000" dirty="0" err="1">
                <a:solidFill>
                  <a:srgbClr val="00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3200" b="1" dirty="0">
                <a:solidFill>
                  <a:srgbClr val="00FFFF"/>
                </a:solidFill>
                <a:latin typeface="Times New Roman" panose="02020603050405020304" pitchFamily="18" charset="0"/>
              </a:rPr>
              <a:t> CER) </a:t>
            </a:r>
            <a:endParaRPr lang="ja-JP" altLang="en-US" sz="3200" b="1" dirty="0">
              <a:solidFill>
                <a:srgbClr val="00FF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65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5"/>
          <p:cNvSpPr>
            <a:spLocks noChangeArrowheads="1"/>
          </p:cNvSpPr>
          <p:nvPr/>
        </p:nvSpPr>
        <p:spPr bwMode="auto">
          <a:xfrm>
            <a:off x="1247775" y="6040438"/>
            <a:ext cx="325438" cy="1031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2771" name="Group 6"/>
          <p:cNvGrpSpPr>
            <a:grpSpLocks/>
          </p:cNvGrpSpPr>
          <p:nvPr/>
        </p:nvGrpSpPr>
        <p:grpSpPr bwMode="auto">
          <a:xfrm>
            <a:off x="250825" y="688008"/>
            <a:ext cx="8677151" cy="6120680"/>
            <a:chOff x="729" y="1680"/>
            <a:chExt cx="2716" cy="2718"/>
          </a:xfrm>
          <a:solidFill>
            <a:schemeClr val="tx1"/>
          </a:solidFill>
        </p:grpSpPr>
        <p:pic>
          <p:nvPicPr>
            <p:cNvPr id="32774" name="Picture 7" descr="ws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" y="1680"/>
              <a:ext cx="2716" cy="271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775" name="Picture 8" descr="168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" y="1680"/>
              <a:ext cx="891" cy="10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36" name="テキスト ボックス 1"/>
          <p:cNvSpPr txBox="1">
            <a:spLocks noChangeArrowheads="1"/>
          </p:cNvSpPr>
          <p:nvPr/>
        </p:nvSpPr>
        <p:spPr bwMode="auto">
          <a:xfrm>
            <a:off x="6459538" y="2852738"/>
            <a:ext cx="2098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FF0000"/>
                </a:solidFill>
                <a:latin typeface="Symbol" panose="05050102010706020507" pitchFamily="18" charset="2"/>
              </a:rPr>
              <a:t>　</a:t>
            </a:r>
            <a:r>
              <a:rPr lang="en-US" altLang="ja-JP" sz="2400" b="1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400" b="1">
                <a:solidFill>
                  <a:srgbClr val="FF0000"/>
                </a:solidFill>
                <a:latin typeface="Times New Roman" panose="02020603050405020304" pitchFamily="18" charset="0"/>
              </a:rPr>
              <a:t>E/E ~ 2 10</a:t>
            </a:r>
            <a:r>
              <a:rPr lang="en-US" altLang="ja-JP" sz="2400" b="1" baseline="30000">
                <a:solidFill>
                  <a:srgbClr val="FF0000"/>
                </a:solidFill>
                <a:latin typeface="Times New Roman" panose="02020603050405020304" pitchFamily="18" charset="0"/>
              </a:rPr>
              <a:t>-5</a:t>
            </a:r>
            <a:endParaRPr lang="ja-JP" altLang="en-US" sz="2400" b="1" baseline="30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7" name="テキスト ボックス 1"/>
          <p:cNvSpPr txBox="1">
            <a:spLocks noChangeArrowheads="1"/>
          </p:cNvSpPr>
          <p:nvPr/>
        </p:nvSpPr>
        <p:spPr bwMode="auto">
          <a:xfrm>
            <a:off x="1901825" y="296863"/>
            <a:ext cx="1905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438" name="テキスト ボックス 1"/>
          <p:cNvSpPr txBox="1">
            <a:spLocks noChangeArrowheads="1"/>
          </p:cNvSpPr>
          <p:nvPr/>
        </p:nvSpPr>
        <p:spPr bwMode="auto">
          <a:xfrm>
            <a:off x="1054100" y="32544"/>
            <a:ext cx="6454775" cy="461963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High E resolution (</a:t>
            </a:r>
            <a:r>
              <a:rPr lang="en-US" altLang="ja-JP" sz="2400" b="1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3</a:t>
            </a:r>
            <a:r>
              <a:rPr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He,t) CERs at RCNP Osaka</a:t>
            </a:r>
            <a:endParaRPr lang="ja-JP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1411288" y="5373688"/>
            <a:ext cx="914400" cy="914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730250" y="5516563"/>
            <a:ext cx="10350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V="1">
            <a:off x="1808163" y="5157788"/>
            <a:ext cx="963612" cy="3587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1765300" y="5583238"/>
            <a:ext cx="231775" cy="3508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テキスト ボックス 9"/>
          <p:cNvSpPr txBox="1">
            <a:spLocks noChangeArrowheads="1"/>
          </p:cNvSpPr>
          <p:nvPr/>
        </p:nvSpPr>
        <p:spPr bwMode="auto">
          <a:xfrm>
            <a:off x="558800" y="5106988"/>
            <a:ext cx="6461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aseline="30000" dirty="0"/>
              <a:t>3</a:t>
            </a:r>
            <a:r>
              <a:rPr lang="en-US" altLang="ja-JP" dirty="0"/>
              <a:t>He</a:t>
            </a:r>
            <a:endParaRPr lang="ja-JP" altLang="en-US" dirty="0"/>
          </a:p>
        </p:txBody>
      </p:sp>
      <p:sp>
        <p:nvSpPr>
          <p:cNvPr id="18444" name="テキスト ボックス 19"/>
          <p:cNvSpPr txBox="1">
            <a:spLocks noChangeArrowheads="1"/>
          </p:cNvSpPr>
          <p:nvPr/>
        </p:nvSpPr>
        <p:spPr bwMode="auto">
          <a:xfrm>
            <a:off x="2411413" y="4810125"/>
            <a:ext cx="26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/>
              <a:t>t</a:t>
            </a:r>
            <a:endParaRPr lang="ja-JP" altLang="en-US"/>
          </a:p>
        </p:txBody>
      </p:sp>
      <p:sp>
        <p:nvSpPr>
          <p:cNvPr id="18445" name="テキスト ボックス 20"/>
          <p:cNvSpPr txBox="1">
            <a:spLocks noChangeArrowheads="1"/>
          </p:cNvSpPr>
          <p:nvPr/>
        </p:nvSpPr>
        <p:spPr bwMode="auto">
          <a:xfrm>
            <a:off x="1924050" y="5487988"/>
            <a:ext cx="2019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000"/>
              <a:t>q~ 20-200 MeV/c</a:t>
            </a:r>
          </a:p>
        </p:txBody>
      </p:sp>
    </p:spTree>
    <p:extLst>
      <p:ext uri="{BB962C8B-B14F-4D97-AF65-F5344CB8AC3E}">
        <p14:creationId xmlns:p14="http://schemas.microsoft.com/office/powerpoint/2010/main" val="2159669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39136B6-9F90-49B1-B262-D60DE834C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6" t="22000" r="19288" b="6601"/>
          <a:stretch/>
        </p:blipFill>
        <p:spPr>
          <a:xfrm>
            <a:off x="251520" y="225515"/>
            <a:ext cx="8451763" cy="576064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F1DF26F-CCAB-4D30-827C-F62A57E2DED2}"/>
              </a:ext>
            </a:extLst>
          </p:cNvPr>
          <p:cNvSpPr/>
          <p:nvPr/>
        </p:nvSpPr>
        <p:spPr>
          <a:xfrm>
            <a:off x="611560" y="6237312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Akimune, H. Ejiri, RCNP  Catania, KVI , Munster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9964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テキスト ボックス 2"/>
          <p:cNvSpPr txBox="1">
            <a:spLocks noChangeArrowheads="1"/>
          </p:cNvSpPr>
          <p:nvPr/>
        </p:nvSpPr>
        <p:spPr bwMode="auto">
          <a:xfrm>
            <a:off x="4782782" y="4405665"/>
            <a:ext cx="100441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SD NMEs with k~0.25  from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in neighboring nuclei.</a:t>
            </a:r>
          </a:p>
        </p:txBody>
      </p:sp>
      <p:sp>
        <p:nvSpPr>
          <p:cNvPr id="21510" name="テキスト ボックス 1"/>
          <p:cNvSpPr txBox="1">
            <a:spLocks noChangeArrowheads="1"/>
          </p:cNvSpPr>
          <p:nvPr/>
        </p:nvSpPr>
        <p:spPr bwMode="auto">
          <a:xfrm>
            <a:off x="1835150" y="5194300"/>
            <a:ext cx="646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2060"/>
                </a:solidFill>
                <a:latin typeface="Times New Roman" panose="02020603050405020304" pitchFamily="18" charset="0"/>
              </a:rPr>
              <a:t>H.</a:t>
            </a:r>
            <a:r>
              <a:rPr lang="ja-JP" altLang="en-US" sz="18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>
                <a:solidFill>
                  <a:srgbClr val="002060"/>
                </a:solidFill>
                <a:latin typeface="Times New Roman" panose="02020603050405020304" pitchFamily="18" charset="0"/>
              </a:rPr>
              <a:t>Ejiri</a:t>
            </a:r>
            <a:r>
              <a:rPr lang="ja-JP" altLang="en-US" sz="18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>
                <a:solidFill>
                  <a:srgbClr val="002060"/>
                </a:solidFill>
                <a:latin typeface="Times New Roman" panose="02020603050405020304" pitchFamily="18" charset="0"/>
              </a:rPr>
              <a:t>D.</a:t>
            </a:r>
            <a:r>
              <a:rPr lang="ja-JP" altLang="en-US" sz="18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>
                <a:solidFill>
                  <a:srgbClr val="002060"/>
                </a:solidFill>
                <a:latin typeface="Times New Roman" panose="02020603050405020304" pitchFamily="18" charset="0"/>
              </a:rPr>
              <a:t>Frekers</a:t>
            </a:r>
            <a:r>
              <a:rPr lang="ja-JP" altLang="en-US" sz="18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>
                <a:solidFill>
                  <a:srgbClr val="002060"/>
                </a:solidFill>
                <a:latin typeface="Times New Roman" panose="02020603050405020304" pitchFamily="18" charset="0"/>
              </a:rPr>
              <a:t>J. Physics G. Letters Sept. </a:t>
            </a:r>
            <a:endParaRPr lang="ja-JP" altLang="en-US" sz="18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1" name="テキスト ボックス 2"/>
          <p:cNvSpPr txBox="1">
            <a:spLocks noChangeArrowheads="1"/>
          </p:cNvSpPr>
          <p:nvPr/>
        </p:nvSpPr>
        <p:spPr bwMode="auto">
          <a:xfrm>
            <a:off x="1835150" y="124807"/>
            <a:ext cx="4765383" cy="523220"/>
          </a:xfrm>
          <a:prstGeom prst="rect">
            <a:avLst/>
          </a:prstGeom>
          <a:solidFill>
            <a:srgbClr val="0DF3F3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M(SD 2</a:t>
            </a:r>
            <a:r>
              <a:rPr lang="en-US" altLang="ja-JP" sz="28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)EXP = k M(SD QP)</a:t>
            </a:r>
            <a:endParaRPr lang="en-US" altLang="ja-JP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2" name="テキスト ボックス 1"/>
          <p:cNvSpPr txBox="1">
            <a:spLocks noChangeArrowheads="1"/>
          </p:cNvSpPr>
          <p:nvPr/>
        </p:nvSpPr>
        <p:spPr bwMode="auto">
          <a:xfrm>
            <a:off x="6774352" y="186089"/>
            <a:ext cx="48574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rgbClr val="B4F8F5"/>
                </a:solidFill>
                <a:latin typeface="Times New Roman" panose="02020603050405020304" pitchFamily="18" charset="0"/>
              </a:rPr>
              <a:t>Ejiri</a:t>
            </a:r>
            <a:r>
              <a:rPr lang="ja-JP" altLang="en-US" sz="1800" b="1" dirty="0">
                <a:solidFill>
                  <a:srgbClr val="B4F8F5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 dirty="0">
                <a:solidFill>
                  <a:srgbClr val="B4F8F5"/>
                </a:solidFill>
                <a:latin typeface="Times New Roman" panose="02020603050405020304" pitchFamily="18" charset="0"/>
              </a:rPr>
              <a:t>D.</a:t>
            </a:r>
            <a:r>
              <a:rPr lang="ja-JP" altLang="en-US" sz="1800" b="1" dirty="0">
                <a:solidFill>
                  <a:srgbClr val="B4F8F5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 dirty="0">
                <a:solidFill>
                  <a:srgbClr val="B4F8F5"/>
                </a:solidFill>
                <a:latin typeface="Times New Roman" panose="02020603050405020304" pitchFamily="18" charset="0"/>
              </a:rPr>
              <a:t>Frekers</a:t>
            </a:r>
            <a:r>
              <a:rPr lang="ja-JP" altLang="en-US" sz="1800" b="1" dirty="0">
                <a:solidFill>
                  <a:srgbClr val="B4F8F5"/>
                </a:solidFill>
                <a:latin typeface="Times New Roman" panose="02020603050405020304" pitchFamily="18" charset="0"/>
              </a:rPr>
              <a:t> </a:t>
            </a:r>
            <a:endParaRPr lang="en-US" altLang="ja-JP" sz="1800" b="1" dirty="0">
              <a:solidFill>
                <a:srgbClr val="B4F8F5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rgbClr val="B4F8F5"/>
                </a:solidFill>
                <a:latin typeface="Times New Roman" panose="02020603050405020304" pitchFamily="18" charset="0"/>
              </a:rPr>
              <a:t>J. Physics G. 43 11L01 </a:t>
            </a:r>
            <a:endParaRPr lang="ja-JP" altLang="en-US" sz="1800" b="1" dirty="0">
              <a:solidFill>
                <a:srgbClr val="B4F8F5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13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39078" r="61208" b="16740"/>
          <a:stretch/>
        </p:blipFill>
        <p:spPr bwMode="auto">
          <a:xfrm>
            <a:off x="128881" y="2708920"/>
            <a:ext cx="4485522" cy="38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562968"/>
              </p:ext>
            </p:extLst>
          </p:nvPr>
        </p:nvGraphicFramePr>
        <p:xfrm>
          <a:off x="4706770" y="2627303"/>
          <a:ext cx="4384696" cy="1584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6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5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5137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b="1" dirty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en-US" altLang="ja-JP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(CER)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b="1" dirty="0">
                          <a:solidFill>
                            <a:schemeClr val="bg1"/>
                          </a:solidFill>
                        </a:rPr>
                        <a:t>M (FSQP) 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691" marB="456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48">
                <a:tc>
                  <a:txBody>
                    <a:bodyPr/>
                    <a:lstStyle/>
                    <a:p>
                      <a:r>
                        <a:rPr kumimoji="1" lang="en-US" altLang="ja-JP" sz="2000" b="1" baseline="30000" dirty="0">
                          <a:solidFill>
                            <a:srgbClr val="0070C0"/>
                          </a:solidFill>
                        </a:rPr>
                        <a:t>76</a:t>
                      </a:r>
                      <a:r>
                        <a:rPr kumimoji="1" lang="en-US" altLang="ja-JP" sz="2000" b="1" dirty="0">
                          <a:solidFill>
                            <a:srgbClr val="0070C0"/>
                          </a:solidFill>
                        </a:rPr>
                        <a:t>Ge (SD)</a:t>
                      </a:r>
                      <a:endParaRPr kumimoji="1" lang="ja-JP" altLang="en-US" sz="20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2.0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2.1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148">
                <a:tc>
                  <a:txBody>
                    <a:bodyPr/>
                    <a:lstStyle/>
                    <a:p>
                      <a:r>
                        <a:rPr lang="en-US" altLang="ja-JP" sz="2000" b="1" baseline="30000" dirty="0">
                          <a:solidFill>
                            <a:srgbClr val="0070C0"/>
                          </a:solidFill>
                        </a:rPr>
                        <a:t>128</a:t>
                      </a:r>
                      <a:r>
                        <a:rPr lang="en-US" altLang="ja-JP" sz="2000" b="1" dirty="0">
                          <a:solidFill>
                            <a:srgbClr val="0070C0"/>
                          </a:solidFill>
                        </a:rPr>
                        <a:t>Te (SD) </a:t>
                      </a:r>
                      <a:endParaRPr kumimoji="1" lang="ja-JP" altLang="en-US" sz="2000" dirty="0"/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3.55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3.4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148">
                <a:tc>
                  <a:txBody>
                    <a:bodyPr/>
                    <a:lstStyle/>
                    <a:p>
                      <a:r>
                        <a:rPr lang="en-US" altLang="ja-JP" sz="2000" b="1" baseline="30000" dirty="0">
                          <a:solidFill>
                            <a:srgbClr val="0070C0"/>
                          </a:solidFill>
                        </a:rPr>
                        <a:t>130</a:t>
                      </a:r>
                      <a:r>
                        <a:rPr lang="en-US" altLang="ja-JP" sz="2000" b="1" dirty="0">
                          <a:solidFill>
                            <a:srgbClr val="0070C0"/>
                          </a:solidFill>
                        </a:rPr>
                        <a:t>Te (SD) </a:t>
                      </a:r>
                      <a:endParaRPr kumimoji="1" lang="ja-JP" altLang="en-US" sz="2000" dirty="0"/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4.05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3.7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4770986" y="5445860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k=M/M(QP) = QRPA ~0.5</a:t>
            </a:r>
          </a:p>
          <a:p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medium(</a:t>
            </a:r>
            <a:r>
              <a:rPr lang="en-US" altLang="ja-JP" sz="24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400" b="1" baseline="-25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effect 0.5</a:t>
            </a:r>
          </a:p>
        </p:txBody>
      </p:sp>
      <p:pic>
        <p:nvPicPr>
          <p:cNvPr id="17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6" t="82800" r="52293" b="5334"/>
          <a:stretch>
            <a:fillRect/>
          </a:stretch>
        </p:blipFill>
        <p:spPr bwMode="auto">
          <a:xfrm>
            <a:off x="4551948" y="910206"/>
            <a:ext cx="4554538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8" t="70349" r="63911" b="24619"/>
          <a:stretch>
            <a:fillRect/>
          </a:stretch>
        </p:blipFill>
        <p:spPr bwMode="auto">
          <a:xfrm>
            <a:off x="2635351" y="2708920"/>
            <a:ext cx="187166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7" t="13651" r="50388" b="74275"/>
          <a:stretch>
            <a:fillRect/>
          </a:stretch>
        </p:blipFill>
        <p:spPr bwMode="auto">
          <a:xfrm>
            <a:off x="66317" y="910206"/>
            <a:ext cx="4440697" cy="109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4491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テキスト ボックス 2"/>
          <p:cNvSpPr txBox="1">
            <a:spLocks noChangeArrowheads="1"/>
          </p:cNvSpPr>
          <p:nvPr/>
        </p:nvSpPr>
        <p:spPr bwMode="auto">
          <a:xfrm>
            <a:off x="110180" y="4932690"/>
            <a:ext cx="100441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M(ESQP) with k~0.25  from ft data in neighboring nuclei.</a:t>
            </a:r>
          </a:p>
        </p:txBody>
      </p:sp>
      <p:sp>
        <p:nvSpPr>
          <p:cNvPr id="21510" name="テキスト ボックス 1"/>
          <p:cNvSpPr txBox="1">
            <a:spLocks noChangeArrowheads="1"/>
          </p:cNvSpPr>
          <p:nvPr/>
        </p:nvSpPr>
        <p:spPr bwMode="auto">
          <a:xfrm>
            <a:off x="1835150" y="5194300"/>
            <a:ext cx="6464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2060"/>
                </a:solidFill>
                <a:latin typeface="Times New Roman" panose="02020603050405020304" pitchFamily="18" charset="0"/>
              </a:rPr>
              <a:t>H.</a:t>
            </a:r>
            <a:r>
              <a:rPr lang="ja-JP" altLang="en-US" sz="18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>
                <a:solidFill>
                  <a:srgbClr val="002060"/>
                </a:solidFill>
                <a:latin typeface="Times New Roman" panose="02020603050405020304" pitchFamily="18" charset="0"/>
              </a:rPr>
              <a:t>Ejiri</a:t>
            </a:r>
            <a:r>
              <a:rPr lang="ja-JP" altLang="en-US" sz="18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>
                <a:solidFill>
                  <a:srgbClr val="002060"/>
                </a:solidFill>
                <a:latin typeface="Times New Roman" panose="02020603050405020304" pitchFamily="18" charset="0"/>
              </a:rPr>
              <a:t>D.</a:t>
            </a:r>
            <a:r>
              <a:rPr lang="ja-JP" altLang="en-US" sz="18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>
                <a:solidFill>
                  <a:srgbClr val="002060"/>
                </a:solidFill>
                <a:latin typeface="Times New Roman" panose="02020603050405020304" pitchFamily="18" charset="0"/>
              </a:rPr>
              <a:t>Frekers</a:t>
            </a:r>
            <a:r>
              <a:rPr lang="ja-JP" altLang="en-US" sz="18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1800" b="1">
                <a:solidFill>
                  <a:srgbClr val="002060"/>
                </a:solidFill>
                <a:latin typeface="Times New Roman" panose="02020603050405020304" pitchFamily="18" charset="0"/>
              </a:rPr>
              <a:t>J. Physics G. Letters Sept. </a:t>
            </a:r>
            <a:endParaRPr lang="ja-JP" altLang="en-US" sz="18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11" name="テキスト ボックス 2"/>
          <p:cNvSpPr txBox="1">
            <a:spLocks noChangeArrowheads="1"/>
          </p:cNvSpPr>
          <p:nvPr/>
        </p:nvSpPr>
        <p:spPr bwMode="auto">
          <a:xfrm>
            <a:off x="2121996" y="312019"/>
            <a:ext cx="4765383" cy="523220"/>
          </a:xfrm>
          <a:prstGeom prst="rect">
            <a:avLst/>
          </a:prstGeom>
          <a:solidFill>
            <a:srgbClr val="0DF3F3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M(SD 2</a:t>
            </a:r>
            <a:r>
              <a:rPr lang="en-US" altLang="ja-JP" sz="28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)EXP = k M(SD QP)</a:t>
            </a:r>
            <a:endParaRPr lang="en-US" altLang="ja-JP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07316"/>
              </p:ext>
            </p:extLst>
          </p:nvPr>
        </p:nvGraphicFramePr>
        <p:xfrm>
          <a:off x="1967016" y="2899655"/>
          <a:ext cx="5075345" cy="1834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9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0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1815">
                <a:tc>
                  <a:txBody>
                    <a:bodyPr/>
                    <a:lstStyle/>
                    <a:p>
                      <a:endParaRPr kumimoji="1" lang="ja-JP" altLang="en-US" sz="2000" dirty="0"/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b="1" dirty="0">
                          <a:solidFill>
                            <a:schemeClr val="bg1"/>
                          </a:solidFill>
                        </a:rPr>
                        <a:t>M</a:t>
                      </a:r>
                      <a:r>
                        <a:rPr lang="en-US" altLang="ja-JP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(CER)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2000" b="1" dirty="0">
                          <a:solidFill>
                            <a:schemeClr val="bg1"/>
                          </a:solidFill>
                        </a:rPr>
                        <a:t>M (FSQP) </a:t>
                      </a:r>
                      <a:endParaRPr kumimoji="1" lang="ja-JP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marL="91449" marR="91449" marT="45691" marB="4569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580">
                <a:tc>
                  <a:txBody>
                    <a:bodyPr/>
                    <a:lstStyle/>
                    <a:p>
                      <a:r>
                        <a:rPr kumimoji="1" lang="en-US" altLang="ja-JP" sz="2000" b="1" baseline="30000" dirty="0">
                          <a:solidFill>
                            <a:srgbClr val="0070C0"/>
                          </a:solidFill>
                        </a:rPr>
                        <a:t>76</a:t>
                      </a:r>
                      <a:r>
                        <a:rPr kumimoji="1" lang="en-US" altLang="ja-JP" sz="2000" b="1" dirty="0">
                          <a:solidFill>
                            <a:srgbClr val="0070C0"/>
                          </a:solidFill>
                        </a:rPr>
                        <a:t>Ge (SD)</a:t>
                      </a:r>
                      <a:endParaRPr kumimoji="1" lang="ja-JP" altLang="en-US" sz="2000" b="1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1.57 ±0,24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2.1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9580">
                <a:tc>
                  <a:txBody>
                    <a:bodyPr/>
                    <a:lstStyle/>
                    <a:p>
                      <a:r>
                        <a:rPr lang="en-US" altLang="ja-JP" sz="2000" b="1" baseline="30000" dirty="0">
                          <a:solidFill>
                            <a:srgbClr val="0070C0"/>
                          </a:solidFill>
                        </a:rPr>
                        <a:t>128</a:t>
                      </a:r>
                      <a:r>
                        <a:rPr lang="en-US" altLang="ja-JP" sz="2000" b="1" dirty="0">
                          <a:solidFill>
                            <a:srgbClr val="0070C0"/>
                          </a:solidFill>
                        </a:rPr>
                        <a:t>Te (SD) </a:t>
                      </a:r>
                      <a:endParaRPr kumimoji="1" lang="ja-JP" altLang="en-US" sz="2000" dirty="0"/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2.82 ±0.48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3.4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580">
                <a:tc>
                  <a:txBody>
                    <a:bodyPr/>
                    <a:lstStyle/>
                    <a:p>
                      <a:r>
                        <a:rPr lang="en-US" altLang="ja-JP" sz="2000" b="1" baseline="30000" dirty="0">
                          <a:solidFill>
                            <a:srgbClr val="0070C0"/>
                          </a:solidFill>
                        </a:rPr>
                        <a:t>130</a:t>
                      </a:r>
                      <a:r>
                        <a:rPr lang="en-US" altLang="ja-JP" sz="2000" b="1" dirty="0">
                          <a:solidFill>
                            <a:srgbClr val="0070C0"/>
                          </a:solidFill>
                        </a:rPr>
                        <a:t>Te (SD) </a:t>
                      </a:r>
                      <a:endParaRPr kumimoji="1" lang="ja-JP" altLang="en-US" sz="2000" dirty="0"/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3,33±0.59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>
                          <a:solidFill>
                            <a:srgbClr val="0070C0"/>
                          </a:solidFill>
                        </a:rPr>
                        <a:t>3.7</a:t>
                      </a:r>
                      <a:endParaRPr kumimoji="1" lang="ja-JP" altLang="en-US" sz="2000" dirty="0">
                        <a:solidFill>
                          <a:srgbClr val="0070C0"/>
                        </a:solidFill>
                      </a:endParaRPr>
                    </a:p>
                  </a:txBody>
                  <a:tcPr marL="91449" marR="91449" marT="45691" marB="4569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251520" y="5455910"/>
            <a:ext cx="864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k~0.25,  with 0.5 from </a:t>
            </a:r>
            <a:r>
              <a:rPr lang="en-US" altLang="ja-JP" sz="2800" b="1" dirty="0" err="1">
                <a:solidFill>
                  <a:srgbClr val="66FF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ts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and  medium(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effect 0.5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110180" y="6158006"/>
            <a:ext cx="9574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SD RCNP  H. Akimune, H. Ejiri, RCNP  Catania, Munster, KVI ,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・・</a:t>
            </a:r>
            <a:endParaRPr lang="en-US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F1DBFF-3805-4202-A619-9F00419FCE17}"/>
              </a:ext>
            </a:extLst>
          </p:cNvPr>
          <p:cNvSpPr txBox="1"/>
          <p:nvPr/>
        </p:nvSpPr>
        <p:spPr>
          <a:xfrm>
            <a:off x="539552" y="1048568"/>
            <a:ext cx="8496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B(SD)=[</a:t>
            </a:r>
            <a:r>
              <a:rPr kumimoji="1" lang="en-US" altLang="ja-JP" sz="2800" b="1" dirty="0">
                <a:solidFill>
                  <a:srgbClr val="0DF3F3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(SD)/</a:t>
            </a:r>
            <a:r>
              <a:rPr kumimoji="1" lang="en-US" altLang="ja-JP" sz="2800" b="1" dirty="0">
                <a:solidFill>
                  <a:srgbClr val="0DF3F3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(IAS)]B(IAS) 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1" lang="ja-JP" altLang="en-US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B(SD)=M(SD)</a:t>
            </a:r>
            <a:r>
              <a:rPr kumimoji="1" lang="en-US" altLang="ja-JP" sz="2800" b="1" baseline="30000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1" lang="ja-JP" altLang="en-US" sz="28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2">
            <a:extLst>
              <a:ext uri="{FF2B5EF4-FFF2-40B4-BE49-F238E27FC236}">
                <a16:creationId xmlns:a16="http://schemas.microsoft.com/office/drawing/2014/main" id="{F50934D5-0B51-4CC7-B205-AD525076D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726708"/>
            <a:ext cx="100441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0DF3F3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(SD)/</a:t>
            </a:r>
            <a:r>
              <a:rPr lang="en-US" altLang="ja-JP" sz="2800" b="1" dirty="0">
                <a:solidFill>
                  <a:srgbClr val="0DF3F3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(IAS) for </a:t>
            </a:r>
            <a:r>
              <a:rPr lang="en-US" altLang="ja-JP" sz="2800" b="1" baseline="30000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Ge,  </a:t>
            </a:r>
            <a:r>
              <a:rPr lang="en-US" altLang="ja-JP" sz="24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B(IAS) =N- Z,  and 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from the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 cross section ratio  for </a:t>
            </a:r>
            <a:r>
              <a:rPr lang="en-US" altLang="ja-JP" sz="2800" b="1" baseline="30000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 B(SD) from ft</a:t>
            </a:r>
          </a:p>
        </p:txBody>
      </p:sp>
    </p:spTree>
    <p:extLst>
      <p:ext uri="{BB962C8B-B14F-4D97-AF65-F5344CB8AC3E}">
        <p14:creationId xmlns:p14="http://schemas.microsoft.com/office/powerpoint/2010/main" val="497526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948824"/>
              </p:ext>
            </p:extLst>
          </p:nvPr>
        </p:nvGraphicFramePr>
        <p:xfrm>
          <a:off x="1015961" y="701874"/>
          <a:ext cx="5900653" cy="3353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06" name="KGPlot" r:id="rId4" imgW="5600520" imgH="3555720" progId="KGraph_Plot">
                  <p:embed/>
                </p:oleObj>
              </mc:Choice>
              <mc:Fallback>
                <p:oleObj name="KGPlot" r:id="rId4" imgW="5600520" imgH="35557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5961" y="701874"/>
                        <a:ext cx="5900653" cy="3353204"/>
                      </a:xfrm>
                      <a:prstGeom prst="rect">
                        <a:avLst/>
                      </a:prstGeom>
                      <a:solidFill>
                        <a:schemeClr val="tx1">
                          <a:lumMod val="95000"/>
                        </a:schemeClr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直線コネクタ 2"/>
          <p:cNvCxnSpPr/>
          <p:nvPr/>
        </p:nvCxnSpPr>
        <p:spPr>
          <a:xfrm>
            <a:off x="2476640" y="2986753"/>
            <a:ext cx="3535173" cy="0"/>
          </a:xfrm>
          <a:prstGeom prst="line">
            <a:avLst/>
          </a:prstGeom>
          <a:ln w="28575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9" name="正方形/長方形 7"/>
          <p:cNvSpPr>
            <a:spLocks noChangeArrowheads="1"/>
          </p:cNvSpPr>
          <p:nvPr/>
        </p:nvSpPr>
        <p:spPr bwMode="auto">
          <a:xfrm>
            <a:off x="409959" y="54422"/>
            <a:ext cx="8280920" cy="523220"/>
          </a:xfrm>
          <a:prstGeom prst="rect">
            <a:avLst/>
          </a:prstGeom>
          <a:solidFill>
            <a:srgbClr val="0CE9F4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600" b="1" dirty="0">
                <a:solidFill>
                  <a:srgbClr val="66FFFF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Universal reductions of axial vector  </a:t>
            </a:r>
            <a:r>
              <a:rPr lang="en-US" altLang="ja-JP" sz="2800" b="1" dirty="0">
                <a:solidFill>
                  <a:srgbClr val="00206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 &amp; g  </a:t>
            </a:r>
            <a:r>
              <a:rPr lang="en-US" altLang="ja-JP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in low p </a:t>
            </a:r>
            <a:r>
              <a:rPr lang="en-US" altLang="ja-JP" sz="2800" b="1" dirty="0">
                <a:solidFill>
                  <a:srgbClr val="00206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390" name="正方形/長方形 8"/>
          <p:cNvSpPr>
            <a:spLocks noChangeArrowheads="1"/>
          </p:cNvSpPr>
          <p:nvPr/>
        </p:nvSpPr>
        <p:spPr bwMode="auto">
          <a:xfrm>
            <a:off x="-478906" y="4228635"/>
            <a:ext cx="9299377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/>
            <a:r>
              <a:rPr lang="en-US" altLang="ja-JP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k=k(</a:t>
            </a:r>
            <a:r>
              <a:rPr lang="en-US" altLang="ja-JP" sz="2800" b="1" dirty="0" err="1">
                <a:solidFill>
                  <a:srgbClr val="66FF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ts</a:t>
            </a:r>
            <a:r>
              <a:rPr lang="en-US" altLang="ja-JP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) k(NM)~0.25   with respect to QP </a:t>
            </a:r>
          </a:p>
          <a:p>
            <a:pPr algn="ctr"/>
            <a:r>
              <a:rPr lang="en-US" altLang="ja-JP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  k=k(</a:t>
            </a:r>
            <a:r>
              <a:rPr lang="en-US" altLang="ja-JP" sz="2800" b="1" dirty="0" err="1">
                <a:solidFill>
                  <a:srgbClr val="66FF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ts</a:t>
            </a:r>
            <a:r>
              <a:rPr lang="en-US" altLang="ja-JP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)~0.5  :  Nucleonic long range  </a:t>
            </a:r>
            <a:r>
              <a:rPr lang="en-US" altLang="ja-JP" sz="2800" b="1" dirty="0" err="1">
                <a:solidFill>
                  <a:srgbClr val="66FF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ts</a:t>
            </a:r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GR</a:t>
            </a:r>
          </a:p>
          <a:p>
            <a:pPr algn="ctr"/>
            <a:r>
              <a:rPr lang="en-US" altLang="ja-JP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        k(NM)~ </a:t>
            </a:r>
            <a:r>
              <a:rPr lang="en-US" altLang="ja-JP" sz="2800" b="1" dirty="0" err="1">
                <a:solidFill>
                  <a:srgbClr val="66FFFF"/>
                </a:solidFill>
                <a:cs typeface="Times New Roman" panose="02020603050405020304" pitchFamily="18" charset="0"/>
              </a:rPr>
              <a:t>g</a:t>
            </a:r>
            <a:r>
              <a:rPr lang="en-US" altLang="ja-JP" sz="2800" b="1" baseline="30000" dirty="0" err="1">
                <a:solidFill>
                  <a:srgbClr val="66FFFF"/>
                </a:solidFill>
                <a:cs typeface="Times New Roman" panose="02020603050405020304" pitchFamily="18" charset="0"/>
              </a:rPr>
              <a:t>eff</a:t>
            </a:r>
            <a:r>
              <a:rPr lang="en-US" altLang="ja-JP" sz="2800" b="1" baseline="-25000" dirty="0" err="1">
                <a:solidFill>
                  <a:srgbClr val="66FFFF"/>
                </a:solidFill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/g</a:t>
            </a:r>
            <a:r>
              <a:rPr lang="en-US" altLang="ja-JP" sz="2800" b="1" baseline="-25000" dirty="0">
                <a:solidFill>
                  <a:srgbClr val="66FFFF"/>
                </a:solidFill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~0.6 </a:t>
            </a:r>
            <a:r>
              <a:rPr lang="ja-JP" altLang="en-US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:  Short range </a:t>
            </a:r>
            <a:r>
              <a:rPr lang="en-US" altLang="ja-JP" sz="2800" b="1" dirty="0" err="1">
                <a:solidFill>
                  <a:srgbClr val="66FFFF"/>
                </a:solidFill>
                <a:cs typeface="Times New Roman" panose="02020603050405020304" pitchFamily="18" charset="0"/>
              </a:rPr>
              <a:t>nucl</a:t>
            </a:r>
            <a:r>
              <a:rPr lang="en-US" altLang="ja-JP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.</a:t>
            </a:r>
            <a:r>
              <a:rPr lang="ja-JP" altLang="en-US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medium</a:t>
            </a:r>
            <a:r>
              <a:rPr lang="ja-JP" altLang="en-US" sz="2800" b="1" dirty="0">
                <a:solidFill>
                  <a:srgbClr val="66FFFF"/>
                </a:solidFill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 p</a:t>
            </a:r>
            <a:endParaRPr lang="en-US" altLang="ja-JP" sz="2800" b="1" dirty="0">
              <a:solidFill>
                <a:srgbClr val="66FFFF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ja-JP" b="1" dirty="0">
              <a:solidFill>
                <a:srgbClr val="66FFFF"/>
              </a:solidFill>
              <a:cs typeface="Times New Roman" panose="02020603050405020304" pitchFamily="18" charset="0"/>
            </a:endParaRPr>
          </a:p>
          <a:p>
            <a:pPr algn="ctr"/>
            <a:endParaRPr lang="en-US" altLang="ja-JP" sz="800" b="1" dirty="0">
              <a:solidFill>
                <a:srgbClr val="66FFFF"/>
              </a:solidFill>
              <a:cs typeface="Times New Roman" panose="02020603050405020304" pitchFamily="18" charset="0"/>
            </a:endParaRPr>
          </a:p>
        </p:txBody>
      </p:sp>
      <p:sp>
        <p:nvSpPr>
          <p:cNvPr id="16391" name="テキスト ボックス 9"/>
          <p:cNvSpPr txBox="1">
            <a:spLocks noChangeArrowheads="1"/>
          </p:cNvSpPr>
          <p:nvPr/>
        </p:nvSpPr>
        <p:spPr bwMode="auto">
          <a:xfrm>
            <a:off x="7020272" y="998673"/>
            <a:ext cx="36718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000" b="1" dirty="0">
                <a:solidFill>
                  <a:srgbClr val="0CE9F4"/>
                </a:solidFill>
              </a:rPr>
              <a:t>Ejiri  Fujita </a:t>
            </a:r>
          </a:p>
          <a:p>
            <a:r>
              <a:rPr lang="en-US" altLang="ja-JP" sz="2000" b="1" dirty="0">
                <a:solidFill>
                  <a:srgbClr val="0CE9F4"/>
                </a:solidFill>
              </a:rPr>
              <a:t>PR 34  85 1978  </a:t>
            </a:r>
            <a:endParaRPr lang="ja-JP" altLang="en-US" sz="2000" b="1" dirty="0">
              <a:solidFill>
                <a:srgbClr val="0CE9F4"/>
              </a:solidFill>
            </a:endParaRPr>
          </a:p>
        </p:txBody>
      </p:sp>
      <p:sp>
        <p:nvSpPr>
          <p:cNvPr id="16392" name="テキスト ボックス 1"/>
          <p:cNvSpPr txBox="1">
            <a:spLocks noChangeArrowheads="1"/>
          </p:cNvSpPr>
          <p:nvPr/>
        </p:nvSpPr>
        <p:spPr bwMode="auto">
          <a:xfrm>
            <a:off x="5914499" y="2601517"/>
            <a:ext cx="287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>
                <a:latin typeface="Symbol" panose="05050102010706020507" pitchFamily="18" charset="2"/>
              </a:rPr>
              <a:t>g</a:t>
            </a:r>
            <a:endParaRPr lang="ja-JP" altLang="en-US" dirty="0">
              <a:latin typeface="Symbol" panose="05050102010706020507" pitchFamily="18" charset="2"/>
            </a:endParaRPr>
          </a:p>
        </p:txBody>
      </p:sp>
      <p:sp>
        <p:nvSpPr>
          <p:cNvPr id="9" name="テキスト ボックス 1"/>
          <p:cNvSpPr txBox="1">
            <a:spLocks noChangeArrowheads="1"/>
          </p:cNvSpPr>
          <p:nvPr/>
        </p:nvSpPr>
        <p:spPr bwMode="auto">
          <a:xfrm>
            <a:off x="2430285" y="2929376"/>
            <a:ext cx="4370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>
                <a:latin typeface="Symbol" panose="05050102010706020507" pitchFamily="18" charset="2"/>
              </a:rPr>
              <a:t>b</a:t>
            </a:r>
            <a:endParaRPr lang="ja-JP" altLang="en-US" dirty="0">
              <a:latin typeface="Symbol" panose="05050102010706020507" pitchFamily="18" charset="2"/>
            </a:endParaRPr>
          </a:p>
        </p:txBody>
      </p:sp>
      <p:sp>
        <p:nvSpPr>
          <p:cNvPr id="10" name="テキスト ボックス 1"/>
          <p:cNvSpPr txBox="1">
            <a:spLocks noChangeArrowheads="1"/>
          </p:cNvSpPr>
          <p:nvPr/>
        </p:nvSpPr>
        <p:spPr bwMode="auto">
          <a:xfrm>
            <a:off x="3609938" y="2929078"/>
            <a:ext cx="287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>
                <a:latin typeface="Symbol" panose="05050102010706020507" pitchFamily="18" charset="2"/>
              </a:rPr>
              <a:t>b</a:t>
            </a:r>
            <a:endParaRPr lang="ja-JP" altLang="en-US" dirty="0">
              <a:latin typeface="Symbol" panose="05050102010706020507" pitchFamily="18" charset="2"/>
            </a:endParaRPr>
          </a:p>
        </p:txBody>
      </p:sp>
      <p:sp>
        <p:nvSpPr>
          <p:cNvPr id="12" name="テキスト ボックス 1"/>
          <p:cNvSpPr txBox="1">
            <a:spLocks noChangeArrowheads="1"/>
          </p:cNvSpPr>
          <p:nvPr/>
        </p:nvSpPr>
        <p:spPr bwMode="auto">
          <a:xfrm>
            <a:off x="3956888" y="2524790"/>
            <a:ext cx="287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>
                <a:latin typeface="Symbol" panose="05050102010706020507" pitchFamily="18" charset="2"/>
              </a:rPr>
              <a:t>g</a:t>
            </a:r>
            <a:endParaRPr lang="ja-JP" altLang="en-US" dirty="0">
              <a:latin typeface="Symbol" panose="05050102010706020507" pitchFamily="18" charset="2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F5CAF25-2021-4F62-B00B-18555A459C13}"/>
              </a:ext>
            </a:extLst>
          </p:cNvPr>
          <p:cNvSpPr/>
          <p:nvPr/>
        </p:nvSpPr>
        <p:spPr>
          <a:xfrm>
            <a:off x="208102" y="5650431"/>
            <a:ext cx="8935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ja-JP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</a:rPr>
              <a:t>H, Ejiri J. Suhonen  J. Phys. G. 42  2015  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ja-JP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</a:rPr>
              <a:t>H. Ejiri N. </a:t>
            </a:r>
            <a:r>
              <a:rPr lang="en-US" altLang="ja-JP" sz="2400" b="1" dirty="0" err="1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</a:rPr>
              <a:t>Soucouti</a:t>
            </a:r>
            <a:r>
              <a:rPr lang="en-US" altLang="ja-JP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</a:rPr>
              <a:t>, J. Suhonen  PL B 729  2014  . 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ja-JP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</a:rPr>
              <a:t>L. Jokiniemi J. Suhonen H. Ejiri </a:t>
            </a:r>
            <a:r>
              <a:rPr lang="ja-JP" altLang="en-US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</a:rPr>
              <a:t>AHEP</a:t>
            </a:r>
            <a:r>
              <a:rPr lang="en-US" altLang="ja-JP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r>
              <a:rPr lang="ja-JP" altLang="en-US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ID8417598</a:t>
            </a:r>
            <a:endParaRPr lang="ja-JP" altLang="en-US" sz="24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9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1520878" y="546551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</a:t>
            </a:r>
            <a:r>
              <a:rPr kumimoji="1" lang="ja-JP" altLang="en-US" dirty="0"/>
              <a:t>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177698" y="3771641"/>
            <a:ext cx="1966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Quasi-free = No GT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520878" y="4301359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SD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250007" y="3843556"/>
            <a:ext cx="49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GT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571625" y="1260670"/>
            <a:ext cx="49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GT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59437" y="5130470"/>
            <a:ext cx="49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GT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491745" y="5016616"/>
            <a:ext cx="58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GT</a:t>
            </a:r>
            <a:r>
              <a:rPr lang="ja-JP" altLang="en-US" dirty="0"/>
              <a:t>　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97" y="669998"/>
            <a:ext cx="7867315" cy="2892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テキスト ボックス 34"/>
          <p:cNvSpPr txBox="1"/>
          <p:nvPr/>
        </p:nvSpPr>
        <p:spPr>
          <a:xfrm>
            <a:off x="6703132" y="2084956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SD</a:t>
            </a:r>
            <a:r>
              <a:rPr lang="ja-JP" altLang="en-US" dirty="0"/>
              <a:t>　２</a:t>
            </a:r>
            <a:r>
              <a:rPr lang="ja-JP" altLang="en-US" baseline="30000" dirty="0"/>
              <a:t>－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467370" y="1917204"/>
            <a:ext cx="95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GT</a:t>
            </a:r>
            <a:r>
              <a:rPr kumimoji="1" lang="en-US" altLang="ja-JP" dirty="0"/>
              <a:t> </a:t>
            </a:r>
            <a:r>
              <a:rPr kumimoji="1" lang="ja-JP" altLang="en-US" dirty="0"/>
              <a:t>　１</a:t>
            </a:r>
            <a:r>
              <a:rPr kumimoji="1" lang="ja-JP" altLang="en-US" baseline="30000" dirty="0"/>
              <a:t>＋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085920" y="788803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</a:t>
            </a:r>
            <a:r>
              <a:rPr kumimoji="1" lang="ja-JP" altLang="en-US" dirty="0"/>
              <a:t>　０</a:t>
            </a:r>
            <a:r>
              <a:rPr kumimoji="1" lang="ja-JP" altLang="en-US" baseline="30000" dirty="0"/>
              <a:t>＋</a:t>
            </a:r>
            <a:r>
              <a:rPr kumimoji="1" lang="ja-JP" altLang="en-US" dirty="0"/>
              <a:t> 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graphicFrame>
        <p:nvGraphicFramePr>
          <p:cNvPr id="30" name="オブジェクト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2130939"/>
              </p:ext>
            </p:extLst>
          </p:nvPr>
        </p:nvGraphicFramePr>
        <p:xfrm>
          <a:off x="4634387" y="3702669"/>
          <a:ext cx="3856038" cy="29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8" name="KGPlot" r:id="rId5" imgW="6108480" imgH="4914720" progId="KGraph_Plot">
                  <p:embed/>
                </p:oleObj>
              </mc:Choice>
              <mc:Fallback>
                <p:oleObj name="KGPlot" r:id="rId5" imgW="6108480" imgH="491472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34387" y="3702669"/>
                        <a:ext cx="3856038" cy="29972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直線コネクタ 30"/>
          <p:cNvCxnSpPr/>
          <p:nvPr/>
        </p:nvCxnSpPr>
        <p:spPr>
          <a:xfrm>
            <a:off x="5674872" y="4259255"/>
            <a:ext cx="2121834" cy="1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5774764" y="5079174"/>
            <a:ext cx="1952936" cy="4104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735789" y="4248118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0.55 Sum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" name="直線矢印コネクタ 4"/>
          <p:cNvCxnSpPr/>
          <p:nvPr/>
        </p:nvCxnSpPr>
        <p:spPr>
          <a:xfrm>
            <a:off x="1624883" y="2455818"/>
            <a:ext cx="2547066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1549643" y="1917204"/>
            <a:ext cx="545651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608144" y="2048328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B(GT):low</a:t>
            </a:r>
            <a:r>
              <a:rPr kumimoji="1" lang="en-US" altLang="ja-JP" dirty="0"/>
              <a:t> </a:t>
            </a:r>
            <a:endParaRPr kumimoji="1" lang="ja-JP" altLang="en-US" baseline="300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427855" y="1547872"/>
            <a:ext cx="103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B(GT):all</a:t>
            </a:r>
            <a:r>
              <a:rPr kumimoji="1" lang="en-US" altLang="ja-JP" dirty="0"/>
              <a:t> </a:t>
            </a:r>
            <a:endParaRPr kumimoji="1" lang="ja-JP" altLang="en-US" baseline="30000" dirty="0"/>
          </a:p>
        </p:txBody>
      </p:sp>
      <p:sp>
        <p:nvSpPr>
          <p:cNvPr id="13" name="正方形/長方形 12"/>
          <p:cNvSpPr/>
          <p:nvPr/>
        </p:nvSpPr>
        <p:spPr>
          <a:xfrm>
            <a:off x="635243" y="4123387"/>
            <a:ext cx="914400" cy="15659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1549708" y="4670691"/>
            <a:ext cx="914400" cy="1018608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1028525" y="4301359"/>
            <a:ext cx="189735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990880" y="4671696"/>
            <a:ext cx="1404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rgbClr val="0070C0"/>
                </a:solidFill>
              </a:rPr>
              <a:t>n            p</a:t>
            </a:r>
            <a:r>
              <a:rPr kumimoji="1" lang="en-US" altLang="ja-JP" sz="2400" dirty="0">
                <a:solidFill>
                  <a:srgbClr val="0070C0"/>
                </a:solidFill>
              </a:rPr>
              <a:t> </a:t>
            </a:r>
            <a:endParaRPr kumimoji="1" lang="ja-JP" altLang="en-US" sz="2400" baseline="30000" dirty="0">
              <a:solidFill>
                <a:srgbClr val="0070C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07457" y="5691834"/>
            <a:ext cx="3746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Symbol" panose="05050102010706020507" pitchFamily="18" charset="2"/>
              <a:buChar char="S"/>
            </a:pPr>
            <a:r>
              <a:rPr lang="en-US" altLang="ja-JP" sz="24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B(GT)/B(</a:t>
            </a:r>
            <a:r>
              <a:rPr lang="en-US" altLang="ja-JP" sz="2400" b="1" dirty="0">
                <a:solidFill>
                  <a:srgbClr val="0DF3F3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altLang="ja-JP" sz="24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0.55 (N-Z)</a:t>
            </a:r>
          </a:p>
          <a:p>
            <a:pPr algn="ctr"/>
            <a:r>
              <a:rPr lang="en-US" altLang="ja-JP" sz="24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 : Nucleon</a:t>
            </a:r>
            <a:r>
              <a:rPr kumimoji="1" lang="en-US" altLang="ja-JP" sz="24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nucleus </a:t>
            </a:r>
          </a:p>
          <a:p>
            <a:pPr algn="ctr"/>
            <a:r>
              <a:rPr kumimoji="1" lang="en-US" altLang="ja-JP" sz="24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0.55 free nucleon </a:t>
            </a:r>
            <a:endParaRPr kumimoji="1" lang="ja-JP" altLang="en-US" sz="2400" b="1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663659" y="67244"/>
            <a:ext cx="3528392" cy="523220"/>
          </a:xfrm>
          <a:prstGeom prst="rect">
            <a:avLst/>
          </a:prstGeom>
          <a:solidFill>
            <a:srgbClr val="0CE9F4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B(GT) sum strength </a:t>
            </a:r>
            <a:endParaRPr kumimoji="1" lang="ja-JP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5739535" y="4259322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       </a:t>
            </a:r>
            <a:r>
              <a:rPr kumimoji="1" lang="en-US" altLang="ja-JP" dirty="0">
                <a:solidFill>
                  <a:srgbClr val="FF0000"/>
                </a:solidFill>
              </a:rPr>
              <a:t> </a:t>
            </a:r>
            <a:endParaRPr kumimoji="1" lang="ja-JP" alt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flipH="1" flipV="1">
            <a:off x="3476398" y="2514251"/>
            <a:ext cx="2191690" cy="259284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4734792" y="1944884"/>
            <a:ext cx="1016493" cy="22911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1 つの角を丸めた四角形 56"/>
          <p:cNvSpPr/>
          <p:nvPr/>
        </p:nvSpPr>
        <p:spPr>
          <a:xfrm>
            <a:off x="1520878" y="4176823"/>
            <a:ext cx="914400" cy="559170"/>
          </a:xfrm>
          <a:prstGeom prst="round1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/>
          <p:cNvSpPr/>
          <p:nvPr/>
        </p:nvSpPr>
        <p:spPr>
          <a:xfrm>
            <a:off x="1975126" y="4333409"/>
            <a:ext cx="189735" cy="2077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矢印コネクタ 58"/>
          <p:cNvCxnSpPr/>
          <p:nvPr/>
        </p:nvCxnSpPr>
        <p:spPr>
          <a:xfrm>
            <a:off x="1218260" y="4408661"/>
            <a:ext cx="72810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正方形/長方形 39"/>
          <p:cNvSpPr/>
          <p:nvPr/>
        </p:nvSpPr>
        <p:spPr>
          <a:xfrm>
            <a:off x="2542992" y="4164344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(N-Z) [B(</a:t>
            </a:r>
            <a:r>
              <a:rPr lang="en-US" altLang="ja-JP" sz="2000" b="1" dirty="0">
                <a:solidFill>
                  <a:srgbClr val="0DF3F3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</a:t>
            </a:r>
            <a:r>
              <a:rPr lang="en-US" altLang="ja-JP" sz="20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)=3] </a:t>
            </a:r>
            <a:endParaRPr lang="ja-JP" altLang="en-US" sz="20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649201" y="3238118"/>
            <a:ext cx="3055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Thies et al., PR C 86 2012 </a:t>
            </a:r>
            <a:endParaRPr lang="ja-JP" altLang="en-US" sz="20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円/楕円 57">
            <a:extLst>
              <a:ext uri="{FF2B5EF4-FFF2-40B4-BE49-F238E27FC236}">
                <a16:creationId xmlns:a16="http://schemas.microsoft.com/office/drawing/2014/main" id="{F9595F5B-D3B5-4DDB-8BA0-92935152A6E2}"/>
              </a:ext>
            </a:extLst>
          </p:cNvPr>
          <p:cNvSpPr/>
          <p:nvPr/>
        </p:nvSpPr>
        <p:spPr>
          <a:xfrm>
            <a:off x="1984356" y="3814970"/>
            <a:ext cx="189735" cy="2077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91B150D5-E879-4BC9-BE74-AFC75287D4A2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1291286" y="3918851"/>
            <a:ext cx="693070" cy="4255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7E100BC-56EC-4FC4-BC3F-87391C2AD2FD}"/>
              </a:ext>
            </a:extLst>
          </p:cNvPr>
          <p:cNvSpPr txBox="1"/>
          <p:nvPr/>
        </p:nvSpPr>
        <p:spPr>
          <a:xfrm>
            <a:off x="2522943" y="5201282"/>
            <a:ext cx="2188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C. Douma 116 122 Sn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93224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2" t="36874" r="29623" b="33725"/>
          <a:stretch>
            <a:fillRect/>
          </a:stretch>
        </p:blipFill>
        <p:spPr bwMode="auto">
          <a:xfrm>
            <a:off x="611560" y="791593"/>
            <a:ext cx="676875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テキスト ボックス 5"/>
          <p:cNvSpPr txBox="1">
            <a:spLocks noChangeArrowheads="1"/>
          </p:cNvSpPr>
          <p:nvPr/>
        </p:nvSpPr>
        <p:spPr bwMode="auto">
          <a:xfrm>
            <a:off x="709980" y="4410612"/>
            <a:ext cx="81104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 dirty="0">
                <a:solidFill>
                  <a:srgbClr val="66FFFF"/>
                </a:solidFill>
              </a:rPr>
              <a:t>Gr      0     GT  92%   B(GT) =8.52 10</a:t>
            </a:r>
            <a:r>
              <a:rPr lang="en-US" altLang="ja-JP" b="1" baseline="30000" dirty="0">
                <a:solidFill>
                  <a:srgbClr val="66FFFF"/>
                </a:solidFill>
              </a:rPr>
              <a:t>-2</a:t>
            </a:r>
            <a:r>
              <a:rPr lang="en-US" altLang="ja-JP" b="1" dirty="0">
                <a:solidFill>
                  <a:srgbClr val="66FFFF"/>
                </a:solidFill>
              </a:rPr>
              <a:t>   Ratio</a:t>
            </a:r>
            <a:r>
              <a:rPr lang="ja-JP" altLang="en-US" b="1" dirty="0">
                <a:solidFill>
                  <a:srgbClr val="66FFFF"/>
                </a:solidFill>
              </a:rPr>
              <a:t>　</a:t>
            </a:r>
            <a:r>
              <a:rPr lang="en-US" altLang="ja-JP" b="1" dirty="0">
                <a:solidFill>
                  <a:srgbClr val="66FFFF"/>
                </a:solidFill>
              </a:rPr>
              <a:t>1.00   </a:t>
            </a:r>
          </a:p>
          <a:p>
            <a:r>
              <a:rPr lang="en-US" altLang="ja-JP" b="1" dirty="0">
                <a:solidFill>
                  <a:srgbClr val="66FFFF"/>
                </a:solidFill>
              </a:rPr>
              <a:t>1 </a:t>
            </a:r>
            <a:r>
              <a:rPr lang="en-US" altLang="ja-JP" b="1" dirty="0" err="1">
                <a:solidFill>
                  <a:srgbClr val="66FFFF"/>
                </a:solidFill>
              </a:rPr>
              <a:t>st</a:t>
            </a:r>
            <a:r>
              <a:rPr lang="en-US" altLang="ja-JP" b="1" dirty="0">
                <a:solidFill>
                  <a:srgbClr val="66FFFF"/>
                </a:solidFill>
              </a:rPr>
              <a:t>    175          40%                 0.34                       0.027 (~0.01 )</a:t>
            </a:r>
          </a:p>
          <a:p>
            <a:r>
              <a:rPr lang="en-US" altLang="ja-JP" b="1" dirty="0">
                <a:solidFill>
                  <a:srgbClr val="66FFFF"/>
                </a:solidFill>
              </a:rPr>
              <a:t>2</a:t>
            </a:r>
            <a:r>
              <a:rPr lang="en-US" altLang="ja-JP" b="1" baseline="30000" dirty="0">
                <a:solidFill>
                  <a:srgbClr val="66FFFF"/>
                </a:solidFill>
              </a:rPr>
              <a:t>nd</a:t>
            </a:r>
            <a:r>
              <a:rPr lang="en-US" altLang="ja-JP" b="1" dirty="0">
                <a:solidFill>
                  <a:srgbClr val="66FFFF"/>
                </a:solidFill>
              </a:rPr>
              <a:t>     500           87%                1.76                       0.045</a:t>
            </a:r>
          </a:p>
        </p:txBody>
      </p:sp>
      <p:sp>
        <p:nvSpPr>
          <p:cNvPr id="4" name="テキスト ボックス 1">
            <a:extLst>
              <a:ext uri="{FF2B5EF4-FFF2-40B4-BE49-F238E27FC236}">
                <a16:creationId xmlns:a16="http://schemas.microsoft.com/office/drawing/2014/main" id="{A3FAF460-B2D6-4354-B693-9BEE48D2B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92493"/>
            <a:ext cx="8494712" cy="585788"/>
          </a:xfrm>
          <a:prstGeom prst="rect">
            <a:avLst/>
          </a:prstGeom>
          <a:solidFill>
            <a:srgbClr val="0DF3F3"/>
          </a:solidFill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3200" b="1" baseline="30000" dirty="0">
                <a:solidFill>
                  <a:srgbClr val="385588"/>
                </a:solidFill>
              </a:rPr>
              <a:t>71</a:t>
            </a:r>
            <a:r>
              <a:rPr lang="en-US" altLang="ja-JP" sz="3200" b="1" dirty="0">
                <a:solidFill>
                  <a:srgbClr val="385588"/>
                </a:solidFill>
              </a:rPr>
              <a:t>Ga  neutrino response for </a:t>
            </a:r>
            <a:r>
              <a:rPr lang="en-US" altLang="ja-JP" sz="3200" b="1" baseline="30000" dirty="0">
                <a:solidFill>
                  <a:srgbClr val="385588"/>
                </a:solidFill>
              </a:rPr>
              <a:t>51</a:t>
            </a:r>
            <a:r>
              <a:rPr lang="en-US" altLang="ja-JP" sz="3200" b="1" dirty="0">
                <a:solidFill>
                  <a:srgbClr val="385588"/>
                </a:solidFill>
              </a:rPr>
              <a:t>Cr and sterile </a:t>
            </a:r>
            <a:r>
              <a:rPr lang="en-US" altLang="ja-JP" sz="3200" b="1" dirty="0">
                <a:solidFill>
                  <a:srgbClr val="385588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3200" b="1" dirty="0">
                <a:solidFill>
                  <a:srgbClr val="385588"/>
                </a:solidFill>
              </a:rPr>
              <a:t> ?</a:t>
            </a:r>
            <a:endParaRPr lang="ja-JP" altLang="en-US" sz="3200" b="1" dirty="0">
              <a:solidFill>
                <a:srgbClr val="385588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A103B27-8ED9-4D8A-A2AD-1FD8454A4339}"/>
              </a:ext>
            </a:extLst>
          </p:cNvPr>
          <p:cNvSpPr/>
          <p:nvPr/>
        </p:nvSpPr>
        <p:spPr>
          <a:xfrm>
            <a:off x="611560" y="809620"/>
            <a:ext cx="316959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SAGE </a:t>
            </a:r>
            <a:r>
              <a:rPr lang="ja-JP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Galex</a:t>
            </a:r>
            <a:r>
              <a:rPr lang="ja-JP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0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en-US" altLang="ja-JP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 </a:t>
            </a:r>
            <a:r>
              <a:rPr lang="en-US" altLang="ja-JP" sz="20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en-US" altLang="ja-JP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 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874B725-04B0-419E-8648-910EDA2DA797}"/>
              </a:ext>
            </a:extLst>
          </p:cNvPr>
          <p:cNvSpPr/>
          <p:nvPr/>
        </p:nvSpPr>
        <p:spPr>
          <a:xfrm>
            <a:off x="134231" y="5610941"/>
            <a:ext cx="8995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Exp.  /Ga response</a:t>
            </a:r>
            <a:r>
              <a:rPr lang="ja-JP" altLang="en-US" sz="24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0.92 ±0.05 (ground state)  </a:t>
            </a:r>
          </a:p>
          <a:p>
            <a:pPr>
              <a:defRPr/>
            </a:pPr>
            <a:r>
              <a:rPr lang="en-US" altLang="ja-JP" sz="24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0.87 ±0.05 (excited state theory)    0.86 ±0.05 (excited state exp.)</a:t>
            </a:r>
          </a:p>
          <a:p>
            <a:pPr>
              <a:defRPr/>
            </a:pPr>
            <a:r>
              <a:rPr lang="en-US" altLang="ja-JP" sz="24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Missing suggests Exp. efficiency or Sterile </a:t>
            </a:r>
            <a:r>
              <a:rPr lang="en-US" altLang="ja-JP" sz="2400" b="1" dirty="0" err="1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mentrinos</a:t>
            </a:r>
            <a:r>
              <a:rPr lang="en-US" altLang="ja-JP" sz="24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3F95718-CB84-49FB-956C-6401C97540DF}"/>
              </a:ext>
            </a:extLst>
          </p:cNvPr>
          <p:cNvSpPr txBox="1"/>
          <p:nvPr/>
        </p:nvSpPr>
        <p:spPr>
          <a:xfrm>
            <a:off x="7524328" y="1015272"/>
            <a:ext cx="15363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PL B 706  134 </a:t>
            </a:r>
          </a:p>
          <a:p>
            <a:r>
              <a:rPr kumimoji="1" lang="en-US" altLang="ja-JP" dirty="0"/>
              <a:t>2011 Frekers, </a:t>
            </a:r>
          </a:p>
          <a:p>
            <a:r>
              <a:rPr kumimoji="1" lang="en-US" altLang="ja-JP" dirty="0" err="1"/>
              <a:t>Ejiri,Akimune</a:t>
            </a:r>
            <a:r>
              <a:rPr kumimoji="1" lang="en-US" altLang="ja-JP" dirty="0"/>
              <a:t>  </a:t>
            </a:r>
          </a:p>
          <a:p>
            <a:r>
              <a:rPr kumimoji="1" lang="en-US" altLang="ja-JP" dirty="0"/>
              <a:t>Harakeh et al.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4190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6192FCB-ED83-4816-B224-FECC2B21936C}"/>
              </a:ext>
            </a:extLst>
          </p:cNvPr>
          <p:cNvSpPr txBox="1"/>
          <p:nvPr/>
        </p:nvSpPr>
        <p:spPr>
          <a:xfrm>
            <a:off x="-8468" y="-381854"/>
            <a:ext cx="57325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2800" dirty="0"/>
          </a:p>
          <a:p>
            <a:r>
              <a:rPr kumimoji="1" lang="en-US" altLang="ja-JP" sz="2800" dirty="0"/>
              <a:t>Ga isotope  </a:t>
            </a:r>
            <a:r>
              <a:rPr kumimoji="1" lang="en-US" altLang="ja-JP" sz="28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kumimoji="1" lang="en-US" altLang="ja-JP" sz="2800" dirty="0"/>
              <a:t> and </a:t>
            </a:r>
            <a:r>
              <a:rPr kumimoji="1" lang="en-US" altLang="ja-JP" sz="2800" dirty="0">
                <a:solidFill>
                  <a:srgbClr val="FF0000"/>
                </a:solidFill>
              </a:rPr>
              <a:t>[ </a:t>
            </a:r>
            <a:r>
              <a:rPr kumimoji="1" lang="en-US" altLang="ja-JP" sz="28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kumimoji="1" lang="en-US" altLang="ja-JP" sz="2800" dirty="0">
                <a:solidFill>
                  <a:srgbClr val="FF0000"/>
                </a:solidFill>
              </a:rPr>
              <a:t>xY</a:t>
            </a:r>
            <a:r>
              <a:rPr kumimoji="1" lang="en-US" altLang="ja-JP" sz="2800" baseline="-25000" dirty="0">
                <a:solidFill>
                  <a:srgbClr val="FF0000"/>
                </a:solidFill>
              </a:rPr>
              <a:t>2</a:t>
            </a:r>
            <a:r>
              <a:rPr kumimoji="1" lang="en-US" altLang="ja-JP" sz="2800" dirty="0">
                <a:solidFill>
                  <a:srgbClr val="FF0000"/>
                </a:solidFill>
              </a:rPr>
              <a:t>]</a:t>
            </a:r>
            <a:r>
              <a:rPr kumimoji="1" lang="en-US" altLang="ja-JP" sz="2800" baseline="-25000" dirty="0">
                <a:solidFill>
                  <a:srgbClr val="FF0000"/>
                </a:solidFill>
              </a:rPr>
              <a:t>1</a:t>
            </a:r>
          </a:p>
          <a:p>
            <a:endParaRPr kumimoji="1" lang="en-US" altLang="ja-JP" sz="2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8EF0DB7-0834-4F73-8053-7347AF1AC131}"/>
              </a:ext>
            </a:extLst>
          </p:cNvPr>
          <p:cNvSpPr txBox="1"/>
          <p:nvPr/>
        </p:nvSpPr>
        <p:spPr>
          <a:xfrm>
            <a:off x="4852" y="535417"/>
            <a:ext cx="80955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B(110) =  (M(</a:t>
            </a:r>
            <a:r>
              <a:rPr kumimoji="1" lang="en-US" altLang="ja-JP" sz="2800" dirty="0">
                <a:solidFill>
                  <a:srgbClr val="FF0000"/>
                </a:solidFill>
                <a:latin typeface="Symbol" panose="05050102010706020507" pitchFamily="18" charset="2"/>
              </a:rPr>
              <a:t>s)</a:t>
            </a:r>
            <a:r>
              <a:rPr kumimoji="1" lang="en-US" altLang="ja-JP" sz="2800" dirty="0"/>
              <a:t> + k </a:t>
            </a:r>
            <a:r>
              <a:rPr kumimoji="1" lang="en-US" altLang="ja-JP" sz="2800" dirty="0">
                <a:solidFill>
                  <a:srgbClr val="FF0000"/>
                </a:solidFill>
              </a:rPr>
              <a:t>[ </a:t>
            </a:r>
            <a:r>
              <a:rPr kumimoji="1" lang="en-US" altLang="ja-JP" sz="28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kumimoji="1" lang="en-US" altLang="ja-JP" sz="2800" dirty="0">
                <a:solidFill>
                  <a:srgbClr val="FF0000"/>
                </a:solidFill>
              </a:rPr>
              <a:t>xY</a:t>
            </a:r>
            <a:r>
              <a:rPr kumimoji="1" lang="en-US" altLang="ja-JP" sz="2800" baseline="-25000" dirty="0">
                <a:solidFill>
                  <a:srgbClr val="FF0000"/>
                </a:solidFill>
              </a:rPr>
              <a:t>2</a:t>
            </a:r>
            <a:r>
              <a:rPr kumimoji="1" lang="en-US" altLang="ja-JP" sz="2800" dirty="0">
                <a:solidFill>
                  <a:srgbClr val="FF0000"/>
                </a:solidFill>
              </a:rPr>
              <a:t>]</a:t>
            </a:r>
            <a:r>
              <a:rPr kumimoji="1" lang="en-US" altLang="ja-JP" sz="2800" baseline="-25000" dirty="0">
                <a:solidFill>
                  <a:srgbClr val="FF0000"/>
                </a:solidFill>
              </a:rPr>
              <a:t>1</a:t>
            </a:r>
            <a:r>
              <a:rPr kumimoji="1" lang="en-US" altLang="ja-JP" sz="2800" dirty="0"/>
              <a:t>)</a:t>
            </a:r>
            <a:r>
              <a:rPr kumimoji="1" lang="en-US" altLang="ja-JP" sz="2800" baseline="30000" dirty="0"/>
              <a:t>2</a:t>
            </a:r>
            <a:r>
              <a:rPr kumimoji="1" lang="en-US" altLang="ja-JP" sz="2800" dirty="0"/>
              <a:t>/(2J+1)    </a:t>
            </a:r>
            <a:r>
              <a:rPr kumimoji="1" lang="en-US" altLang="ja-JP" sz="2400" dirty="0">
                <a:solidFill>
                  <a:srgbClr val="0DF3F3"/>
                </a:solidFill>
              </a:rPr>
              <a:t>k = GT/T =0.1</a:t>
            </a:r>
          </a:p>
          <a:p>
            <a:endParaRPr kumimoji="1" lang="en-US" altLang="ja-JP" sz="2800" dirty="0">
              <a:solidFill>
                <a:srgbClr val="FF0000"/>
              </a:solidFill>
            </a:endParaRPr>
          </a:p>
          <a:p>
            <a:endParaRPr kumimoji="1" lang="en-US" altLang="ja-JP" sz="28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9A018F-363C-4ACA-8575-69E5718D16BE}"/>
              </a:ext>
            </a:extLst>
          </p:cNvPr>
          <p:cNvSpPr/>
          <p:nvPr/>
        </p:nvSpPr>
        <p:spPr>
          <a:xfrm>
            <a:off x="251520" y="5157192"/>
            <a:ext cx="91660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ja-JP" altLang="en-US" sz="2400" dirty="0">
                <a:solidFill>
                  <a:srgbClr val="0DF3F3"/>
                </a:solidFill>
              </a:rPr>
              <a:t>＊　</a:t>
            </a:r>
            <a:r>
              <a:rPr kumimoji="1" lang="en-US" altLang="ja-JP" sz="2400" dirty="0">
                <a:solidFill>
                  <a:srgbClr val="0DF3F3"/>
                </a:solidFill>
              </a:rPr>
              <a:t>assuming the same ratio of M(s)/M(sY2)  for </a:t>
            </a:r>
            <a:r>
              <a:rPr kumimoji="1" lang="en-US" altLang="ja-JP" sz="2400" baseline="30000" dirty="0">
                <a:solidFill>
                  <a:srgbClr val="0DF3F3"/>
                </a:solidFill>
              </a:rPr>
              <a:t>69</a:t>
            </a:r>
            <a:r>
              <a:rPr kumimoji="1" lang="en-US" altLang="ja-JP" sz="2400" dirty="0">
                <a:solidFill>
                  <a:srgbClr val="0DF3F3"/>
                </a:solidFill>
              </a:rPr>
              <a:t>Ga</a:t>
            </a:r>
          </a:p>
          <a:p>
            <a:r>
              <a:rPr kumimoji="1" lang="en-US" altLang="ja-JP" sz="2400" dirty="0">
                <a:solidFill>
                  <a:srgbClr val="0DF3F3"/>
                </a:solidFill>
              </a:rPr>
              <a:t>M(</a:t>
            </a:r>
            <a:r>
              <a:rPr kumimoji="1" lang="en-US" altLang="ja-JP" sz="2400" dirty="0">
                <a:solidFill>
                  <a:srgbClr val="0DF3F3"/>
                </a:solidFill>
                <a:latin typeface="Symbol" panose="05050102010706020507" pitchFamily="18" charset="2"/>
              </a:rPr>
              <a:t>s)</a:t>
            </a:r>
            <a:r>
              <a:rPr kumimoji="1" lang="en-US" altLang="ja-JP" sz="2400" dirty="0">
                <a:solidFill>
                  <a:srgbClr val="0DF3F3"/>
                </a:solidFill>
              </a:rPr>
              <a:t> =0.08 -0.07 =small .    M [ </a:t>
            </a:r>
            <a:r>
              <a:rPr kumimoji="1" lang="en-US" altLang="ja-JP" sz="2400" dirty="0">
                <a:solidFill>
                  <a:srgbClr val="0DF3F3"/>
                </a:solidFill>
                <a:latin typeface="Symbol" panose="05050102010706020507" pitchFamily="18" charset="2"/>
              </a:rPr>
              <a:t>s</a:t>
            </a:r>
            <a:r>
              <a:rPr kumimoji="1" lang="en-US" altLang="ja-JP" sz="2400" dirty="0">
                <a:solidFill>
                  <a:srgbClr val="0DF3F3"/>
                </a:solidFill>
              </a:rPr>
              <a:t>xY</a:t>
            </a:r>
            <a:r>
              <a:rPr kumimoji="1" lang="en-US" altLang="ja-JP" sz="2400" baseline="-25000" dirty="0">
                <a:solidFill>
                  <a:srgbClr val="0DF3F3"/>
                </a:solidFill>
              </a:rPr>
              <a:t>2</a:t>
            </a:r>
            <a:r>
              <a:rPr kumimoji="1" lang="en-US" altLang="ja-JP" sz="2400" dirty="0">
                <a:solidFill>
                  <a:srgbClr val="0DF3F3"/>
                </a:solidFill>
              </a:rPr>
              <a:t>]</a:t>
            </a:r>
            <a:r>
              <a:rPr kumimoji="1" lang="en-US" altLang="ja-JP" sz="2400" baseline="-25000" dirty="0">
                <a:solidFill>
                  <a:srgbClr val="0DF3F3"/>
                </a:solidFill>
              </a:rPr>
              <a:t>1</a:t>
            </a:r>
            <a:r>
              <a:rPr kumimoji="1" lang="en-US" altLang="ja-JP" sz="2400" dirty="0">
                <a:solidFill>
                  <a:srgbClr val="0DF3F3"/>
                </a:solidFill>
              </a:rPr>
              <a:t>= 0.7  large  due to p3/2 – f 5/2  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D596C73-ECCC-4203-9067-6B9B941375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9" t="36148" r="35834" b="17040"/>
          <a:stretch/>
        </p:blipFill>
        <p:spPr>
          <a:xfrm>
            <a:off x="1070534" y="1412776"/>
            <a:ext cx="7200155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1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6485" y="151944"/>
            <a:ext cx="6491604" cy="553048"/>
          </a:xfrm>
          <a:solidFill>
            <a:srgbClr val="0DF3F3"/>
          </a:solidFill>
        </p:spPr>
        <p:txBody>
          <a:bodyPr rtlCol="0">
            <a:normAutofit/>
          </a:bodyPr>
          <a:lstStyle/>
          <a:p>
            <a:pPr eaLnBrk="1" fontAlgn="auto" hangingPunct="1">
              <a:lnSpc>
                <a:spcPts val="3100"/>
              </a:lnSpc>
              <a:spcAft>
                <a:spcPts val="0"/>
              </a:spcAft>
              <a:defRPr/>
            </a:pPr>
            <a:r>
              <a:rPr lang="en-US" altLang="ja-JP" sz="3200" dirty="0">
                <a:solidFill>
                  <a:srgbClr val="00FF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Double charge</a:t>
            </a:r>
            <a:r>
              <a:rPr lang="ja-JP" altLang="en-US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exchange</a:t>
            </a:r>
            <a:r>
              <a:rPr lang="en-US" altLang="ja-JP" b="1" dirty="0">
                <a:solidFill>
                  <a:srgbClr val="002060"/>
                </a:solidFill>
              </a:rPr>
              <a:t> </a:t>
            </a:r>
            <a:r>
              <a:rPr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reaction</a:t>
            </a:r>
            <a:r>
              <a:rPr lang="ja-JP" altLang="en-US" sz="2400" b="1" dirty="0">
                <a:solidFill>
                  <a:srgbClr val="00FFFF"/>
                </a:solidFill>
                <a:latin typeface="Times New Roman" panose="02020603050405020304" pitchFamily="18" charset="0"/>
              </a:rPr>
              <a:t>＊</a:t>
            </a:r>
            <a:endParaRPr lang="en-US" altLang="ja-JP" sz="2400" b="1" dirty="0">
              <a:solidFill>
                <a:srgbClr val="66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2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2133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30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42" t="22635" r="30026" b="46783"/>
          <a:stretch>
            <a:fillRect/>
          </a:stretch>
        </p:blipFill>
        <p:spPr bwMode="auto">
          <a:xfrm>
            <a:off x="100768" y="1019559"/>
            <a:ext cx="4275063" cy="3388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242" t="22635" r="30026" b="467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4234283" y="5157053"/>
            <a:ext cx="4944473" cy="877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altLang="ja-JP" sz="3200" dirty="0">
                <a:latin typeface="Times New Roman" panose="02020603050405020304" pitchFamily="18" charset="0"/>
              </a:rPr>
              <a:t>  </a:t>
            </a:r>
            <a:r>
              <a:rPr lang="en-US" altLang="ja-JP" sz="25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Y(0-10MeV) /Y(20-30 MeV)=</a:t>
            </a:r>
            <a:r>
              <a:rPr lang="en-US" altLang="ja-JP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0.03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13295" y="4704078"/>
            <a:ext cx="4698537" cy="1079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endParaRPr lang="en-US" altLang="ja-JP" sz="2000" b="1" dirty="0">
              <a:solidFill>
                <a:srgbClr val="0CE9F4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defRPr/>
            </a:pPr>
            <a:r>
              <a:rPr lang="en-US" altLang="ja-JP" sz="2400" b="1" dirty="0" err="1">
                <a:solidFill>
                  <a:srgbClr val="0CE9F4"/>
                </a:solidFill>
                <a:latin typeface="Times New Roman" panose="02020603050405020304" pitchFamily="18" charset="0"/>
              </a:rPr>
              <a:t>H.Ejiri</a:t>
            </a:r>
            <a:r>
              <a:rPr lang="en-US" altLang="ja-JP" sz="2400" b="1" dirty="0">
                <a:solidFill>
                  <a:srgbClr val="0CE9F4"/>
                </a:solidFill>
                <a:latin typeface="Times New Roman" panose="02020603050405020304" pitchFamily="18" charset="0"/>
              </a:rPr>
              <a:t> et al JPSJ 65 (1996), </a:t>
            </a:r>
          </a:p>
          <a:p>
            <a:pPr>
              <a:lnSpc>
                <a:spcPct val="100000"/>
              </a:lnSpc>
              <a:defRPr/>
            </a:pPr>
            <a:r>
              <a:rPr lang="en-US" altLang="ja-JP" sz="2400" b="1" dirty="0">
                <a:solidFill>
                  <a:srgbClr val="0CE9F4"/>
                </a:solidFill>
                <a:latin typeface="Times New Roman" panose="02020603050405020304" pitchFamily="18" charset="0"/>
              </a:rPr>
              <a:t>    No GT GR in case of </a:t>
            </a:r>
            <a:r>
              <a:rPr lang="en-US" altLang="ja-JP" sz="2400" b="1" dirty="0">
                <a:solidFill>
                  <a:srgbClr val="0CE9F4"/>
                </a:solidFill>
                <a:latin typeface="Symbol" panose="05050102010706020507" pitchFamily="18" charset="2"/>
              </a:rPr>
              <a:t>2nbb</a:t>
            </a:r>
            <a:endParaRPr lang="en-US" altLang="ja-JP" sz="2400" b="1" dirty="0">
              <a:solidFill>
                <a:srgbClr val="0CE9F4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defRPr/>
            </a:pPr>
            <a:endParaRPr lang="en-US" altLang="ja-JP" sz="2400" b="1" dirty="0">
              <a:solidFill>
                <a:srgbClr val="0CE9F4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0000"/>
              </a:lnSpc>
              <a:defRPr/>
            </a:pPr>
            <a:r>
              <a:rPr lang="ja-JP" altLang="en-US" sz="2400" b="1" dirty="0">
                <a:solidFill>
                  <a:srgbClr val="0CE9F4"/>
                </a:solidFill>
                <a:latin typeface="Times New Roman" panose="02020603050405020304" pitchFamily="18" charset="0"/>
              </a:rPr>
              <a:t>　</a:t>
            </a:r>
            <a:r>
              <a:rPr lang="en-US" altLang="ja-JP" sz="2400" b="1" dirty="0">
                <a:solidFill>
                  <a:srgbClr val="0CE9F4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/>
          <a:srcRect l="8952" t="17451" r="28738" b="6951"/>
          <a:stretch/>
        </p:blipFill>
        <p:spPr>
          <a:xfrm>
            <a:off x="4572000" y="1019559"/>
            <a:ext cx="4400296" cy="3369952"/>
          </a:xfrm>
          <a:prstGeom prst="rect">
            <a:avLst/>
          </a:prstGeom>
        </p:spPr>
      </p:pic>
      <p:sp>
        <p:nvSpPr>
          <p:cNvPr id="18" name="テキスト ボックス 12"/>
          <p:cNvSpPr txBox="1">
            <a:spLocks noChangeArrowheads="1"/>
          </p:cNvSpPr>
          <p:nvPr/>
        </p:nvSpPr>
        <p:spPr bwMode="auto">
          <a:xfrm>
            <a:off x="5279574" y="1214286"/>
            <a:ext cx="696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aseline="30000" dirty="0">
                <a:solidFill>
                  <a:srgbClr val="FF33CC"/>
                </a:solidFill>
                <a:latin typeface="Times New Roman" panose="02020603050405020304" pitchFamily="18" charset="0"/>
              </a:rPr>
              <a:t>56</a:t>
            </a:r>
            <a:r>
              <a:rPr lang="en-US" altLang="ja-JP" sz="2400" dirty="0">
                <a:solidFill>
                  <a:srgbClr val="FF33CC"/>
                </a:solidFill>
                <a:latin typeface="Times New Roman" panose="02020603050405020304" pitchFamily="18" charset="0"/>
              </a:rPr>
              <a:t>Fe</a:t>
            </a:r>
            <a:endParaRPr lang="ja-JP" altLang="en-US" sz="2400" dirty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下矢印 18"/>
          <p:cNvSpPr/>
          <p:nvPr/>
        </p:nvSpPr>
        <p:spPr>
          <a:xfrm>
            <a:off x="5462523" y="3225026"/>
            <a:ext cx="165507" cy="3709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4043979" y="4356279"/>
            <a:ext cx="4944473" cy="1079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 altLang="ja-JP" sz="3200" dirty="0">
                <a:solidFill>
                  <a:srgbClr val="00FF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ja-JP" sz="3200" dirty="0">
                <a:latin typeface="Times New Roman" panose="02020603050405020304" pitchFamily="18" charset="0"/>
              </a:rPr>
              <a:t>  </a:t>
            </a:r>
            <a:r>
              <a:rPr lang="en-US" altLang="ja-JP" sz="2500" b="1" dirty="0">
                <a:solidFill>
                  <a:srgbClr val="0DF3F3"/>
                </a:solidFill>
                <a:latin typeface="Times New Roman" panose="02020603050405020304" pitchFamily="18" charset="0"/>
              </a:rPr>
              <a:t>Takahisa  Ejiri  </a:t>
            </a:r>
            <a:r>
              <a:rPr lang="en-US" altLang="ja-JP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E/A=0.8 GeV</a:t>
            </a:r>
          </a:p>
          <a:p>
            <a:pPr>
              <a:lnSpc>
                <a:spcPct val="100000"/>
              </a:lnSpc>
              <a:defRPr/>
            </a:pPr>
            <a:r>
              <a:rPr lang="en-US" altLang="ja-JP" sz="2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ja-JP" altLang="en-US" sz="2500" b="1" dirty="0">
                <a:solidFill>
                  <a:srgbClr val="0DF3F3"/>
                </a:solidFill>
                <a:latin typeface="Times New Roman" panose="02020603050405020304" pitchFamily="18" charset="0"/>
              </a:rPr>
              <a:t>　</a:t>
            </a:r>
            <a:r>
              <a:rPr lang="en-US" altLang="ja-JP" sz="2500" b="1" dirty="0">
                <a:solidFill>
                  <a:srgbClr val="0DF3F3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ja-JP" sz="2500" b="1" dirty="0" err="1">
                <a:solidFill>
                  <a:srgbClr val="0DF3F3"/>
                </a:solidFill>
                <a:latin typeface="Times New Roman" panose="02020603050405020304" pitchFamily="18" charset="0"/>
              </a:rPr>
              <a:t>arXiv</a:t>
            </a:r>
            <a:r>
              <a:rPr lang="en-US" altLang="ja-JP" sz="2500" b="1" dirty="0">
                <a:solidFill>
                  <a:srgbClr val="0DF3F3"/>
                </a:solidFill>
                <a:latin typeface="Times New Roman" panose="02020603050405020304" pitchFamily="18" charset="0"/>
              </a:rPr>
              <a:t> 170308265</a:t>
            </a:r>
          </a:p>
        </p:txBody>
      </p:sp>
      <p:sp>
        <p:nvSpPr>
          <p:cNvPr id="23" name="下矢印 22"/>
          <p:cNvSpPr/>
          <p:nvPr/>
        </p:nvSpPr>
        <p:spPr>
          <a:xfrm>
            <a:off x="6412108" y="2498722"/>
            <a:ext cx="360040" cy="4628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4" name="直線矢印コネクタ 3"/>
          <p:cNvCxnSpPr/>
          <p:nvPr/>
        </p:nvCxnSpPr>
        <p:spPr>
          <a:xfrm flipV="1">
            <a:off x="2662564" y="2374938"/>
            <a:ext cx="453399" cy="901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2671868" y="1483534"/>
            <a:ext cx="444095" cy="10151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668065" y="1595296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D GR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316388" y="6191313"/>
            <a:ext cx="5119735" cy="4514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400"/>
              </a:lnSpc>
              <a:defRPr/>
            </a:pPr>
            <a:r>
              <a:rPr lang="en-US" altLang="ja-JP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Cappuzzello et al    </a:t>
            </a:r>
            <a:r>
              <a:rPr lang="en-US" altLang="ja-JP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Eur. Phys. J. A 51 145</a:t>
            </a:r>
            <a:endParaRPr lang="en-US" altLang="ja-JP" sz="2000" b="1" dirty="0">
              <a:solidFill>
                <a:srgbClr val="0DF3F3"/>
              </a:solidFill>
              <a:latin typeface="Times New Roman" panose="02020603050405020304" pitchFamily="18" charset="0"/>
            </a:endParaRPr>
          </a:p>
          <a:p>
            <a:pPr>
              <a:lnSpc>
                <a:spcPts val="1400"/>
              </a:lnSpc>
              <a:defRPr/>
            </a:pPr>
            <a:r>
              <a:rPr lang="en-US" altLang="ja-JP" sz="2000" b="1" dirty="0">
                <a:solidFill>
                  <a:srgbClr val="0DF3F3"/>
                </a:solidFill>
                <a:latin typeface="Times New Roman" panose="02020603050405020304" pitchFamily="18" charset="0"/>
              </a:rPr>
              <a:t>E/A=15 MeV  Various kinds of V</a:t>
            </a:r>
            <a:r>
              <a:rPr lang="en-US" altLang="ja-JP" sz="2000" b="1" dirty="0">
                <a:solidFill>
                  <a:srgbClr val="0DF3F3"/>
                </a:solidFill>
                <a:latin typeface="Symbol" panose="05050102010706020507" pitchFamily="18" charset="2"/>
              </a:rPr>
              <a:t>(</a:t>
            </a:r>
            <a:r>
              <a:rPr lang="en-US" altLang="ja-JP" sz="2000" b="1" dirty="0" err="1">
                <a:solidFill>
                  <a:srgbClr val="0DF3F3"/>
                </a:solidFill>
                <a:latin typeface="Symbol" panose="05050102010706020507" pitchFamily="18" charset="2"/>
              </a:rPr>
              <a:t>ts</a:t>
            </a:r>
            <a:r>
              <a:rPr lang="en-US" altLang="ja-JP" sz="2000" b="1" dirty="0">
                <a:solidFill>
                  <a:srgbClr val="0DF3F3"/>
                </a:solidFill>
                <a:latin typeface="Times New Roman" panose="02020603050405020304" pitchFamily="18" charset="0"/>
              </a:rPr>
              <a:t> q )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4368898" y="5903950"/>
            <a:ext cx="4453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0DF3F3"/>
                </a:solidFill>
                <a:latin typeface="Times New Roman" panose="02020603050405020304" pitchFamily="18" charset="0"/>
              </a:rPr>
              <a:t>Cappuzzello et al    </a:t>
            </a:r>
            <a:r>
              <a:rPr lang="en-US" altLang="ja-JP" b="1" dirty="0">
                <a:solidFill>
                  <a:srgbClr val="0DF3F3"/>
                </a:solidFill>
                <a:latin typeface="Times New Roman" panose="02020603050405020304" pitchFamily="18" charset="0"/>
              </a:rPr>
              <a:t>Eur. Phys. J. A 51 145</a:t>
            </a:r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6003002" y="1283863"/>
            <a:ext cx="10474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altLang="ja-JP" sz="2000" b="1" baseline="30000" dirty="0">
                <a:solidFill>
                  <a:srgbClr val="385588"/>
                </a:solidFill>
                <a:latin typeface="Times New Roman" panose="02020603050405020304" pitchFamily="18" charset="0"/>
              </a:rPr>
              <a:t>11</a:t>
            </a:r>
            <a:r>
              <a:rPr lang="en-US" altLang="ja-JP" sz="2000" b="1" dirty="0">
                <a:solidFill>
                  <a:srgbClr val="385588"/>
                </a:solidFill>
                <a:latin typeface="Times New Roman" panose="02020603050405020304" pitchFamily="18" charset="0"/>
              </a:rPr>
              <a:t>B, </a:t>
            </a:r>
            <a:r>
              <a:rPr lang="en-US" altLang="ja-JP" sz="2000" b="1" baseline="30000" dirty="0">
                <a:solidFill>
                  <a:srgbClr val="385588"/>
                </a:solidFill>
                <a:latin typeface="Times New Roman" panose="02020603050405020304" pitchFamily="18" charset="0"/>
              </a:rPr>
              <a:t>11</a:t>
            </a:r>
            <a:r>
              <a:rPr lang="en-US" altLang="ja-JP" sz="2000" b="1" dirty="0">
                <a:solidFill>
                  <a:srgbClr val="385588"/>
                </a:solidFill>
                <a:latin typeface="Times New Roman" panose="02020603050405020304" pitchFamily="18" charset="0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2012294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45839" y="116632"/>
            <a:ext cx="8990657" cy="562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00"/>
              </a:lnSpc>
              <a:defRPr/>
            </a:pPr>
            <a:r>
              <a:rPr lang="en-US" altLang="ja-JP" sz="28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ja-JP" altLang="en-US" sz="3200" dirty="0">
              <a:solidFill>
                <a:srgbClr val="0DF3F3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07504" y="397734"/>
            <a:ext cx="91904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defRPr/>
            </a:pPr>
            <a:r>
              <a:rPr lang="en-US" altLang="ja-JP" sz="32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Neutrino nuclear responses and </a:t>
            </a:r>
            <a:r>
              <a:rPr lang="en-US" altLang="ja-JP" sz="32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3200" b="1" baseline="-25000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32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quenching </a:t>
            </a:r>
          </a:p>
          <a:p>
            <a:pPr lvl="0">
              <a:spcBef>
                <a:spcPts val="1200"/>
              </a:spcBef>
              <a:defRPr/>
            </a:pPr>
            <a:r>
              <a:rPr lang="en-US" altLang="ja-JP" sz="32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Experimental studies for </a:t>
            </a:r>
            <a:r>
              <a:rPr lang="en-US" altLang="ja-JP" sz="32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 </a:t>
            </a:r>
            <a:r>
              <a:rPr lang="en-US" altLang="ja-JP" sz="32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responses </a:t>
            </a:r>
          </a:p>
          <a:p>
            <a:pPr lvl="0">
              <a:spcBef>
                <a:spcPts val="1200"/>
              </a:spcBef>
              <a:defRPr/>
            </a:pPr>
            <a:r>
              <a:rPr lang="en-US" altLang="ja-JP" sz="32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ja-JP" altLang="en-US" sz="32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multipole low momentum responses</a:t>
            </a:r>
          </a:p>
          <a:p>
            <a:pPr lvl="0">
              <a:spcBef>
                <a:spcPts val="1200"/>
              </a:spcBef>
              <a:defRPr/>
            </a:pPr>
            <a:r>
              <a:rPr lang="en-US" altLang="ja-JP" sz="32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Medium momentum responses for DBD and SN.</a:t>
            </a:r>
          </a:p>
          <a:p>
            <a:pPr lvl="0">
              <a:spcBef>
                <a:spcPts val="1200"/>
              </a:spcBef>
              <a:defRPr/>
            </a:pPr>
            <a:r>
              <a:rPr lang="en-US" altLang="ja-JP" sz="32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Neutrino responses for </a:t>
            </a:r>
            <a:r>
              <a:rPr lang="en-US" altLang="ja-JP" sz="32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</a:t>
            </a:r>
            <a:r>
              <a:rPr lang="en-US" altLang="ja-JP" sz="32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neutrinos and DBD   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443304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ja-JP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28D1760-45A7-4821-97B0-4EE4E91C639A}"/>
              </a:ext>
            </a:extLst>
          </p:cNvPr>
          <p:cNvSpPr/>
          <p:nvPr/>
        </p:nvSpPr>
        <p:spPr>
          <a:xfrm>
            <a:off x="239003" y="3933056"/>
            <a:ext cx="8928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H.Ejiri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J.I. Fujita Phys. Rep 38 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85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endParaRPr lang="en-US" altLang="ja-JP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Ejiri 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Rep. 338 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265</a:t>
            </a:r>
          </a:p>
          <a:p>
            <a:pPr>
              <a:lnSpc>
                <a:spcPct val="150000"/>
              </a:lnSpc>
            </a:pP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Ejiri  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Suhonen 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K. Zuber Phys. Rep.  797  1  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pPr>
              <a:lnSpc>
                <a:spcPct val="150000"/>
              </a:lnSpc>
            </a:pP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Ejiri  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Frontiers   10.3389/</a:t>
            </a:r>
            <a:r>
              <a:rPr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fyhs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00030</a:t>
            </a:r>
          </a:p>
          <a:p>
            <a:pPr>
              <a:lnSpc>
                <a:spcPct val="150000"/>
              </a:lnSpc>
            </a:pPr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Ejiri     NNR19  May 2019 Neutrino Response Workshop  </a:t>
            </a:r>
            <a:r>
              <a:rPr lang="en-US" altLang="ja-JP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ja-JP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49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5" y="22225"/>
            <a:ext cx="9144001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正方形/長方形 3"/>
          <p:cNvSpPr>
            <a:spLocks noChangeArrowheads="1"/>
          </p:cNvSpPr>
          <p:nvPr/>
        </p:nvSpPr>
        <p:spPr bwMode="auto">
          <a:xfrm>
            <a:off x="18838" y="5517232"/>
            <a:ext cx="925479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3200" b="1" dirty="0">
                <a:solidFill>
                  <a:srgbClr val="00FF00"/>
                </a:solidFill>
              </a:rPr>
              <a:t>4 .  Neutrino</a:t>
            </a:r>
            <a:r>
              <a:rPr lang="ja-JP" altLang="en-US" sz="3200" b="1" dirty="0">
                <a:solidFill>
                  <a:srgbClr val="00FF00"/>
                </a:solidFill>
              </a:rPr>
              <a:t>　</a:t>
            </a:r>
            <a:r>
              <a:rPr lang="en-US" altLang="ja-JP" sz="3200" b="1" dirty="0">
                <a:solidFill>
                  <a:srgbClr val="00FF00"/>
                </a:solidFill>
              </a:rPr>
              <a:t>nuclear responses in medium</a:t>
            </a:r>
          </a:p>
          <a:p>
            <a:r>
              <a:rPr lang="en-US" altLang="ja-JP" sz="3200" b="1" dirty="0">
                <a:solidFill>
                  <a:srgbClr val="00FF00"/>
                </a:solidFill>
              </a:rPr>
              <a:t>      momentum region </a:t>
            </a:r>
          </a:p>
        </p:txBody>
      </p:sp>
    </p:spTree>
    <p:extLst>
      <p:ext uri="{BB962C8B-B14F-4D97-AF65-F5344CB8AC3E}">
        <p14:creationId xmlns:p14="http://schemas.microsoft.com/office/powerpoint/2010/main" val="311499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テキスト ボックス 1"/>
          <p:cNvSpPr txBox="1">
            <a:spLocks noChangeArrowheads="1"/>
          </p:cNvSpPr>
          <p:nvPr/>
        </p:nvSpPr>
        <p:spPr bwMode="auto">
          <a:xfrm>
            <a:off x="279024" y="161954"/>
            <a:ext cx="5843587" cy="58477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32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CER. F, GT &amp;SD q-dependence</a:t>
            </a:r>
            <a:endParaRPr lang="ja-JP" altLang="en-US" sz="3200" b="1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79" name="Line 4"/>
          <p:cNvSpPr>
            <a:spLocks noChangeShapeType="1"/>
          </p:cNvSpPr>
          <p:nvPr/>
        </p:nvSpPr>
        <p:spPr bwMode="auto">
          <a:xfrm flipV="1">
            <a:off x="6138863" y="1052513"/>
            <a:ext cx="2384425" cy="11112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580" name="Line 5"/>
          <p:cNvSpPr>
            <a:spLocks noChangeShapeType="1"/>
          </p:cNvSpPr>
          <p:nvPr/>
        </p:nvSpPr>
        <p:spPr bwMode="auto">
          <a:xfrm>
            <a:off x="6138863" y="1922463"/>
            <a:ext cx="1944687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581" name="Line 6"/>
          <p:cNvSpPr>
            <a:spLocks noChangeShapeType="1"/>
          </p:cNvSpPr>
          <p:nvPr/>
        </p:nvSpPr>
        <p:spPr bwMode="auto">
          <a:xfrm flipH="1">
            <a:off x="7135813" y="1073150"/>
            <a:ext cx="9525" cy="771525"/>
          </a:xfrm>
          <a:prstGeom prst="line">
            <a:avLst/>
          </a:prstGeom>
          <a:noFill/>
          <a:ln w="57150" cmpd="dbl">
            <a:solidFill>
              <a:srgbClr val="FF99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7075488" y="1206500"/>
            <a:ext cx="560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ja-JP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24583" name="Oval 12"/>
          <p:cNvSpPr>
            <a:spLocks noChangeArrowheads="1"/>
          </p:cNvSpPr>
          <p:nvPr/>
        </p:nvSpPr>
        <p:spPr bwMode="auto">
          <a:xfrm>
            <a:off x="7002463" y="1782763"/>
            <a:ext cx="287337" cy="28892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rgbClr val="66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4" name="Line 13"/>
          <p:cNvSpPr>
            <a:spLocks noChangeShapeType="1"/>
          </p:cNvSpPr>
          <p:nvPr/>
        </p:nvSpPr>
        <p:spPr bwMode="auto">
          <a:xfrm flipV="1">
            <a:off x="8299450" y="1639888"/>
            <a:ext cx="0" cy="287337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585" name="Line 15"/>
          <p:cNvSpPr>
            <a:spLocks noChangeShapeType="1"/>
          </p:cNvSpPr>
          <p:nvPr/>
        </p:nvSpPr>
        <p:spPr bwMode="auto">
          <a:xfrm flipV="1">
            <a:off x="5994400" y="847725"/>
            <a:ext cx="0" cy="28733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586" name="Oval 17"/>
          <p:cNvSpPr>
            <a:spLocks noChangeArrowheads="1"/>
          </p:cNvSpPr>
          <p:nvPr/>
        </p:nvSpPr>
        <p:spPr bwMode="auto">
          <a:xfrm>
            <a:off x="6299200" y="695325"/>
            <a:ext cx="1812925" cy="1743075"/>
          </a:xfrm>
          <a:prstGeom prst="ellipse">
            <a:avLst/>
          </a:prstGeom>
          <a:noFill/>
          <a:ln w="38100">
            <a:solidFill>
              <a:srgbClr val="CCE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7" name="Text Box 21"/>
          <p:cNvSpPr txBox="1">
            <a:spLocks noChangeArrowheads="1"/>
          </p:cNvSpPr>
          <p:nvPr/>
        </p:nvSpPr>
        <p:spPr bwMode="auto">
          <a:xfrm>
            <a:off x="6715125" y="1931988"/>
            <a:ext cx="687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t, ts</a:t>
            </a:r>
          </a:p>
        </p:txBody>
      </p:sp>
      <p:sp>
        <p:nvSpPr>
          <p:cNvPr id="24588" name="Text Box 8"/>
          <p:cNvSpPr txBox="1">
            <a:spLocks noChangeArrowheads="1"/>
          </p:cNvSpPr>
          <p:nvPr/>
        </p:nvSpPr>
        <p:spPr bwMode="auto">
          <a:xfrm>
            <a:off x="5959475" y="685800"/>
            <a:ext cx="6858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baseline="30000">
                <a:solidFill>
                  <a:srgbClr val="FF99FF"/>
                </a:solidFill>
                <a:latin typeface="Times New Roman" panose="02020603050405020304" pitchFamily="18" charset="0"/>
              </a:rPr>
              <a:t>3</a:t>
            </a:r>
            <a:r>
              <a:rPr lang="en-US" altLang="ja-JP" sz="2400" b="1">
                <a:solidFill>
                  <a:srgbClr val="FF99FF"/>
                </a:solidFill>
                <a:latin typeface="Times New Roman" panose="02020603050405020304" pitchFamily="18" charset="0"/>
              </a:rPr>
              <a:t>He</a:t>
            </a:r>
          </a:p>
        </p:txBody>
      </p:sp>
      <p:sp>
        <p:nvSpPr>
          <p:cNvPr id="24589" name="Text Box 21"/>
          <p:cNvSpPr txBox="1">
            <a:spLocks noChangeArrowheads="1"/>
          </p:cNvSpPr>
          <p:nvPr/>
        </p:nvSpPr>
        <p:spPr bwMode="auto">
          <a:xfrm>
            <a:off x="6653213" y="685800"/>
            <a:ext cx="685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t, ts</a:t>
            </a:r>
          </a:p>
        </p:txBody>
      </p:sp>
      <p:sp>
        <p:nvSpPr>
          <p:cNvPr id="24590" name="Line 6"/>
          <p:cNvSpPr>
            <a:spLocks noChangeShapeType="1"/>
          </p:cNvSpPr>
          <p:nvPr/>
        </p:nvSpPr>
        <p:spPr bwMode="auto">
          <a:xfrm flipH="1" flipV="1">
            <a:off x="7199313" y="2032000"/>
            <a:ext cx="644525" cy="406400"/>
          </a:xfrm>
          <a:prstGeom prst="line">
            <a:avLst/>
          </a:prstGeom>
          <a:noFill/>
          <a:ln w="38100" cmpd="dbl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591" name="Line 6"/>
          <p:cNvSpPr>
            <a:spLocks noChangeShapeType="1"/>
          </p:cNvSpPr>
          <p:nvPr/>
        </p:nvSpPr>
        <p:spPr bwMode="auto">
          <a:xfrm flipH="1">
            <a:off x="7173913" y="371475"/>
            <a:ext cx="1054100" cy="728663"/>
          </a:xfrm>
          <a:prstGeom prst="line">
            <a:avLst/>
          </a:prstGeom>
          <a:noFill/>
          <a:ln w="28575" cmpd="dbl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4592" name="テキスト ボックス 2"/>
          <p:cNvSpPr txBox="1">
            <a:spLocks noChangeArrowheads="1"/>
          </p:cNvSpPr>
          <p:nvPr/>
        </p:nvSpPr>
        <p:spPr bwMode="auto">
          <a:xfrm>
            <a:off x="7823200" y="2259013"/>
            <a:ext cx="322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33CC"/>
                </a:solidFill>
                <a:latin typeface="Times New Roman" panose="02020603050405020304" pitchFamily="18" charset="0"/>
              </a:rPr>
              <a:t>e</a:t>
            </a: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3" name="Text Box 8"/>
          <p:cNvSpPr txBox="1">
            <a:spLocks noChangeArrowheads="1"/>
          </p:cNvSpPr>
          <p:nvPr/>
        </p:nvSpPr>
        <p:spPr bwMode="auto">
          <a:xfrm>
            <a:off x="7823200" y="44450"/>
            <a:ext cx="3254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>
                <a:solidFill>
                  <a:srgbClr val="FF99FF"/>
                </a:solidFill>
                <a:latin typeface="Times New Roman" panose="02020603050405020304" pitchFamily="18" charset="0"/>
              </a:rPr>
              <a:t>t</a:t>
            </a:r>
          </a:p>
        </p:txBody>
      </p:sp>
      <p:sp>
        <p:nvSpPr>
          <p:cNvPr id="24594" name="Text Box 8"/>
          <p:cNvSpPr txBox="1">
            <a:spLocks noChangeArrowheads="1"/>
          </p:cNvSpPr>
          <p:nvPr/>
        </p:nvSpPr>
        <p:spPr bwMode="auto">
          <a:xfrm>
            <a:off x="8197850" y="16398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99FF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95" name="Text Box 8"/>
          <p:cNvSpPr txBox="1">
            <a:spLocks noChangeArrowheads="1"/>
          </p:cNvSpPr>
          <p:nvPr/>
        </p:nvSpPr>
        <p:spPr bwMode="auto">
          <a:xfrm>
            <a:off x="6010275" y="15303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99FF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96" name="Oval 12"/>
          <p:cNvSpPr>
            <a:spLocks noChangeArrowheads="1"/>
          </p:cNvSpPr>
          <p:nvPr/>
        </p:nvSpPr>
        <p:spPr bwMode="auto">
          <a:xfrm>
            <a:off x="6989763" y="900113"/>
            <a:ext cx="287337" cy="28892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rgbClr val="66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上カーブ矢印 1"/>
          <p:cNvSpPr/>
          <p:nvPr/>
        </p:nvSpPr>
        <p:spPr>
          <a:xfrm rot="16200000">
            <a:off x="7920832" y="602456"/>
            <a:ext cx="515938" cy="333375"/>
          </a:xfrm>
          <a:prstGeom prst="curved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24604" name="Text Box 7"/>
          <p:cNvSpPr txBox="1">
            <a:spLocks noChangeArrowheads="1"/>
          </p:cNvSpPr>
          <p:nvPr/>
        </p:nvSpPr>
        <p:spPr bwMode="auto">
          <a:xfrm>
            <a:off x="8316913" y="474663"/>
            <a:ext cx="78422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ja-JP" sz="2000" b="1" dirty="0">
                <a:solidFill>
                  <a:srgbClr val="FFFF00"/>
                </a:solidFill>
                <a:latin typeface="Symbol" panose="05050102010706020507" pitchFamily="18" charset="2"/>
              </a:rPr>
              <a:t>q ~</a:t>
            </a:r>
            <a:r>
              <a:rPr lang="en-US" altLang="ja-JP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sp>
        <p:nvSpPr>
          <p:cNvPr id="42" name="テキスト ボックス 11"/>
          <p:cNvSpPr txBox="1">
            <a:spLocks noChangeArrowheads="1"/>
          </p:cNvSpPr>
          <p:nvPr/>
        </p:nvSpPr>
        <p:spPr bwMode="auto">
          <a:xfrm>
            <a:off x="464959" y="3429000"/>
            <a:ext cx="7873694" cy="28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ts val="1800"/>
              </a:lnSpc>
            </a:pPr>
            <a:r>
              <a:rPr lang="en-US" altLang="ja-JP" sz="2800" b="1" dirty="0">
                <a:solidFill>
                  <a:srgbClr val="66FFFF"/>
                </a:solidFill>
              </a:rPr>
              <a:t>d</a:t>
            </a:r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800" b="1" dirty="0">
                <a:solidFill>
                  <a:srgbClr val="66FFFF"/>
                </a:solidFill>
              </a:rPr>
              <a:t>(q) = C |f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(</a:t>
            </a:r>
            <a:r>
              <a:rPr lang="en-US" altLang="ja-JP" sz="2800" b="1" dirty="0" err="1">
                <a:solidFill>
                  <a:srgbClr val="66FFFF"/>
                </a:solidFill>
              </a:rPr>
              <a:t>qr</a:t>
            </a:r>
            <a:r>
              <a:rPr lang="en-US" altLang="ja-JP" sz="2800" b="1" dirty="0">
                <a:solidFill>
                  <a:srgbClr val="66FFFF"/>
                </a:solidFill>
              </a:rPr>
              <a:t>)|</a:t>
            </a:r>
            <a:r>
              <a:rPr lang="en-US" altLang="ja-JP" sz="2800" b="1" baseline="30000" dirty="0">
                <a:solidFill>
                  <a:srgbClr val="66FFFF"/>
                </a:solidFill>
              </a:rPr>
              <a:t>2</a:t>
            </a:r>
            <a:r>
              <a:rPr lang="en-US" altLang="ja-JP" sz="2800" b="1" dirty="0">
                <a:solidFill>
                  <a:srgbClr val="66FFFF"/>
                </a:solidFill>
              </a:rPr>
              <a:t> M</a:t>
            </a:r>
            <a:r>
              <a:rPr lang="en-US" altLang="ja-JP" sz="2800" b="1" baseline="-25000" dirty="0">
                <a:solidFill>
                  <a:srgbClr val="66FFFF"/>
                </a:solidFill>
                <a:latin typeface="Symbol" panose="05050102010706020507" pitchFamily="18" charset="2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(q) </a:t>
            </a:r>
            <a:r>
              <a:rPr lang="en-US" altLang="ja-JP" sz="2800" b="1" baseline="30000" dirty="0">
                <a:solidFill>
                  <a:srgbClr val="66FFFF"/>
                </a:solidFill>
              </a:rPr>
              <a:t>2             </a:t>
            </a:r>
          </a:p>
          <a:p>
            <a:pPr algn="ctr">
              <a:lnSpc>
                <a:spcPts val="1800"/>
              </a:lnSpc>
            </a:pPr>
            <a:endParaRPr lang="en-US" altLang="ja-JP" sz="2800" b="1" baseline="30000" dirty="0">
              <a:solidFill>
                <a:srgbClr val="66FFFF"/>
              </a:solidFill>
            </a:endParaRPr>
          </a:p>
          <a:p>
            <a:pPr algn="ctr">
              <a:lnSpc>
                <a:spcPts val="1800"/>
              </a:lnSpc>
            </a:pPr>
            <a:endParaRPr lang="en-US" altLang="ja-JP" sz="2800" b="1" baseline="30000" dirty="0">
              <a:solidFill>
                <a:srgbClr val="66FFFF"/>
              </a:solidFill>
            </a:endParaRPr>
          </a:p>
          <a:p>
            <a:pPr algn="ctr">
              <a:lnSpc>
                <a:spcPts val="1800"/>
              </a:lnSpc>
            </a:pPr>
            <a:r>
              <a:rPr lang="en-US" altLang="ja-JP" sz="2800" b="1" dirty="0">
                <a:solidFill>
                  <a:srgbClr val="66FFFF"/>
                </a:solidFill>
              </a:rPr>
              <a:t>f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(</a:t>
            </a:r>
            <a:r>
              <a:rPr lang="en-US" altLang="ja-JP" sz="2800" b="1" dirty="0" err="1">
                <a:solidFill>
                  <a:srgbClr val="66FFFF"/>
                </a:solidFill>
              </a:rPr>
              <a:t>qr</a:t>
            </a:r>
            <a:r>
              <a:rPr lang="en-US" altLang="ja-JP" sz="2800" b="1" dirty="0">
                <a:solidFill>
                  <a:srgbClr val="66FFFF"/>
                </a:solidFill>
              </a:rPr>
              <a:t>)~ DWBA ~ j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(</a:t>
            </a:r>
            <a:r>
              <a:rPr lang="en-US" altLang="ja-JP" sz="2800" b="1" dirty="0" err="1">
                <a:solidFill>
                  <a:srgbClr val="66FFFF"/>
                </a:solidFill>
              </a:rPr>
              <a:t>qr</a:t>
            </a:r>
            <a:r>
              <a:rPr lang="en-US" altLang="ja-JP" sz="2800" b="1" dirty="0">
                <a:solidFill>
                  <a:srgbClr val="66FFFF"/>
                </a:solidFill>
              </a:rPr>
              <a:t>) : kinematical q dependence</a:t>
            </a:r>
            <a:endParaRPr lang="en-US" altLang="ja-JP" sz="2800" b="1" baseline="30000" dirty="0">
              <a:solidFill>
                <a:srgbClr val="66FFFF"/>
              </a:solidFill>
            </a:endParaRPr>
          </a:p>
          <a:p>
            <a:pPr algn="ctr">
              <a:lnSpc>
                <a:spcPts val="1800"/>
              </a:lnSpc>
            </a:pPr>
            <a:endParaRPr lang="en-US" altLang="ja-JP" sz="2800" b="1" baseline="30000" dirty="0">
              <a:solidFill>
                <a:srgbClr val="66FFFF"/>
              </a:solidFill>
            </a:endParaRPr>
          </a:p>
          <a:p>
            <a:pPr algn="ctr">
              <a:lnSpc>
                <a:spcPts val="1800"/>
              </a:lnSpc>
            </a:pPr>
            <a:r>
              <a:rPr lang="en-US" altLang="ja-JP" sz="2800" b="1" dirty="0">
                <a:solidFill>
                  <a:srgbClr val="66FFFF"/>
                </a:solidFill>
              </a:rPr>
              <a:t>M</a:t>
            </a:r>
            <a:r>
              <a:rPr lang="en-US" altLang="ja-JP" sz="2800" b="1" baseline="-25000" dirty="0">
                <a:solidFill>
                  <a:srgbClr val="66FFFF"/>
                </a:solidFill>
                <a:latin typeface="Symbol" panose="05050102010706020507" pitchFamily="18" charset="2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(q)=</a:t>
            </a:r>
            <a:r>
              <a:rPr lang="en-US" altLang="ja-JP" sz="2800" b="1" dirty="0" err="1">
                <a:solidFill>
                  <a:srgbClr val="FF0000"/>
                </a:solidFill>
              </a:rPr>
              <a:t>k</a:t>
            </a:r>
            <a:r>
              <a:rPr lang="en-US" altLang="ja-JP" sz="2800" b="1" baseline="30000" dirty="0" err="1">
                <a:solidFill>
                  <a:srgbClr val="FF0000"/>
                </a:solidFill>
              </a:rPr>
              <a:t>eff</a:t>
            </a:r>
            <a:r>
              <a:rPr lang="en-US" altLang="ja-JP" sz="2800" b="1" dirty="0">
                <a:solidFill>
                  <a:srgbClr val="FF0000"/>
                </a:solidFill>
              </a:rPr>
              <a:t>(q)</a:t>
            </a:r>
            <a:r>
              <a:rPr lang="en-US" altLang="ja-JP" sz="2800" b="1" dirty="0">
                <a:solidFill>
                  <a:srgbClr val="66FFFF"/>
                </a:solidFill>
              </a:rPr>
              <a:t> M</a:t>
            </a:r>
            <a:r>
              <a:rPr lang="en-US" altLang="ja-JP" sz="2800" b="1" baseline="-25000" dirty="0">
                <a:solidFill>
                  <a:srgbClr val="66FFFF"/>
                </a:solidFill>
                <a:latin typeface="Symbol" panose="05050102010706020507" pitchFamily="18" charset="2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(QP)  </a:t>
            </a:r>
          </a:p>
          <a:p>
            <a:pPr algn="ctr">
              <a:lnSpc>
                <a:spcPts val="1800"/>
              </a:lnSpc>
            </a:pPr>
            <a:endParaRPr lang="en-US" altLang="ja-JP" sz="2800" b="1" dirty="0">
              <a:solidFill>
                <a:srgbClr val="66FFFF"/>
              </a:solidFill>
            </a:endParaRPr>
          </a:p>
          <a:p>
            <a:pPr algn="ctr"/>
            <a:r>
              <a:rPr lang="en-US" altLang="ja-JP" sz="2800" b="1" dirty="0">
                <a:solidFill>
                  <a:srgbClr val="66FFFF"/>
                </a:solidFill>
              </a:rPr>
              <a:t>j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0</a:t>
            </a:r>
            <a:r>
              <a:rPr lang="en-US" altLang="ja-JP" sz="2800" b="1" dirty="0">
                <a:solidFill>
                  <a:srgbClr val="66FFFF"/>
                </a:solidFill>
              </a:rPr>
              <a:t> for IAS,  GT,    j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1</a:t>
            </a:r>
            <a:r>
              <a:rPr lang="en-US" altLang="ja-JP" sz="2800" b="1" dirty="0">
                <a:solidFill>
                  <a:srgbClr val="66FFFF"/>
                </a:solidFill>
              </a:rPr>
              <a:t> for SD</a:t>
            </a:r>
          </a:p>
          <a:p>
            <a:pPr algn="ctr">
              <a:lnSpc>
                <a:spcPts val="1800"/>
              </a:lnSpc>
            </a:pPr>
            <a:endParaRPr lang="en-US" altLang="ja-JP" b="1" dirty="0">
              <a:solidFill>
                <a:srgbClr val="66FFFF"/>
              </a:solidFill>
            </a:endParaRPr>
          </a:p>
          <a:p>
            <a:pPr algn="ctr">
              <a:lnSpc>
                <a:spcPts val="1800"/>
              </a:lnSpc>
            </a:pPr>
            <a:endParaRPr lang="en-US" altLang="ja-JP" b="1" dirty="0">
              <a:solidFill>
                <a:schemeClr val="tx1"/>
              </a:solidFill>
            </a:endParaRPr>
          </a:p>
          <a:p>
            <a:pPr algn="ctr">
              <a:lnSpc>
                <a:spcPts val="1800"/>
              </a:lnSpc>
            </a:pPr>
            <a:r>
              <a:rPr lang="en-US" altLang="ja-JP" b="1" dirty="0">
                <a:solidFill>
                  <a:schemeClr val="tx1"/>
                </a:solidFill>
              </a:rPr>
              <a:t> </a:t>
            </a:r>
            <a:r>
              <a:rPr lang="en-US" altLang="ja-JP" sz="2800" b="1" dirty="0" err="1">
                <a:solidFill>
                  <a:schemeClr val="tx1"/>
                </a:solidFill>
              </a:rPr>
              <a:t>k</a:t>
            </a:r>
            <a:r>
              <a:rPr lang="en-US" altLang="ja-JP" sz="2800" b="1" baseline="30000" dirty="0" err="1">
                <a:solidFill>
                  <a:schemeClr val="tx1"/>
                </a:solidFill>
              </a:rPr>
              <a:t>eff</a:t>
            </a:r>
            <a:r>
              <a:rPr lang="en-US" altLang="ja-JP" sz="2800" b="1" dirty="0">
                <a:solidFill>
                  <a:schemeClr val="tx1"/>
                </a:solidFill>
              </a:rPr>
              <a:t>(q)= </a:t>
            </a:r>
            <a:r>
              <a:rPr lang="en-US" altLang="ja-JP" sz="2800" b="1" dirty="0" err="1">
                <a:solidFill>
                  <a:schemeClr val="tx1"/>
                </a:solidFill>
              </a:rPr>
              <a:t>g</a:t>
            </a:r>
            <a:r>
              <a:rPr lang="en-US" altLang="ja-JP" sz="2800" b="1" baseline="-25000" dirty="0" err="1">
                <a:solidFill>
                  <a:schemeClr val="tx1"/>
                </a:solidFill>
              </a:rPr>
              <a:t>A</a:t>
            </a:r>
            <a:r>
              <a:rPr lang="en-US" altLang="ja-JP" sz="2800" b="1" baseline="30000" dirty="0" err="1">
                <a:solidFill>
                  <a:schemeClr val="tx1"/>
                </a:solidFill>
              </a:rPr>
              <a:t>eff</a:t>
            </a:r>
            <a:r>
              <a:rPr lang="en-US" altLang="ja-JP" sz="2800" b="1" dirty="0">
                <a:solidFill>
                  <a:schemeClr val="tx1"/>
                </a:solidFill>
              </a:rPr>
              <a:t>(q)~ constant  q=20 – 100 MeV</a:t>
            </a:r>
            <a:r>
              <a:rPr lang="en-US" altLang="ja-JP" sz="2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/c </a:t>
            </a:r>
            <a:endParaRPr lang="ja-JP" altLang="en-US" sz="2800" b="1" baseline="30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0" name="図 39">
            <a:extLst>
              <a:ext uri="{FF2B5EF4-FFF2-40B4-BE49-F238E27FC236}">
                <a16:creationId xmlns:a16="http://schemas.microsoft.com/office/drawing/2014/main" id="{0A2099F6-AD8A-48F0-ADA7-A746A6039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392" t="45800" r="37686" b="44457"/>
          <a:stretch/>
        </p:blipFill>
        <p:spPr>
          <a:xfrm>
            <a:off x="403860" y="1063625"/>
            <a:ext cx="5086727" cy="79830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C21C8A9-8446-4F3F-AC35-1DF030763009}"/>
              </a:ext>
            </a:extLst>
          </p:cNvPr>
          <p:cNvSpPr/>
          <p:nvPr/>
        </p:nvSpPr>
        <p:spPr>
          <a:xfrm>
            <a:off x="865226" y="2074495"/>
            <a:ext cx="50561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kumimoji="1" lang="en-US" altLang="ja-JP" sz="2800" b="1" baseline="-25000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 GeV    </a:t>
            </a:r>
            <a:r>
              <a:rPr kumimoji="1" lang="en-US" altLang="ja-JP" sz="28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1" lang="en-US" altLang="ja-JP" sz="2800" b="1" baseline="-25000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const </a:t>
            </a:r>
          </a:p>
          <a:p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0-100 MeV/c of SN  DBD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02096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404376"/>
              </p:ext>
            </p:extLst>
          </p:nvPr>
        </p:nvGraphicFramePr>
        <p:xfrm>
          <a:off x="95309" y="10300"/>
          <a:ext cx="3425535" cy="29108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92" name="KGPlot" r:id="rId3" imgW="6858000" imgH="5689440" progId="KGraph_Plot">
                  <p:embed/>
                </p:oleObj>
              </mc:Choice>
              <mc:Fallback>
                <p:oleObj name="KGPlot" r:id="rId3" imgW="6858000" imgH="5689440" progId="KGraph_Plot">
                  <p:embed/>
                  <p:pic>
                    <p:nvPicPr>
                      <p:cNvPr id="5" name="オブジェクト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309" y="10300"/>
                        <a:ext cx="3425535" cy="29108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984543"/>
              </p:ext>
            </p:extLst>
          </p:nvPr>
        </p:nvGraphicFramePr>
        <p:xfrm>
          <a:off x="3043123" y="2734655"/>
          <a:ext cx="3515966" cy="2916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93" name="KGPlot" r:id="rId5" imgW="6858000" imgH="5689440" progId="KGraph_Plot">
                  <p:embed/>
                </p:oleObj>
              </mc:Choice>
              <mc:Fallback>
                <p:oleObj name="KGPlot" r:id="rId5" imgW="6858000" imgH="5689440" progId="KGraph_Plot">
                  <p:embed/>
                  <p:pic>
                    <p:nvPicPr>
                      <p:cNvPr id="6" name="オブジェクト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3123" y="2734655"/>
                        <a:ext cx="3515966" cy="2916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6697397"/>
              </p:ext>
            </p:extLst>
          </p:nvPr>
        </p:nvGraphicFramePr>
        <p:xfrm>
          <a:off x="3016805" y="86719"/>
          <a:ext cx="3499960" cy="28521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94" name="KGPlot" r:id="rId7" imgW="6858000" imgH="5689440" progId="KGraph_Plot">
                  <p:embed/>
                </p:oleObj>
              </mc:Choice>
              <mc:Fallback>
                <p:oleObj name="KGPlot" r:id="rId7" imgW="6858000" imgH="5689440" progId="KGraph_Plot">
                  <p:embed/>
                  <p:pic>
                    <p:nvPicPr>
                      <p:cNvPr id="7" name="オブジェクト 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16805" y="86719"/>
                        <a:ext cx="3499960" cy="28521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060982"/>
              </p:ext>
            </p:extLst>
          </p:nvPr>
        </p:nvGraphicFramePr>
        <p:xfrm>
          <a:off x="60256" y="2702314"/>
          <a:ext cx="3460588" cy="3020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95" name="KGPlot" r:id="rId9" imgW="6858000" imgH="5689440" progId="KGraph_Plot">
                  <p:embed/>
                </p:oleObj>
              </mc:Choice>
              <mc:Fallback>
                <p:oleObj name="KGPlot" r:id="rId9" imgW="6858000" imgH="5689440" progId="KGraph_Plot">
                  <p:embed/>
                  <p:pic>
                    <p:nvPicPr>
                      <p:cNvPr id="8" name="オブジェクト 7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256" y="2702314"/>
                        <a:ext cx="3460588" cy="3020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729024"/>
              </p:ext>
            </p:extLst>
          </p:nvPr>
        </p:nvGraphicFramePr>
        <p:xfrm>
          <a:off x="6033840" y="0"/>
          <a:ext cx="3460588" cy="2871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96" name="KGPlot" r:id="rId11" imgW="6858000" imgH="5689440" progId="KGraph_Plot">
                  <p:embed/>
                </p:oleObj>
              </mc:Choice>
              <mc:Fallback>
                <p:oleObj name="KGPlot" r:id="rId11" imgW="6858000" imgH="5689440" progId="KGraph_Plot">
                  <p:embed/>
                  <p:pic>
                    <p:nvPicPr>
                      <p:cNvPr id="9" name="オブジェクト 8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033840" y="0"/>
                        <a:ext cx="3460588" cy="2871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355537"/>
              </p:ext>
            </p:extLst>
          </p:nvPr>
        </p:nvGraphicFramePr>
        <p:xfrm>
          <a:off x="5983347" y="2734655"/>
          <a:ext cx="3558609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97" name="KGPlot" r:id="rId13" imgW="6858000" imgH="5689440" progId="KGraph_Plot">
                  <p:embed/>
                </p:oleObj>
              </mc:Choice>
              <mc:Fallback>
                <p:oleObj name="KGPlot" r:id="rId13" imgW="6858000" imgH="5689440" progId="KGraph_Plot">
                  <p:embed/>
                  <p:pic>
                    <p:nvPicPr>
                      <p:cNvPr id="10" name="オブジェクト 9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983347" y="2734655"/>
                        <a:ext cx="3558609" cy="2952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1331640" y="10300"/>
            <a:ext cx="83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130</a:t>
            </a:r>
            <a:r>
              <a:rPr kumimoji="1" lang="en-US" altLang="ja-JP" dirty="0"/>
              <a:t>Te  F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54715" y="0"/>
            <a:ext cx="98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/>
              <a:t>130</a:t>
            </a:r>
            <a:r>
              <a:rPr kumimoji="1" lang="en-US" altLang="ja-JP" dirty="0"/>
              <a:t>Te  SD</a:t>
            </a:r>
            <a:endParaRPr kumimoji="1" lang="ja-JP" altLang="en-US" dirty="0"/>
          </a:p>
        </p:txBody>
      </p:sp>
      <p:sp>
        <p:nvSpPr>
          <p:cNvPr id="14" name="テキスト ボックス 6">
            <a:extLst>
              <a:ext uri="{FF2B5EF4-FFF2-40B4-BE49-F238E27FC236}">
                <a16:creationId xmlns:a16="http://schemas.microsoft.com/office/drawing/2014/main" id="{993CBF44-189E-421D-AE59-15476542A87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687624" y="119108"/>
            <a:ext cx="504246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/>
              <a:t>0</a:t>
            </a:r>
            <a:r>
              <a:rPr lang="en-US" altLang="ja-JP" baseline="30000" dirty="0"/>
              <a:t>+</a:t>
            </a:r>
            <a:endParaRPr lang="ja-JP" altLang="en-US" dirty="0"/>
          </a:p>
        </p:txBody>
      </p:sp>
      <p:sp>
        <p:nvSpPr>
          <p:cNvPr id="15" name="テキスト ボックス 6">
            <a:extLst>
              <a:ext uri="{FF2B5EF4-FFF2-40B4-BE49-F238E27FC236}">
                <a16:creationId xmlns:a16="http://schemas.microsoft.com/office/drawing/2014/main" id="{0A594663-662D-479A-A8D3-755C6780F6C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540077" y="119108"/>
            <a:ext cx="534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/>
              <a:t>1</a:t>
            </a:r>
            <a:r>
              <a:rPr lang="en-US" altLang="ja-JP" baseline="30000" dirty="0"/>
              <a:t>+</a:t>
            </a:r>
            <a:endParaRPr lang="ja-JP" altLang="en-US" dirty="0"/>
          </a:p>
        </p:txBody>
      </p:sp>
      <p:sp>
        <p:nvSpPr>
          <p:cNvPr id="16" name="テキスト ボックス 6">
            <a:extLst>
              <a:ext uri="{FF2B5EF4-FFF2-40B4-BE49-F238E27FC236}">
                <a16:creationId xmlns:a16="http://schemas.microsoft.com/office/drawing/2014/main" id="{0C8553BA-01ED-4FF5-94CD-90D6489D75E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8146193" y="10300"/>
            <a:ext cx="548456" cy="4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dirty="0"/>
              <a:t>2</a:t>
            </a:r>
            <a:r>
              <a:rPr lang="en-US" altLang="ja-JP" baseline="30000" dirty="0"/>
              <a:t>-</a:t>
            </a:r>
            <a:endParaRPr lang="ja-JP" altLang="en-US" dirty="0"/>
          </a:p>
        </p:txBody>
      </p:sp>
      <p:sp>
        <p:nvSpPr>
          <p:cNvPr id="17" name="テキスト ボックス 6">
            <a:extLst>
              <a:ext uri="{FF2B5EF4-FFF2-40B4-BE49-F238E27FC236}">
                <a16:creationId xmlns:a16="http://schemas.microsoft.com/office/drawing/2014/main" id="{E7A0E6CC-90BF-421F-88D3-C605477451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99157" y="119405"/>
            <a:ext cx="970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aseline="30000" dirty="0"/>
              <a:t>130</a:t>
            </a:r>
            <a:r>
              <a:rPr lang="en-US" altLang="ja-JP" dirty="0"/>
              <a:t>Te</a:t>
            </a:r>
            <a:endParaRPr lang="ja-JP" altLang="en-US" dirty="0"/>
          </a:p>
        </p:txBody>
      </p:sp>
      <p:sp>
        <p:nvSpPr>
          <p:cNvPr id="19" name="テキスト ボックス 7">
            <a:extLst>
              <a:ext uri="{FF2B5EF4-FFF2-40B4-BE49-F238E27FC236}">
                <a16:creationId xmlns:a16="http://schemas.microsoft.com/office/drawing/2014/main" id="{ED246360-2438-410F-85C9-15AD7C40F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4402" y="5695439"/>
            <a:ext cx="498559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/>
            <a:endParaRPr lang="en-US" altLang="ja-JP" b="1" baseline="30000" dirty="0">
              <a:solidFill>
                <a:srgbClr val="66FFFF"/>
              </a:solidFill>
            </a:endParaRPr>
          </a:p>
          <a:p>
            <a:pPr algn="ctr"/>
            <a:r>
              <a:rPr lang="en-US" altLang="ja-JP" sz="2800" b="1" dirty="0" err="1">
                <a:solidFill>
                  <a:srgbClr val="FF0000"/>
                </a:solidFill>
              </a:rPr>
              <a:t>g</a:t>
            </a:r>
            <a:r>
              <a:rPr lang="en-US" altLang="ja-JP" sz="2800" b="1" baseline="-25000" dirty="0" err="1">
                <a:solidFill>
                  <a:srgbClr val="FF0000"/>
                </a:solidFill>
              </a:rPr>
              <a:t>A</a:t>
            </a:r>
            <a:r>
              <a:rPr lang="en-US" altLang="ja-JP" sz="2800" b="1" baseline="30000" dirty="0" err="1">
                <a:solidFill>
                  <a:srgbClr val="FF0000"/>
                </a:solidFill>
              </a:rPr>
              <a:t>eff</a:t>
            </a:r>
            <a:r>
              <a:rPr lang="en-US" altLang="ja-JP" sz="2800" b="1" dirty="0" err="1">
                <a:solidFill>
                  <a:srgbClr val="FF0000"/>
                </a:solidFill>
              </a:rPr>
              <a:t>~const</a:t>
            </a:r>
            <a:r>
              <a:rPr lang="en-US" altLang="ja-JP" sz="2800" b="1" dirty="0">
                <a:solidFill>
                  <a:srgbClr val="FF0000"/>
                </a:solidFill>
              </a:rPr>
              <a:t> over q=0-100 MeV/c</a:t>
            </a:r>
            <a:endParaRPr lang="ja-JP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393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578100" y="1570038"/>
            <a:ext cx="576263" cy="3022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699" name="Line 4"/>
          <p:cNvSpPr>
            <a:spLocks noChangeShapeType="1"/>
          </p:cNvSpPr>
          <p:nvPr/>
        </p:nvSpPr>
        <p:spPr bwMode="auto">
          <a:xfrm>
            <a:off x="3475832" y="4799013"/>
            <a:ext cx="792162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1827213" y="4043363"/>
            <a:ext cx="577850" cy="420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auto">
          <a:xfrm flipH="1">
            <a:off x="2187575" y="3949700"/>
            <a:ext cx="496888" cy="3667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331972" y="146929"/>
            <a:ext cx="3793603" cy="1015663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24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CER (</a:t>
            </a:r>
            <a:r>
              <a:rPr lang="en-US" altLang="ja-JP" sz="2800" b="1" dirty="0" err="1">
                <a:solidFill>
                  <a:srgbClr val="002060"/>
                </a:solidFill>
                <a:latin typeface="Symbol" panose="05050102010706020507" pitchFamily="18" charset="2"/>
              </a:rPr>
              <a:t>m,n</a:t>
            </a:r>
            <a:r>
              <a:rPr lang="en-US" altLang="ja-JP" sz="2800" b="1" baseline="-25000" dirty="0" err="1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</a:t>
            </a:r>
            <a:r>
              <a:rPr lang="en-US" altLang="ja-JP" sz="2800" b="1" dirty="0">
                <a:solidFill>
                  <a:srgbClr val="002060"/>
                </a:solidFill>
              </a:rPr>
              <a:t> </a:t>
            </a:r>
            <a:r>
              <a:rPr lang="en-US" altLang="ja-JP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xn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002060"/>
                </a:solidFill>
                <a:latin typeface="Symbol" panose="05050102010706020507" pitchFamily="18" charset="2"/>
              </a:rPr>
              <a:t>g)</a:t>
            </a:r>
            <a:r>
              <a:rPr lang="ja-JP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3200" b="1" dirty="0">
                <a:solidFill>
                  <a:srgbClr val="00206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dirty="0">
                <a:solidFill>
                  <a:srgbClr val="002060"/>
                </a:solidFill>
                <a:latin typeface="Symbol" panose="05050102010706020507" pitchFamily="18" charset="2"/>
              </a:rPr>
              <a:t>-b</a:t>
            </a:r>
            <a:r>
              <a:rPr lang="en-US" altLang="ja-JP" sz="2800" b="1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+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Responses q~80 MeV/c  </a:t>
            </a:r>
            <a:endParaRPr lang="ja-JP" alt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 flipH="1">
            <a:off x="2201863" y="2495550"/>
            <a:ext cx="504825" cy="2873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04" name="Line 9"/>
          <p:cNvSpPr>
            <a:spLocks noChangeShapeType="1"/>
          </p:cNvSpPr>
          <p:nvPr/>
        </p:nvSpPr>
        <p:spPr bwMode="auto">
          <a:xfrm flipH="1">
            <a:off x="1843088" y="2782888"/>
            <a:ext cx="360362" cy="215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05" name="Rectangle 10"/>
          <p:cNvSpPr>
            <a:spLocks noChangeArrowheads="1"/>
          </p:cNvSpPr>
          <p:nvPr/>
        </p:nvSpPr>
        <p:spPr bwMode="auto">
          <a:xfrm>
            <a:off x="977900" y="2997200"/>
            <a:ext cx="576263" cy="434975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 flipH="1">
            <a:off x="1482725" y="2998788"/>
            <a:ext cx="360363" cy="215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07" name="Rectangle 12"/>
          <p:cNvSpPr>
            <a:spLocks noChangeArrowheads="1"/>
          </p:cNvSpPr>
          <p:nvPr/>
        </p:nvSpPr>
        <p:spPr bwMode="auto">
          <a:xfrm>
            <a:off x="2574925" y="3844925"/>
            <a:ext cx="576263" cy="3984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08" name="Line 13"/>
          <p:cNvSpPr>
            <a:spLocks noChangeShapeType="1"/>
          </p:cNvSpPr>
          <p:nvPr/>
        </p:nvSpPr>
        <p:spPr bwMode="auto">
          <a:xfrm flipH="1" flipV="1">
            <a:off x="2960688" y="4021138"/>
            <a:ext cx="941387" cy="7524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709" name="Text Box 17"/>
          <p:cNvSpPr txBox="1">
            <a:spLocks noChangeArrowheads="1"/>
          </p:cNvSpPr>
          <p:nvPr/>
        </p:nvSpPr>
        <p:spPr bwMode="auto">
          <a:xfrm>
            <a:off x="2490788" y="4654550"/>
            <a:ext cx="886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baseline="30000" dirty="0">
                <a:solidFill>
                  <a:srgbClr val="0DF3F3"/>
                </a:solidFill>
                <a:latin typeface="Times New Roman" panose="02020603050405020304" pitchFamily="18" charset="0"/>
              </a:rPr>
              <a:t>100</a:t>
            </a:r>
            <a:r>
              <a:rPr lang="en-US" altLang="ja-JP" sz="2400" b="1" dirty="0">
                <a:solidFill>
                  <a:srgbClr val="0DF3F3"/>
                </a:solidFill>
                <a:latin typeface="Times New Roman" panose="02020603050405020304" pitchFamily="18" charset="0"/>
              </a:rPr>
              <a:t>Nb</a:t>
            </a:r>
          </a:p>
        </p:txBody>
      </p:sp>
      <p:sp>
        <p:nvSpPr>
          <p:cNvPr id="29710" name="Text Box 18"/>
          <p:cNvSpPr txBox="1">
            <a:spLocks noChangeArrowheads="1"/>
          </p:cNvSpPr>
          <p:nvPr/>
        </p:nvSpPr>
        <p:spPr bwMode="auto">
          <a:xfrm>
            <a:off x="1711325" y="4500563"/>
            <a:ext cx="784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baseline="30000" dirty="0">
                <a:solidFill>
                  <a:srgbClr val="0DF3F3"/>
                </a:solidFill>
                <a:latin typeface="Times New Roman" panose="02020603050405020304" pitchFamily="18" charset="0"/>
              </a:rPr>
              <a:t>99</a:t>
            </a:r>
            <a:r>
              <a:rPr lang="en-US" altLang="ja-JP" sz="2400" b="1" dirty="0">
                <a:solidFill>
                  <a:srgbClr val="0DF3F3"/>
                </a:solidFill>
                <a:latin typeface="Times New Roman" panose="02020603050405020304" pitchFamily="18" charset="0"/>
              </a:rPr>
              <a:t>Nb</a:t>
            </a:r>
          </a:p>
        </p:txBody>
      </p:sp>
      <p:sp>
        <p:nvSpPr>
          <p:cNvPr id="29711" name="Text Box 19"/>
          <p:cNvSpPr txBox="1">
            <a:spLocks noChangeArrowheads="1"/>
          </p:cNvSpPr>
          <p:nvPr/>
        </p:nvSpPr>
        <p:spPr bwMode="auto">
          <a:xfrm>
            <a:off x="3643313" y="4870450"/>
            <a:ext cx="9364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baseline="30000" dirty="0">
                <a:solidFill>
                  <a:srgbClr val="0DF3F3"/>
                </a:solidFill>
                <a:latin typeface="Times New Roman" panose="02020603050405020304" pitchFamily="18" charset="0"/>
              </a:rPr>
              <a:t>100</a:t>
            </a:r>
            <a:r>
              <a:rPr lang="en-US" altLang="ja-JP" sz="2400" b="1" dirty="0">
                <a:solidFill>
                  <a:srgbClr val="0DF3F3"/>
                </a:solidFill>
                <a:latin typeface="Times New Roman" panose="02020603050405020304" pitchFamily="18" charset="0"/>
              </a:rPr>
              <a:t>Mo</a:t>
            </a:r>
          </a:p>
        </p:txBody>
      </p:sp>
      <p:sp>
        <p:nvSpPr>
          <p:cNvPr id="29712" name="Text Box 21"/>
          <p:cNvSpPr txBox="1">
            <a:spLocks noChangeArrowheads="1"/>
          </p:cNvSpPr>
          <p:nvPr/>
        </p:nvSpPr>
        <p:spPr bwMode="auto">
          <a:xfrm>
            <a:off x="157163" y="5305425"/>
            <a:ext cx="87464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err="1">
                <a:solidFill>
                  <a:srgbClr val="66FFFF"/>
                </a:solidFill>
                <a:latin typeface="Symbol" panose="05050102010706020507" pitchFamily="18" charset="2"/>
              </a:rPr>
              <a:t>g</a:t>
            </a:r>
            <a:r>
              <a:rPr lang="en-US" altLang="ja-JP" sz="24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i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 from </a:t>
            </a:r>
            <a:r>
              <a:rPr lang="en-US" altLang="ja-JP" sz="2400" b="1" baseline="30000" dirty="0">
                <a:solidFill>
                  <a:srgbClr val="66FFFF"/>
                </a:solidFill>
                <a:latin typeface="Times New Roman" panose="02020603050405020304" pitchFamily="18" charset="0"/>
              </a:rPr>
              <a:t>100-i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Nb: relative strength    Life time : the absolute strength</a:t>
            </a:r>
          </a:p>
        </p:txBody>
      </p:sp>
      <p:sp>
        <p:nvSpPr>
          <p:cNvPr id="29713" name="Rectangle 24"/>
          <p:cNvSpPr>
            <a:spLocks noChangeArrowheads="1"/>
          </p:cNvSpPr>
          <p:nvPr/>
        </p:nvSpPr>
        <p:spPr bwMode="auto">
          <a:xfrm>
            <a:off x="76200" y="5837238"/>
            <a:ext cx="913447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CCECFF"/>
                </a:solidFill>
                <a:latin typeface="Times New Roman" panose="02020603050405020304" pitchFamily="18" charset="0"/>
              </a:rPr>
              <a:t>H. Ejiri Proc. e-</a:t>
            </a:r>
            <a:r>
              <a:rPr lang="en-US" altLang="ja-JP" sz="2400" b="1" dirty="0">
                <a:solidFill>
                  <a:srgbClr val="CCECFF"/>
                </a:solidFill>
                <a:latin typeface="Symbol" panose="05050102010706020507" pitchFamily="18" charset="2"/>
              </a:rPr>
              <a:t>g </a:t>
            </a:r>
            <a:r>
              <a:rPr lang="en-US" altLang="ja-JP" sz="2400" b="1" dirty="0">
                <a:solidFill>
                  <a:srgbClr val="CCECFF"/>
                </a:solidFill>
                <a:latin typeface="Times New Roman" panose="02020603050405020304" pitchFamily="18" charset="0"/>
              </a:rPr>
              <a:t>conference Sendai 1972, H. Ejiri et al., JPSJ 2014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CCECFF"/>
                </a:solidFill>
                <a:latin typeface="Times New Roman" panose="02020603050405020304" pitchFamily="18" charset="0"/>
              </a:rPr>
              <a:t> NNR19:I. Hashim , Hashim  H. Ejiri et al., PRC 97 (2018) 014617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9714" name="Text Box 25"/>
          <p:cNvSpPr txBox="1">
            <a:spLocks noChangeArrowheads="1"/>
          </p:cNvSpPr>
          <p:nvPr/>
        </p:nvSpPr>
        <p:spPr bwMode="auto">
          <a:xfrm>
            <a:off x="3409950" y="4057650"/>
            <a:ext cx="4968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FFC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400" b="1" baseline="30000" dirty="0">
                <a:solidFill>
                  <a:srgbClr val="FFC000"/>
                </a:solidFill>
                <a:latin typeface="Times New Roman" panose="02020603050405020304" pitchFamily="18" charset="0"/>
              </a:rPr>
              <a:t>-</a:t>
            </a:r>
          </a:p>
        </p:txBody>
      </p:sp>
      <p:cxnSp>
        <p:nvCxnSpPr>
          <p:cNvPr id="29715" name="直線矢印コネクタ 2"/>
          <p:cNvCxnSpPr>
            <a:cxnSpLocks noChangeShapeType="1"/>
          </p:cNvCxnSpPr>
          <p:nvPr/>
        </p:nvCxnSpPr>
        <p:spPr bwMode="auto">
          <a:xfrm flipH="1">
            <a:off x="668338" y="3424238"/>
            <a:ext cx="498475" cy="420687"/>
          </a:xfrm>
          <a:prstGeom prst="straightConnector1">
            <a:avLst/>
          </a:prstGeom>
          <a:noFill/>
          <a:ln w="28575" algn="ctr">
            <a:solidFill>
              <a:srgbClr val="FF33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716" name="テキスト ボックス 5"/>
          <p:cNvSpPr txBox="1">
            <a:spLocks noChangeArrowheads="1"/>
          </p:cNvSpPr>
          <p:nvPr/>
        </p:nvSpPr>
        <p:spPr bwMode="auto">
          <a:xfrm>
            <a:off x="882650" y="4224338"/>
            <a:ext cx="569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err="1">
                <a:solidFill>
                  <a:srgbClr val="FFC000"/>
                </a:solidFill>
                <a:latin typeface="Symbol" panose="05050102010706020507" pitchFamily="18" charset="2"/>
              </a:rPr>
              <a:t>b,g</a:t>
            </a:r>
            <a:endParaRPr lang="ja-JP" altLang="en-US" sz="2400" b="1" dirty="0">
              <a:solidFill>
                <a:srgbClr val="FFC000"/>
              </a:solidFill>
              <a:latin typeface="Symbol" panose="05050102010706020507" pitchFamily="18" charset="2"/>
            </a:endParaRPr>
          </a:p>
        </p:txBody>
      </p:sp>
      <p:sp>
        <p:nvSpPr>
          <p:cNvPr id="29723" name="Line 3"/>
          <p:cNvSpPr>
            <a:spLocks noChangeShapeType="1"/>
          </p:cNvSpPr>
          <p:nvPr/>
        </p:nvSpPr>
        <p:spPr bwMode="auto">
          <a:xfrm flipH="1" flipV="1">
            <a:off x="2960688" y="3116263"/>
            <a:ext cx="1185862" cy="1682750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cxnSp>
        <p:nvCxnSpPr>
          <p:cNvPr id="29718" name="直線矢印コネクタ 2"/>
          <p:cNvCxnSpPr>
            <a:cxnSpLocks noChangeShapeType="1"/>
          </p:cNvCxnSpPr>
          <p:nvPr/>
        </p:nvCxnSpPr>
        <p:spPr bwMode="auto">
          <a:xfrm flipH="1">
            <a:off x="1343025" y="4443413"/>
            <a:ext cx="476250" cy="427037"/>
          </a:xfrm>
          <a:prstGeom prst="straightConnector1">
            <a:avLst/>
          </a:prstGeom>
          <a:noFill/>
          <a:ln w="28575" algn="ctr">
            <a:solidFill>
              <a:srgbClr val="FF33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719" name="正方形/長方形 4"/>
          <p:cNvSpPr>
            <a:spLocks noChangeArrowheads="1"/>
          </p:cNvSpPr>
          <p:nvPr/>
        </p:nvSpPr>
        <p:spPr bwMode="auto">
          <a:xfrm>
            <a:off x="2980531" y="2713832"/>
            <a:ext cx="1287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(</a:t>
            </a:r>
            <a:r>
              <a:rPr lang="en-US" altLang="ja-JP" sz="2800" b="1" dirty="0">
                <a:solidFill>
                  <a:srgbClr val="FFC000"/>
                </a:solidFill>
                <a:latin typeface="Symbol" panose="05050102010706020507" pitchFamily="18" charset="2"/>
              </a:rPr>
              <a:t>m,</a:t>
            </a:r>
            <a:r>
              <a:rPr lang="en-US" altLang="ja-JP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FFC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baseline="-25000" dirty="0">
                <a:solidFill>
                  <a:srgbClr val="FFC000"/>
                </a:solidFill>
                <a:latin typeface="Symbol" panose="05050102010706020507" pitchFamily="18" charset="2"/>
              </a:rPr>
              <a:t>m </a:t>
            </a:r>
            <a:r>
              <a:rPr lang="en-US" altLang="ja-JP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) </a:t>
            </a:r>
            <a:endParaRPr lang="ja-JP" altLang="en-US" sz="2800" dirty="0">
              <a:solidFill>
                <a:srgbClr val="FFC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720" name="Text Box 18"/>
          <p:cNvSpPr txBox="1">
            <a:spLocks noChangeArrowheads="1"/>
          </p:cNvSpPr>
          <p:nvPr/>
        </p:nvSpPr>
        <p:spPr bwMode="auto">
          <a:xfrm>
            <a:off x="1136650" y="3408363"/>
            <a:ext cx="6334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b="1" baseline="30000">
                <a:solidFill>
                  <a:schemeClr val="accent2"/>
                </a:solidFill>
                <a:latin typeface="Times New Roman" panose="02020603050405020304" pitchFamily="18" charset="0"/>
              </a:rPr>
              <a:t>97</a:t>
            </a:r>
            <a:r>
              <a:rPr lang="en-US" altLang="ja-JP" sz="1800" b="1">
                <a:solidFill>
                  <a:schemeClr val="accent2"/>
                </a:solidFill>
                <a:latin typeface="Times New Roman" panose="02020603050405020304" pitchFamily="18" charset="0"/>
              </a:rPr>
              <a:t>Nb</a:t>
            </a:r>
          </a:p>
        </p:txBody>
      </p:sp>
      <p:sp>
        <p:nvSpPr>
          <p:cNvPr id="29721" name="テキスト ボックス 5"/>
          <p:cNvSpPr txBox="1">
            <a:spLocks noChangeArrowheads="1"/>
          </p:cNvSpPr>
          <p:nvPr/>
        </p:nvSpPr>
        <p:spPr bwMode="auto">
          <a:xfrm>
            <a:off x="339725" y="3719513"/>
            <a:ext cx="569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 err="1">
                <a:solidFill>
                  <a:srgbClr val="FFC000"/>
                </a:solidFill>
                <a:latin typeface="Symbol" panose="05050102010706020507" pitchFamily="18" charset="2"/>
              </a:rPr>
              <a:t>b,g</a:t>
            </a:r>
            <a:endParaRPr lang="ja-JP" altLang="en-US" sz="2400" b="1" dirty="0">
              <a:solidFill>
                <a:srgbClr val="FFC000"/>
              </a:solidFill>
              <a:latin typeface="Symbol" panose="05050102010706020507" pitchFamily="18" charset="2"/>
            </a:endParaRPr>
          </a:p>
        </p:txBody>
      </p:sp>
      <p:sp>
        <p:nvSpPr>
          <p:cNvPr id="29722" name="Rectangle 10"/>
          <p:cNvSpPr>
            <a:spLocks noChangeArrowheads="1"/>
          </p:cNvSpPr>
          <p:nvPr/>
        </p:nvSpPr>
        <p:spPr bwMode="auto">
          <a:xfrm>
            <a:off x="2581275" y="2490788"/>
            <a:ext cx="576263" cy="382587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4" t="25586" r="5518" b="17317"/>
          <a:stretch>
            <a:fillRect/>
          </a:stretch>
        </p:blipFill>
        <p:spPr bwMode="auto">
          <a:xfrm>
            <a:off x="4716463" y="1106488"/>
            <a:ext cx="1955800" cy="1260475"/>
          </a:xfrm>
          <a:prstGeom prst="rect">
            <a:avLst/>
          </a:prstGeom>
          <a:noFill/>
          <a:ln w="28575">
            <a:solidFill>
              <a:srgbClr val="00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38" t="25626" r="20039" b="12875"/>
          <a:stretch>
            <a:fillRect/>
          </a:stretch>
        </p:blipFill>
        <p:spPr bwMode="auto">
          <a:xfrm>
            <a:off x="4381162" y="478095"/>
            <a:ext cx="4679751" cy="436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6804248" y="629245"/>
            <a:ext cx="217547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ja-JP" sz="2400" b="1" dirty="0">
                <a:solidFill>
                  <a:srgbClr val="0066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ja-JP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J PARC 3 GeV p</a:t>
            </a:r>
            <a:endParaRPr lang="ja-JP" altLang="en-US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直線コネクタ 2"/>
          <p:cNvCxnSpPr/>
          <p:nvPr/>
        </p:nvCxnSpPr>
        <p:spPr>
          <a:xfrm>
            <a:off x="3048334" y="332656"/>
            <a:ext cx="23301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726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図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2" t="36814" r="16358" b="24862"/>
          <a:stretch/>
        </p:blipFill>
        <p:spPr bwMode="auto">
          <a:xfrm>
            <a:off x="118463" y="291524"/>
            <a:ext cx="4346102" cy="277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151979" y="4949428"/>
            <a:ext cx="914400" cy="1490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095748" y="5512990"/>
            <a:ext cx="914400" cy="914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726" name="テキスト ボックス 5"/>
          <p:cNvSpPr txBox="1">
            <a:spLocks noChangeArrowheads="1"/>
          </p:cNvSpPr>
          <p:nvPr/>
        </p:nvSpPr>
        <p:spPr bwMode="auto">
          <a:xfrm flipH="1">
            <a:off x="1378992" y="5970190"/>
            <a:ext cx="4587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>
                <a:solidFill>
                  <a:srgbClr val="002060"/>
                </a:solidFill>
              </a:rPr>
              <a:t>N</a:t>
            </a:r>
            <a:endParaRPr lang="ja-JP" altLang="en-US" b="1">
              <a:solidFill>
                <a:srgbClr val="002060"/>
              </a:solidFill>
            </a:endParaRPr>
          </a:p>
        </p:txBody>
      </p:sp>
      <p:sp>
        <p:nvSpPr>
          <p:cNvPr id="30727" name="テキスト ボックス 7"/>
          <p:cNvSpPr txBox="1">
            <a:spLocks noChangeArrowheads="1"/>
          </p:cNvSpPr>
          <p:nvPr/>
        </p:nvSpPr>
        <p:spPr bwMode="auto">
          <a:xfrm flipH="1">
            <a:off x="2280692" y="5997178"/>
            <a:ext cx="4587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>
                <a:solidFill>
                  <a:srgbClr val="002060"/>
                </a:solidFill>
              </a:rPr>
              <a:t>Z</a:t>
            </a:r>
            <a:endParaRPr lang="ja-JP" altLang="en-US" b="1">
              <a:solidFill>
                <a:srgbClr val="00206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 flipV="1">
            <a:off x="2699792" y="4581128"/>
            <a:ext cx="15875" cy="1160462"/>
          </a:xfrm>
          <a:prstGeom prst="straightConnector1">
            <a:avLst/>
          </a:prstGeom>
          <a:ln w="57150">
            <a:solidFill>
              <a:srgbClr val="B4F8F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下矢印 10"/>
          <p:cNvSpPr/>
          <p:nvPr/>
        </p:nvSpPr>
        <p:spPr>
          <a:xfrm rot="10800000">
            <a:off x="1275804" y="3698478"/>
            <a:ext cx="485775" cy="809625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 flipH="1" flipV="1">
            <a:off x="1731417" y="3617515"/>
            <a:ext cx="779462" cy="21240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1096417" y="3636565"/>
            <a:ext cx="96996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 flipV="1">
            <a:off x="1518692" y="4577953"/>
            <a:ext cx="993775" cy="115093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3" name="テキスト ボックス 17"/>
          <p:cNvSpPr txBox="1">
            <a:spLocks noChangeArrowheads="1"/>
          </p:cNvSpPr>
          <p:nvPr/>
        </p:nvSpPr>
        <p:spPr bwMode="auto">
          <a:xfrm flipH="1">
            <a:off x="994817" y="3211115"/>
            <a:ext cx="9747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b="1">
                <a:solidFill>
                  <a:srgbClr val="FF0000"/>
                </a:solidFill>
              </a:rPr>
              <a:t> GR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24" name="下矢印 23"/>
          <p:cNvSpPr/>
          <p:nvPr/>
        </p:nvSpPr>
        <p:spPr>
          <a:xfrm rot="10800000">
            <a:off x="2423567" y="3754040"/>
            <a:ext cx="484187" cy="809625"/>
          </a:xfrm>
          <a:prstGeom prst="downArrow">
            <a:avLst/>
          </a:prstGeom>
          <a:solidFill>
            <a:srgbClr val="B4F8F5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>
            <a:off x="2180679" y="3636565"/>
            <a:ext cx="969963" cy="0"/>
          </a:xfrm>
          <a:prstGeom prst="line">
            <a:avLst/>
          </a:prstGeom>
          <a:ln w="762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36" name="テキスト ボックス 25"/>
          <p:cNvSpPr txBox="1">
            <a:spLocks noChangeArrowheads="1"/>
          </p:cNvSpPr>
          <p:nvPr/>
        </p:nvSpPr>
        <p:spPr bwMode="auto">
          <a:xfrm flipH="1">
            <a:off x="2480717" y="3174603"/>
            <a:ext cx="1028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>
                <a:solidFill>
                  <a:srgbClr val="66FFFF"/>
                </a:solidFill>
                <a:latin typeface="Symbol" panose="05050102010706020507" pitchFamily="18" charset="2"/>
              </a:rPr>
              <a:t>g</a:t>
            </a:r>
            <a:r>
              <a:rPr lang="en-US" altLang="ja-JP" b="1">
                <a:solidFill>
                  <a:srgbClr val="66FFFF"/>
                </a:solidFill>
              </a:rPr>
              <a:t> GR</a:t>
            </a:r>
            <a:endParaRPr lang="ja-JP" altLang="en-US" b="1">
              <a:solidFill>
                <a:srgbClr val="66FFFF"/>
              </a:solidFill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/>
          <a:srcRect l="16833" t="18375" r="23218" b="7075"/>
          <a:stretch/>
        </p:blipFill>
        <p:spPr>
          <a:xfrm>
            <a:off x="4633445" y="3211427"/>
            <a:ext cx="4376217" cy="2588838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4"/>
          <a:srcRect l="11610" t="19025" r="31100" b="15099"/>
          <a:stretch/>
        </p:blipFill>
        <p:spPr>
          <a:xfrm>
            <a:off x="4633445" y="251836"/>
            <a:ext cx="4392092" cy="2817124"/>
          </a:xfrm>
          <a:prstGeom prst="rect">
            <a:avLst/>
          </a:prstGeom>
        </p:spPr>
      </p:pic>
      <p:sp>
        <p:nvSpPr>
          <p:cNvPr id="20" name="テキスト ボックス 26"/>
          <p:cNvSpPr txBox="1">
            <a:spLocks noChangeArrowheads="1"/>
          </p:cNvSpPr>
          <p:nvPr/>
        </p:nvSpPr>
        <p:spPr bwMode="auto">
          <a:xfrm flipH="1">
            <a:off x="5853930" y="3754040"/>
            <a:ext cx="976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b="1" dirty="0">
                <a:solidFill>
                  <a:srgbClr val="FF0000"/>
                </a:solidFill>
              </a:rPr>
              <a:t> GR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3150642" y="5970190"/>
            <a:ext cx="6017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ja-JP" sz="2400" b="1" dirty="0">
                <a:latin typeface="Times New Roman" panose="02020603050405020304" pitchFamily="18" charset="0"/>
              </a:rPr>
              <a:t>I.  </a:t>
            </a:r>
            <a:r>
              <a:rPr lang="en-US" altLang="ja-JP" sz="2400" b="1" dirty="0" err="1">
                <a:latin typeface="Times New Roman" panose="02020603050405020304" pitchFamily="18" charset="0"/>
              </a:rPr>
              <a:t>Hashim</a:t>
            </a:r>
            <a:r>
              <a:rPr lang="en-US" altLang="ja-JP" sz="2400" b="1" dirty="0">
                <a:latin typeface="Times New Roman" panose="02020603050405020304" pitchFamily="18" charset="0"/>
              </a:rPr>
              <a:t>  PhD Thesis Osaka 2015I.</a:t>
            </a:r>
          </a:p>
          <a:p>
            <a:pPr algn="ctr">
              <a:spcBef>
                <a:spcPct val="0"/>
              </a:spcBef>
            </a:pPr>
            <a:r>
              <a:rPr lang="en-US" altLang="ja-JP" sz="2400" b="1" dirty="0">
                <a:latin typeface="Times New Roman" panose="02020603050405020304" pitchFamily="18" charset="0"/>
              </a:rPr>
              <a:t>I. </a:t>
            </a:r>
            <a:r>
              <a:rPr lang="en-US" altLang="ja-JP" sz="2400" b="1" dirty="0" err="1">
                <a:latin typeface="Times New Roman" panose="02020603050405020304" pitchFamily="18" charset="0"/>
              </a:rPr>
              <a:t>Hashim</a:t>
            </a:r>
            <a:r>
              <a:rPr lang="en-US" altLang="ja-JP" sz="2400" b="1" dirty="0">
                <a:latin typeface="Times New Roman" panose="02020603050405020304" pitchFamily="18" charset="0"/>
              </a:rPr>
              <a:t> H. Ejiri ,  MXG16, PR C 97 2018         </a:t>
            </a:r>
          </a:p>
        </p:txBody>
      </p:sp>
    </p:spTree>
    <p:extLst>
      <p:ext uri="{BB962C8B-B14F-4D97-AF65-F5344CB8AC3E}">
        <p14:creationId xmlns:p14="http://schemas.microsoft.com/office/powerpoint/2010/main" val="1021864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548E905-9993-44B1-8911-CFA597C3CCB9}"/>
              </a:ext>
            </a:extLst>
          </p:cNvPr>
          <p:cNvSpPr txBox="1"/>
          <p:nvPr/>
        </p:nvSpPr>
        <p:spPr>
          <a:xfrm>
            <a:off x="611560" y="224934"/>
            <a:ext cx="5184576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capture rate on </a:t>
            </a:r>
            <a:r>
              <a:rPr kumimoji="1" lang="en-US" altLang="ja-JP" sz="32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kumimoji="1"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 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CA2C8A-62F0-4A20-BDD6-F081E238252A}"/>
              </a:ext>
            </a:extLst>
          </p:cNvPr>
          <p:cNvSpPr txBox="1"/>
          <p:nvPr/>
        </p:nvSpPr>
        <p:spPr>
          <a:xfrm>
            <a:off x="-180528" y="4969332"/>
            <a:ext cx="87484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2800" b="1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Rate   Exp. ~  6.6 M/sec ~ </a:t>
            </a:r>
            <a:r>
              <a:rPr kumimoji="1" lang="en-US" altLang="ja-JP" sz="28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Primakoff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7.5 M/sec</a:t>
            </a:r>
          </a:p>
          <a:p>
            <a:pPr algn="ctr"/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Comparison with </a:t>
            </a:r>
            <a:r>
              <a:rPr kumimoji="1" lang="en-US" altLang="ja-JP" sz="28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pnQRPA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1" lang="en-US" altLang="ja-JP" sz="28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Jokimiemi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shows  </a:t>
            </a:r>
            <a:r>
              <a:rPr kumimoji="1" lang="en-US" altLang="ja-JP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k~0.4 </a:t>
            </a:r>
          </a:p>
          <a:p>
            <a:pPr algn="ctr"/>
            <a:r>
              <a:rPr kumimoji="1" lang="en-US" altLang="ja-JP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more rate at higher excitation region </a:t>
            </a:r>
            <a:endParaRPr kumimoji="1" lang="ja-JP" altLang="en-US" sz="2800" b="1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CB7782A8-645C-4ABB-96F4-2DB4C7ED21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139620"/>
              </p:ext>
            </p:extLst>
          </p:nvPr>
        </p:nvGraphicFramePr>
        <p:xfrm>
          <a:off x="1611530" y="1052736"/>
          <a:ext cx="5497830" cy="4111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8" name="KGPlot" r:id="rId4" imgW="6858000" imgH="6858000" progId="KGraph_Plot">
                  <p:embed/>
                </p:oleObj>
              </mc:Choice>
              <mc:Fallback>
                <p:oleObj name="KGPlot" r:id="rId4" imgW="6858000" imgH="6858000" progId="KGraph_Plot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CB7782A8-645C-4ABB-96F4-2DB4C7ED21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11530" y="1052736"/>
                        <a:ext cx="5497830" cy="411171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1611E43-2F6A-4992-A67F-F5A51DE9CD21}"/>
              </a:ext>
            </a:extLst>
          </p:cNvPr>
          <p:cNvSpPr/>
          <p:nvPr/>
        </p:nvSpPr>
        <p:spPr>
          <a:xfrm>
            <a:off x="6012160" y="224934"/>
            <a:ext cx="57219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4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Ejiri  Hashim  2019</a:t>
            </a:r>
          </a:p>
        </p:txBody>
      </p:sp>
    </p:spTree>
    <p:extLst>
      <p:ext uri="{BB962C8B-B14F-4D97-AF65-F5344CB8AC3E}">
        <p14:creationId xmlns:p14="http://schemas.microsoft.com/office/powerpoint/2010/main" val="1014231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058FDF35-3AA5-4147-AD3F-6A2D02402C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7507553"/>
              </p:ext>
            </p:extLst>
          </p:nvPr>
        </p:nvGraphicFramePr>
        <p:xfrm>
          <a:off x="1888381" y="2996952"/>
          <a:ext cx="5616624" cy="3659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99" name="KGPlot" r:id="rId4" imgW="6858000" imgH="5321160" progId="KGraph_Plot">
                  <p:embed/>
                </p:oleObj>
              </mc:Choice>
              <mc:Fallback>
                <p:oleObj name="KGPlot" r:id="rId4" imgW="6858000" imgH="5321160" progId="KGraph_Plot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B4DE26CF-BDD2-472C-8194-BC53DEC811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8381" y="2996952"/>
                        <a:ext cx="5616624" cy="365936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CA2C8A-62F0-4A20-BDD6-F081E238252A}"/>
              </a:ext>
            </a:extLst>
          </p:cNvPr>
          <p:cNvSpPr txBox="1"/>
          <p:nvPr/>
        </p:nvSpPr>
        <p:spPr>
          <a:xfrm>
            <a:off x="1309260" y="1343361"/>
            <a:ext cx="2583012" cy="1384995"/>
          </a:xfrm>
          <a:prstGeom prst="rect">
            <a:avLst/>
          </a:prstGeom>
          <a:noFill/>
          <a:ln w="38100">
            <a:solidFill>
              <a:srgbClr val="0DF3F3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G(E)=</a:t>
            </a:r>
            <a:r>
              <a:rPr kumimoji="1" lang="en-US" altLang="ja-JP" sz="28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  <a:r>
              <a:rPr kumimoji="1" lang="en-US" altLang="ja-JP" sz="2800" b="1" baseline="30000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</a:p>
          <a:p>
            <a:r>
              <a:rPr kumimoji="1" lang="en-US" altLang="ja-JP" sz="2800" b="1" baseline="30000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space </a:t>
            </a:r>
          </a:p>
          <a:p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P=Momentum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kumimoji="1" lang="en-US" altLang="ja-JP" sz="2800" b="1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1611E43-2F6A-4992-A67F-F5A51DE9CD21}"/>
              </a:ext>
            </a:extLst>
          </p:cNvPr>
          <p:cNvSpPr/>
          <p:nvPr/>
        </p:nvSpPr>
        <p:spPr>
          <a:xfrm>
            <a:off x="1835696" y="548680"/>
            <a:ext cx="5721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b="1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kumimoji="1" lang="en-US" altLang="ja-JP" b="1" dirty="0">
              <a:solidFill>
                <a:srgbClr val="38558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BB8DC3C-95F6-45E9-8A0E-173A052F1E60}"/>
              </a:ext>
            </a:extLst>
          </p:cNvPr>
          <p:cNvSpPr txBox="1"/>
          <p:nvPr/>
        </p:nvSpPr>
        <p:spPr>
          <a:xfrm>
            <a:off x="965319" y="122097"/>
            <a:ext cx="7462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Muon capture strength as a function of E     </a:t>
            </a:r>
            <a:endParaRPr kumimoji="1" lang="ja-JP" altLang="en-US" sz="32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ADE9DFF-46B1-43F0-877B-512C784FB1D9}"/>
              </a:ext>
            </a:extLst>
          </p:cNvPr>
          <p:cNvSpPr/>
          <p:nvPr/>
        </p:nvSpPr>
        <p:spPr>
          <a:xfrm>
            <a:off x="2411760" y="695561"/>
            <a:ext cx="3575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Rate:  R=k G(E) 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S(E)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ja-JP" altLang="en-US" sz="28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856FB8A-147B-4FCD-9128-44C464E483DD}"/>
              </a:ext>
            </a:extLst>
          </p:cNvPr>
          <p:cNvSpPr/>
          <p:nvPr/>
        </p:nvSpPr>
        <p:spPr>
          <a:xfrm>
            <a:off x="4572000" y="1343360"/>
            <a:ext cx="3856068" cy="138499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S(E)=</a:t>
            </a:r>
            <a:r>
              <a:rPr kumimoji="1"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S 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en-US" altLang="ja-JP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1" lang="en-US" altLang="ja-JP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(E)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Strength   M: NME</a:t>
            </a:r>
          </a:p>
          <a:p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 S(E)  in 10 /MeV</a:t>
            </a:r>
            <a:r>
              <a:rPr kumimoji="1" lang="en-US" altLang="ja-JP" sz="2800" b="1" baseline="30000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/sec</a:t>
            </a:r>
            <a:endParaRPr lang="ja-JP" altLang="en-US" sz="2800" dirty="0"/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7495370-A472-4E32-A1FD-C4345042BE35}"/>
              </a:ext>
            </a:extLst>
          </p:cNvPr>
          <p:cNvCxnSpPr/>
          <p:nvPr/>
        </p:nvCxnSpPr>
        <p:spPr>
          <a:xfrm flipV="1">
            <a:off x="3892272" y="1145566"/>
            <a:ext cx="549976" cy="242879"/>
          </a:xfrm>
          <a:prstGeom prst="straightConnector1">
            <a:avLst/>
          </a:prstGeom>
          <a:ln w="57150">
            <a:solidFill>
              <a:srgbClr val="0CE9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8514E225-6E33-4BBF-A023-242BAE85B170}"/>
              </a:ext>
            </a:extLst>
          </p:cNvPr>
          <p:cNvCxnSpPr>
            <a:cxnSpLocks/>
          </p:cNvCxnSpPr>
          <p:nvPr/>
        </p:nvCxnSpPr>
        <p:spPr>
          <a:xfrm flipV="1">
            <a:off x="4788024" y="1159632"/>
            <a:ext cx="579193" cy="1796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971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228E1A-23B0-4334-B3AF-CD721DD141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309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FC2512-7D29-4711-A4DC-933DC7ECD875}"/>
              </a:ext>
            </a:extLst>
          </p:cNvPr>
          <p:cNvSpPr txBox="1"/>
          <p:nvPr/>
        </p:nvSpPr>
        <p:spPr>
          <a:xfrm>
            <a:off x="539552" y="5877272"/>
            <a:ext cx="6417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ja-JP" altLang="en-US" sz="36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．</a:t>
            </a:r>
            <a:r>
              <a:rPr lang="en-US" altLang="ja-JP" sz="36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DBD</a:t>
            </a:r>
            <a:r>
              <a:rPr lang="ja-JP" altLang="en-US" sz="36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36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NMEs</a:t>
            </a:r>
            <a:r>
              <a:rPr lang="ja-JP" altLang="en-US" sz="36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DBD rates </a:t>
            </a:r>
            <a:endParaRPr kumimoji="1" lang="ja-JP" altLang="en-US" sz="3600" b="1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5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6" t="67725" r="30009" b="15475"/>
          <a:stretch>
            <a:fillRect/>
          </a:stretch>
        </p:blipFill>
        <p:spPr bwMode="auto">
          <a:xfrm>
            <a:off x="6117927" y="1044942"/>
            <a:ext cx="2665413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9" t="42989" r="29716" b="37585"/>
          <a:stretch>
            <a:fillRect/>
          </a:stretch>
        </p:blipFill>
        <p:spPr bwMode="auto">
          <a:xfrm>
            <a:off x="3131840" y="1044942"/>
            <a:ext cx="28082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テキスト ボックス 16"/>
          <p:cNvSpPr txBox="1">
            <a:spLocks noChangeArrowheads="1"/>
          </p:cNvSpPr>
          <p:nvPr/>
        </p:nvSpPr>
        <p:spPr bwMode="auto">
          <a:xfrm>
            <a:off x="2053557" y="663945"/>
            <a:ext cx="55745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QRPA </a:t>
            </a:r>
            <a:r>
              <a:rPr lang="en-US" altLang="ja-JP" sz="1800" b="1" dirty="0">
                <a:solidFill>
                  <a:srgbClr val="002060"/>
                </a:solidFill>
                <a:latin typeface="Symbol" panose="05050102010706020507" pitchFamily="18" charset="2"/>
              </a:rPr>
              <a:t>0nbb</a:t>
            </a:r>
            <a:r>
              <a:rPr lang="en-US" altLang="ja-JP" sz="1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NMEs  (Engel et al. PRC 89 (2014) 064308</a:t>
            </a:r>
            <a:endParaRPr lang="ja-JP" altLang="en-US" sz="1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1" name="正方形/長方形 2"/>
          <p:cNvSpPr>
            <a:spLocks noChangeArrowheads="1"/>
          </p:cNvSpPr>
          <p:nvPr/>
        </p:nvSpPr>
        <p:spPr bwMode="auto">
          <a:xfrm>
            <a:off x="188038" y="3776727"/>
            <a:ext cx="82418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</a:rPr>
              <a:t>    </a:t>
            </a:r>
            <a:r>
              <a:rPr lang="en-US" altLang="ja-JP" sz="2800" b="1" dirty="0">
                <a:solidFill>
                  <a:srgbClr val="66FFFF"/>
                </a:solidFill>
              </a:rPr>
              <a:t>Triangle =exp, Squares=FSQP(Ejiri) J. Phys. 2017</a:t>
            </a:r>
            <a:endParaRPr lang="ja-JP" altLang="en-US" sz="2800" dirty="0"/>
          </a:p>
        </p:txBody>
      </p:sp>
      <p:graphicFrame>
        <p:nvGraphicFramePr>
          <p:cNvPr id="3688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2348973"/>
              </p:ext>
            </p:extLst>
          </p:nvPr>
        </p:nvGraphicFramePr>
        <p:xfrm>
          <a:off x="135433" y="1007636"/>
          <a:ext cx="2754313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10" name="KGPlot" r:id="rId4" imgW="5691798" imgH="2988156" progId="KGraph_Plot">
                  <p:embed/>
                </p:oleObj>
              </mc:Choice>
              <mc:Fallback>
                <p:oleObj name="KGPlot" r:id="rId4" imgW="5691798" imgH="2988156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33" y="1007636"/>
                        <a:ext cx="2754313" cy="2663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83" name="テキスト ボックス 2"/>
          <p:cNvSpPr txBox="1">
            <a:spLocks noChangeArrowheads="1"/>
          </p:cNvSpPr>
          <p:nvPr/>
        </p:nvSpPr>
        <p:spPr bwMode="auto">
          <a:xfrm>
            <a:off x="960140" y="2116505"/>
            <a:ext cx="735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baseline="30000">
                <a:solidFill>
                  <a:srgbClr val="FF99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76</a:t>
            </a:r>
            <a:r>
              <a:rPr lang="en-US" altLang="ja-JP" sz="1800">
                <a:solidFill>
                  <a:srgbClr val="FF33CC"/>
                </a:solidFill>
                <a:latin typeface="Times New Roman" panose="02020603050405020304" pitchFamily="18" charset="0"/>
              </a:rPr>
              <a:t>Ge</a:t>
            </a:r>
            <a:endParaRPr lang="ja-JP" altLang="en-US" sz="18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4" name="テキスト ボックス 2"/>
          <p:cNvSpPr txBox="1">
            <a:spLocks noChangeArrowheads="1"/>
          </p:cNvSpPr>
          <p:nvPr/>
        </p:nvSpPr>
        <p:spPr bwMode="auto">
          <a:xfrm>
            <a:off x="1593552" y="2129205"/>
            <a:ext cx="735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baseline="30000">
                <a:solidFill>
                  <a:srgbClr val="FF99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82</a:t>
            </a:r>
            <a:r>
              <a:rPr lang="en-US" altLang="ja-JP" sz="1800">
                <a:solidFill>
                  <a:srgbClr val="FF33CC"/>
                </a:solidFill>
                <a:latin typeface="Times New Roman" panose="02020603050405020304" pitchFamily="18" charset="0"/>
              </a:rPr>
              <a:t>Se</a:t>
            </a:r>
            <a:endParaRPr lang="ja-JP" altLang="en-US" sz="18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1280815" y="2641967"/>
            <a:ext cx="736600" cy="79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H="1">
            <a:off x="744240" y="2661017"/>
            <a:ext cx="584200" cy="5715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2020590" y="2656255"/>
            <a:ext cx="627062" cy="56356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下矢印 28"/>
          <p:cNvSpPr/>
          <p:nvPr/>
        </p:nvSpPr>
        <p:spPr>
          <a:xfrm rot="10800000">
            <a:off x="2522240" y="2946767"/>
            <a:ext cx="171450" cy="252413"/>
          </a:xfrm>
          <a:prstGeom prst="downArrow">
            <a:avLst>
              <a:gd name="adj1" fmla="val 2222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0" name="下矢印 29"/>
          <p:cNvSpPr/>
          <p:nvPr/>
        </p:nvSpPr>
        <p:spPr>
          <a:xfrm rot="10800000">
            <a:off x="702965" y="2938830"/>
            <a:ext cx="171450" cy="252412"/>
          </a:xfrm>
          <a:prstGeom prst="downArrow">
            <a:avLst>
              <a:gd name="adj1" fmla="val 2222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6891" name="テキスト ボックス 2"/>
          <p:cNvSpPr txBox="1">
            <a:spLocks noChangeArrowheads="1"/>
          </p:cNvSpPr>
          <p:nvPr/>
        </p:nvSpPr>
        <p:spPr bwMode="auto">
          <a:xfrm>
            <a:off x="2031702" y="1089392"/>
            <a:ext cx="8239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baseline="30000">
                <a:solidFill>
                  <a:srgbClr val="CCEC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ｓｓ</a:t>
            </a:r>
            <a:r>
              <a:rPr lang="en-US" altLang="ja-JP" sz="2400">
                <a:solidFill>
                  <a:srgbClr val="FF33CC"/>
                </a:solidFill>
                <a:latin typeface="Times New Roman" panose="02020603050405020304" pitchFamily="18" charset="0"/>
              </a:rPr>
              <a:t>G I</a:t>
            </a: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92" name="テキスト ボックス 2"/>
          <p:cNvSpPr txBox="1">
            <a:spLocks noChangeArrowheads="1"/>
          </p:cNvSpPr>
          <p:nvPr/>
        </p:nvSpPr>
        <p:spPr bwMode="auto">
          <a:xfrm>
            <a:off x="7778452" y="1002080"/>
            <a:ext cx="10302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ja-JP" altLang="en-US" sz="2400" b="1" baseline="30000">
                <a:solidFill>
                  <a:srgbClr val="CCEC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ｓｓ</a:t>
            </a:r>
            <a:r>
              <a:rPr lang="en-US" altLang="ja-JP" sz="2400">
                <a:solidFill>
                  <a:srgbClr val="FF33CC"/>
                </a:solidFill>
                <a:latin typeface="Times New Roman" panose="02020603050405020304" pitchFamily="18" charset="0"/>
              </a:rPr>
              <a:t>G III</a:t>
            </a: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56677" y="129322"/>
            <a:ext cx="4616945" cy="523220"/>
          </a:xfrm>
          <a:prstGeom prst="rect">
            <a:avLst/>
          </a:prstGeom>
          <a:solidFill>
            <a:srgbClr val="0DF3F3"/>
          </a:solidFill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DBD </a:t>
            </a:r>
            <a:r>
              <a:rPr kumimoji="1"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1" lang="en-US" altLang="ja-JP" sz="2800" b="1" dirty="0">
                <a:solidFill>
                  <a:srgbClr val="00206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nbb</a:t>
            </a:r>
            <a:r>
              <a:rPr kumimoji="1"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1" lang="en-US" altLang="ja-JP" sz="2800" b="1" dirty="0">
                <a:solidFill>
                  <a:srgbClr val="00206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0nbb</a:t>
            </a:r>
            <a:r>
              <a:rPr kumimoji="1"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NMEs</a:t>
            </a:r>
            <a:endParaRPr kumimoji="1" lang="ja-JP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950656" y="4303698"/>
            <a:ext cx="6827796" cy="1960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ja-JP" sz="2800" b="1" dirty="0">
                <a:solidFill>
                  <a:srgbClr val="FF66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ja-JP" sz="2800" b="1" baseline="30000" dirty="0">
                <a:solidFill>
                  <a:srgbClr val="66FFFF"/>
                </a:solidFill>
                <a:latin typeface="Symbol" panose="05050102010706020507" pitchFamily="18" charset="2"/>
              </a:rPr>
              <a:t>2nbb</a:t>
            </a:r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=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rgbClr val="66FFFF"/>
                </a:solidFill>
                <a:latin typeface="Symbol" panose="05050102010706020507" pitchFamily="18" charset="2"/>
                <a:ea typeface="AR P隷書体M"/>
                <a:cs typeface="AR P隷書体M"/>
              </a:rPr>
              <a:t>S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  <a:ea typeface="AR P隷書体M"/>
                <a:cs typeface="AR P隷書体M"/>
              </a:rPr>
              <a:t>k</a:t>
            </a:r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  <a:ea typeface="AR P隷書体M"/>
                <a:cs typeface="AR P隷書体M"/>
              </a:rPr>
              <a:t>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Symbol" panose="05050102010706020507" pitchFamily="18" charset="2"/>
              </a:rPr>
              <a:t>-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k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+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k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/</a:t>
            </a:r>
            <a:r>
              <a:rPr lang="en-US" altLang="ja-JP" sz="2800" b="1" dirty="0" err="1">
                <a:solidFill>
                  <a:srgbClr val="66FFFF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k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ja-JP" sz="2800" b="1" baseline="30000" dirty="0">
                <a:solidFill>
                  <a:srgbClr val="66FFFF"/>
                </a:solidFill>
                <a:latin typeface="Symbol" panose="05050102010706020507" pitchFamily="18" charset="2"/>
              </a:rPr>
              <a:t>-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</a:rPr>
              <a:t>k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 = </a:t>
            </a:r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  <a:ea typeface="AR P隷書体M"/>
                <a:cs typeface="AR P隷書体M"/>
              </a:rPr>
              <a:t>(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ea typeface="AR P隷書体M"/>
                <a:cs typeface="Times New Roman" panose="02020603050405020304" pitchFamily="18" charset="0"/>
              </a:rPr>
              <a:t>k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eff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i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)</a:t>
            </a:r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  <a:ea typeface="AR P隷書体M"/>
                <a:cs typeface="AR P隷書体M"/>
              </a:rPr>
              <a:t> </a:t>
            </a:r>
            <a:r>
              <a:rPr lang="en-US" altLang="ja-JP" sz="2800" b="1" baseline="30000" dirty="0">
                <a:solidFill>
                  <a:srgbClr val="66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ij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n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U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p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, 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Symbol" panose="05050102010706020507" pitchFamily="18" charset="2"/>
              </a:rPr>
              <a:t>+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k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=</a:t>
            </a:r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  <a:ea typeface="AR P隷書体M"/>
                <a:cs typeface="AR P隷書体M"/>
              </a:rPr>
              <a:t> (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ea typeface="AR P隷書体M"/>
                <a:cs typeface="AR P隷書体M"/>
              </a:rPr>
              <a:t>k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eff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f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)</a:t>
            </a:r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m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ij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U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n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V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p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,   </a:t>
            </a:r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  <a:ea typeface="AR P隷書体M"/>
                <a:cs typeface="AR P隷書体M"/>
              </a:rPr>
              <a:t>(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ea typeface="AR P隷書体M"/>
                <a:cs typeface="AR P隷書体M"/>
              </a:rPr>
              <a:t>k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eff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)</a:t>
            </a:r>
            <a:r>
              <a:rPr lang="en-US" altLang="ja-JP" sz="2800" b="1" baseline="30000" dirty="0">
                <a:solidFill>
                  <a:srgbClr val="66FF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 ~ (0.23)</a:t>
            </a:r>
            <a:r>
              <a:rPr lang="en-US" altLang="ja-JP" sz="2800" b="1" baseline="30000" dirty="0">
                <a:solidFill>
                  <a:srgbClr val="66FF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 = 0.05 </a:t>
            </a:r>
            <a:endParaRPr lang="ja-JP" altLang="en-US" sz="2800" dirty="0"/>
          </a:p>
        </p:txBody>
      </p:sp>
      <p:sp>
        <p:nvSpPr>
          <p:cNvPr id="28" name="テキスト ボックス 3"/>
          <p:cNvSpPr txBox="1">
            <a:spLocks noChangeArrowheads="1"/>
          </p:cNvSpPr>
          <p:nvPr/>
        </p:nvSpPr>
        <p:spPr bwMode="auto">
          <a:xfrm>
            <a:off x="1036340" y="6329797"/>
            <a:ext cx="726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FF33CC"/>
                </a:solidFill>
                <a:latin typeface="Times New Roman" panose="02020603050405020304" pitchFamily="18" charset="0"/>
              </a:rPr>
              <a:t>Shell closure makes U or V small, and thus UV small .</a:t>
            </a:r>
            <a:endParaRPr lang="ja-JP" altLang="en-US" sz="2400" b="1" dirty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456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5AD2978-0393-45F2-B04F-42CD96B7FB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6" t="24801" r="42912" b="30082"/>
          <a:stretch/>
        </p:blipFill>
        <p:spPr>
          <a:xfrm>
            <a:off x="2555776" y="995912"/>
            <a:ext cx="5688632" cy="45213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D5640C8-2A40-4931-BF9F-A89443982493}"/>
              </a:ext>
            </a:extLst>
          </p:cNvPr>
          <p:cNvSpPr txBox="1"/>
          <p:nvPr/>
        </p:nvSpPr>
        <p:spPr>
          <a:xfrm>
            <a:off x="251520" y="5873063"/>
            <a:ext cx="7680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Ejiri  Frontiers   10.3389/fyhs.2019.00030</a:t>
            </a:r>
            <a:endParaRPr lang="en-US" altLang="ja-JP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Jokiniemi, H. Ejiri, D. Frekers, J. Suhonen  2018 PR C 98 024608 </a:t>
            </a:r>
            <a:endParaRPr kumimoji="1" lang="ja-JP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52D4D0-2256-4D2C-BE4A-74D44A079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38" t="40325" r="11801" b="51055"/>
          <a:stretch/>
        </p:blipFill>
        <p:spPr>
          <a:xfrm>
            <a:off x="1328078" y="116632"/>
            <a:ext cx="6425812" cy="77568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38EB14D-8E3C-4A32-9503-804535A33DCC}"/>
              </a:ext>
            </a:extLst>
          </p:cNvPr>
          <p:cNvSpPr txBox="1"/>
          <p:nvPr/>
        </p:nvSpPr>
        <p:spPr>
          <a:xfrm>
            <a:off x="199072" y="887633"/>
            <a:ext cx="21406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M(</a:t>
            </a:r>
            <a:r>
              <a:rPr lang="en-US" altLang="ja-JP" sz="2800" b="1" dirty="0">
                <a:solidFill>
                  <a:srgbClr val="0DF3F3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Model </a:t>
            </a:r>
          </a:p>
          <a:p>
            <a:pPr>
              <a:lnSpc>
                <a:spcPct val="150000"/>
              </a:lnSpc>
            </a:pPr>
            <a:r>
              <a:rPr lang="en-US" altLang="ja-JP" sz="28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pnQRPA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altLang="ja-JP" sz="2800" b="1" baseline="30000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</a:t>
            </a:r>
          </a:p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M(GT)=5.4, </a:t>
            </a:r>
          </a:p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M(T)=-0.36 </a:t>
            </a:r>
          </a:p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M(F)=1.76 </a:t>
            </a:r>
          </a:p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Jokiniemi, </a:t>
            </a:r>
          </a:p>
          <a:p>
            <a:r>
              <a:rPr kumimoji="1" lang="en-US" altLang="ja-JP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Ejir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Suhonen PR C 98  2018 </a:t>
            </a:r>
            <a:endParaRPr kumimoji="1" lang="ja-JP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B4A5F84-1C7D-4FBB-8A40-F03FE08B6427}"/>
              </a:ext>
            </a:extLst>
          </p:cNvPr>
          <p:cNvSpPr txBox="1"/>
          <p:nvPr/>
        </p:nvSpPr>
        <p:spPr>
          <a:xfrm>
            <a:off x="395536" y="5518881"/>
            <a:ext cx="8968914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dirty="0">
                <a:solidFill>
                  <a:srgbClr val="0DF3F3"/>
                </a:solidFill>
              </a:rPr>
              <a:t>  </a:t>
            </a:r>
            <a:r>
              <a:rPr lang="en-US" altLang="ja-JP" sz="28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-25000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baseline="30000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altLang="ja-JP" sz="28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-25000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0.6 leads to reductions 0.35 for M(GT),    </a:t>
            </a:r>
          </a:p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0.5 for M</a:t>
            </a:r>
            <a:r>
              <a:rPr lang="en-US" altLang="ja-JP" sz="2800" b="1" baseline="30000" dirty="0">
                <a:solidFill>
                  <a:srgbClr val="0DF3F3"/>
                </a:solidFill>
                <a:latin typeface="Symbol" panose="05050102010706020507" pitchFamily="18" charset="2"/>
                <a:ea typeface="Cambria" panose="02040503050406030204" pitchFamily="18" charset="0"/>
                <a:cs typeface="Times New Roman" panose="02020603050405020304" pitchFamily="18" charset="0"/>
              </a:rPr>
              <a:t>0n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,   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0.25 for DBD rate,   ~ 10  for DBD detector mass </a:t>
            </a:r>
            <a:endParaRPr kumimoji="1" lang="ja-JP" altLang="en-US" sz="2800" b="1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85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-468560" y="162474"/>
            <a:ext cx="8990657" cy="562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900"/>
              </a:lnSpc>
              <a:defRPr/>
            </a:pPr>
            <a:r>
              <a:rPr lang="en-US" altLang="ja-JP" sz="28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ja-JP" altLang="en-US" sz="3200" dirty="0">
              <a:solidFill>
                <a:srgbClr val="0DF3F3"/>
              </a:solidFill>
            </a:endParaRPr>
          </a:p>
        </p:txBody>
      </p:sp>
      <p:pic>
        <p:nvPicPr>
          <p:cNvPr id="5123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9" y="1296144"/>
            <a:ext cx="8809734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テキスト ボックス 5"/>
          <p:cNvSpPr txBox="1">
            <a:spLocks noChangeArrowheads="1"/>
          </p:cNvSpPr>
          <p:nvPr/>
        </p:nvSpPr>
        <p:spPr bwMode="auto">
          <a:xfrm>
            <a:off x="467544" y="6264351"/>
            <a:ext cx="43276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ja-JP" altLang="en-US" sz="1800" b="1" dirty="0">
                <a:solidFill>
                  <a:schemeClr val="bg1"/>
                </a:solidFill>
              </a:rPr>
              <a:t>　</a:t>
            </a:r>
            <a:r>
              <a:rPr lang="en-US" altLang="ja-JP" sz="2000" b="1" dirty="0">
                <a:solidFill>
                  <a:schemeClr val="bg1"/>
                </a:solidFill>
              </a:rPr>
              <a:t> </a:t>
            </a:r>
            <a:r>
              <a:rPr lang="en-US" altLang="ja-JP" sz="2000" b="1" dirty="0" err="1">
                <a:solidFill>
                  <a:schemeClr val="tx1"/>
                </a:solidFill>
              </a:rPr>
              <a:t>Ejiri’s</a:t>
            </a:r>
            <a:r>
              <a:rPr lang="en-US" altLang="ja-JP" sz="2000" b="1" dirty="0">
                <a:solidFill>
                  <a:schemeClr val="tx1"/>
                </a:solidFill>
              </a:rPr>
              <a:t> log cabin in </a:t>
            </a:r>
            <a:r>
              <a:rPr lang="en-US" altLang="ja-JP" sz="2000" b="1" dirty="0" err="1">
                <a:solidFill>
                  <a:schemeClr val="tx1"/>
                </a:solidFill>
              </a:rPr>
              <a:t>Tateshina</a:t>
            </a:r>
            <a:r>
              <a:rPr lang="en-US" altLang="ja-JP" sz="2000" b="1" dirty="0">
                <a:solidFill>
                  <a:schemeClr val="tx1"/>
                </a:solidFill>
              </a:rPr>
              <a:t> 1450m</a:t>
            </a:r>
            <a:endParaRPr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1520" y="343807"/>
            <a:ext cx="5307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ja-JP" sz="24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</a:t>
            </a:r>
            <a:r>
              <a:rPr kumimoji="1" lang="en-US" altLang="ja-JP" sz="320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1" lang="en-US" altLang="ja-JP" sz="32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Weak responses and </a:t>
            </a:r>
            <a:r>
              <a:rPr kumimoji="1" lang="en-US" altLang="ja-JP" sz="3200" b="1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kumimoji="1" lang="en-US" altLang="ja-JP" sz="3200" b="1" baseline="-25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1" lang="en-US" altLang="ja-JP" sz="3200" b="1" baseline="30000" dirty="0" err="1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endParaRPr kumimoji="1" lang="ja-JP" altLang="en-US" sz="3200" b="1" baseline="30000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59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/>
          <a:srcRect l="5113" t="20601" r="3538" b="10801"/>
          <a:stretch/>
        </p:blipFill>
        <p:spPr>
          <a:xfrm>
            <a:off x="251520" y="2510747"/>
            <a:ext cx="8568952" cy="361964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58221" y="804900"/>
            <a:ext cx="8047972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sensitivity m</a:t>
            </a:r>
            <a:r>
              <a:rPr lang="en-US" altLang="ja-JP" sz="2800" b="1" baseline="30000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ja-JP" sz="2800" b="1" baseline="30000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mass for 1/t y</a:t>
            </a:r>
          </a:p>
          <a:p>
            <a:endParaRPr lang="en-US" altLang="ja-JP" sz="28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Mass sensitivity  mass to be detected  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m</a:t>
            </a:r>
            <a:r>
              <a:rPr lang="en-US" altLang="ja-JP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altLang="ja-JP" sz="28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8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8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8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8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8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8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8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800" b="1" baseline="30000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2800" b="1" dirty="0">
              <a:solidFill>
                <a:srgbClr val="0DF3F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</a:p>
          <a:p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  <a:p>
            <a:r>
              <a:rPr lang="ja-JP" altLang="en-US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　　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800" b="1" baseline="30000" dirty="0">
                <a:solidFill>
                  <a:srgbClr val="0DF3F3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0n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=k</a:t>
            </a:r>
            <a:r>
              <a:rPr lang="en-US" altLang="ja-JP" sz="2800" b="1" baseline="30000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M(QRPA) ~ 2 ,     k=(</a:t>
            </a:r>
            <a:r>
              <a:rPr lang="en-US" altLang="ja-JP" sz="2800" b="1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30000" dirty="0" err="1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2800" b="1" dirty="0">
                <a:solidFill>
                  <a:srgbClr val="0DF3F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/g)~0.6 - 0.7 </a:t>
            </a:r>
            <a:endParaRPr kumimoji="1" lang="ja-JP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43608" y="188640"/>
            <a:ext cx="7175474" cy="523220"/>
          </a:xfrm>
          <a:prstGeom prst="rect">
            <a:avLst/>
          </a:prstGeom>
          <a:solidFill>
            <a:srgbClr val="0DF3F3"/>
          </a:solidFill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DBD </a:t>
            </a:r>
            <a:r>
              <a:rPr kumimoji="1"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1" lang="en-US" altLang="ja-JP" sz="2800" b="1" dirty="0">
                <a:solidFill>
                  <a:srgbClr val="00206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nbb</a:t>
            </a:r>
            <a:r>
              <a:rPr kumimoji="1"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NMEs and DBD mass sensitivity</a:t>
            </a:r>
            <a:endParaRPr kumimoji="1" lang="ja-JP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直線矢印コネクタ 5"/>
          <p:cNvCxnSpPr>
            <a:cxnSpLocks/>
          </p:cNvCxnSpPr>
          <p:nvPr/>
        </p:nvCxnSpPr>
        <p:spPr>
          <a:xfrm flipH="1">
            <a:off x="2267744" y="1127881"/>
            <a:ext cx="1080120" cy="31926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cxnSpLocks/>
          </p:cNvCxnSpPr>
          <p:nvPr/>
        </p:nvCxnSpPr>
        <p:spPr>
          <a:xfrm flipH="1">
            <a:off x="6342515" y="2030785"/>
            <a:ext cx="821773" cy="13328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円/楕円 17"/>
          <p:cNvSpPr/>
          <p:nvPr/>
        </p:nvSpPr>
        <p:spPr>
          <a:xfrm>
            <a:off x="6760960" y="3427286"/>
            <a:ext cx="504056" cy="4697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7683927" y="4509120"/>
            <a:ext cx="504056" cy="4697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6EFDDF00-4B59-4EA9-8523-E1EF0218A669}"/>
              </a:ext>
            </a:extLst>
          </p:cNvPr>
          <p:cNvSpPr/>
          <p:nvPr/>
        </p:nvSpPr>
        <p:spPr>
          <a:xfrm>
            <a:off x="6300192" y="3543531"/>
            <a:ext cx="144016" cy="21602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E3C81A26-E224-447F-9E88-99BC0BF948C8}"/>
              </a:ext>
            </a:extLst>
          </p:cNvPr>
          <p:cNvSpPr/>
          <p:nvPr/>
        </p:nvSpPr>
        <p:spPr>
          <a:xfrm>
            <a:off x="7897168" y="3518389"/>
            <a:ext cx="144016" cy="216024"/>
          </a:xfrm>
          <a:prstGeom prst="ellipse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5AAFAD4A-3A32-493C-89E6-874E2DCB7931}"/>
              </a:ext>
            </a:extLst>
          </p:cNvPr>
          <p:cNvCxnSpPr>
            <a:cxnSpLocks/>
          </p:cNvCxnSpPr>
          <p:nvPr/>
        </p:nvCxnSpPr>
        <p:spPr>
          <a:xfrm flipH="1">
            <a:off x="5400462" y="3626401"/>
            <a:ext cx="3225051" cy="0"/>
          </a:xfrm>
          <a:prstGeom prst="line">
            <a:avLst/>
          </a:prstGeom>
          <a:ln w="38100">
            <a:solidFill>
              <a:srgbClr val="FF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747214C-41B8-419E-A0E6-85BB60230161}"/>
              </a:ext>
            </a:extLst>
          </p:cNvPr>
          <p:cNvSpPr txBox="1"/>
          <p:nvPr/>
        </p:nvSpPr>
        <p:spPr>
          <a:xfrm>
            <a:off x="4825575" y="3374650"/>
            <a:ext cx="144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IH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20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 err="1">
                <a:solidFill>
                  <a:srgbClr val="FF0000"/>
                </a:solidFill>
              </a:rPr>
              <a:t>meV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13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533E872-AFDF-487A-9457-1C1CB660C5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6" y="10677"/>
            <a:ext cx="9144000" cy="684732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4AD1254-D0BD-4852-B50B-D2BC35C64A95}"/>
              </a:ext>
            </a:extLst>
          </p:cNvPr>
          <p:cNvSpPr txBox="1"/>
          <p:nvPr/>
        </p:nvSpPr>
        <p:spPr>
          <a:xfrm>
            <a:off x="467544" y="6021288"/>
            <a:ext cx="2557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Remarks </a:t>
            </a:r>
            <a:endParaRPr kumimoji="1" lang="ja-JP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07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107504" y="0"/>
            <a:ext cx="9505950" cy="64865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en-US" altLang="ja-JP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Remarks </a:t>
            </a:r>
          </a:p>
          <a:p>
            <a:pPr marL="514350" indent="-514350" eaLnBrk="1" fontAlgn="auto" hangingPunct="1">
              <a:lnSpc>
                <a:spcPct val="150000"/>
              </a:lnSpc>
              <a:spcAft>
                <a:spcPts val="0"/>
              </a:spcAft>
              <a:buAutoNum type="arabicPeriod"/>
              <a:defRPr/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CER: 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He,t)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provides </a:t>
            </a:r>
            <a:r>
              <a:rPr lang="ja-JP" altLang="en-US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NMEs</a:t>
            </a:r>
            <a:r>
              <a:rPr lang="ja-JP" altLang="en-US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J= 0-2, p=5-100 MeV/c used for evaluating  </a:t>
            </a:r>
            <a:r>
              <a:rPr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altLang="ja-JP" sz="2800" b="1" baseline="30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-</a:t>
            </a:r>
            <a:r>
              <a:rPr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, n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DBD responses.</a:t>
            </a:r>
          </a:p>
          <a:p>
            <a:pPr>
              <a:lnSpc>
                <a:spcPct val="150000"/>
              </a:lnSpc>
              <a:defRPr/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CER: 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800" b="1" dirty="0" err="1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m,n</a:t>
            </a:r>
            <a:r>
              <a:rPr lang="en-US" altLang="ja-JP" sz="2800" b="1" baseline="-25000" dirty="0" err="1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shows  MGR (giant resonance) at 12 MeV</a:t>
            </a:r>
          </a:p>
          <a:p>
            <a:pPr>
              <a:lnSpc>
                <a:spcPct val="150000"/>
              </a:lnSpc>
              <a:defRPr/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provides </a:t>
            </a:r>
            <a:r>
              <a:rPr lang="ja-JP" altLang="en-US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NMEs</a:t>
            </a:r>
            <a:r>
              <a:rPr lang="ja-JP" altLang="en-US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J= 0-3, p=50-100 MeV/c </a:t>
            </a:r>
          </a:p>
          <a:p>
            <a:pPr>
              <a:lnSpc>
                <a:spcPct val="150000"/>
              </a:lnSpc>
              <a:defRPr/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used for evaluating  </a:t>
            </a:r>
            <a:r>
              <a:rPr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b</a:t>
            </a:r>
            <a:r>
              <a:rPr lang="en-US" altLang="ja-JP" sz="2800" b="1" baseline="30000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+</a:t>
            </a:r>
            <a:r>
              <a:rPr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, n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astro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DBD responses.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M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altLang="ja-JP" sz="2800" b="1" baseline="30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(GT,SD) are reduced from M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QP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8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0.2-0.25, 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8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ts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0.4-0.5 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ja-JP" sz="2800" b="1" dirty="0" err="1">
                <a:solidFill>
                  <a:srgbClr val="66FF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ts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ja-JP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0.5-0.6 = (</a:t>
            </a:r>
            <a:r>
              <a:rPr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baseline="30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ja-JP" sz="2800" b="1" dirty="0">
              <a:solidFill>
                <a:srgbClr val="66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DBD NMEs ~ 0.5  NMEs(QRPA), and  10 t y for IH.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ja-JP" sz="2800" b="1" baseline="30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 anomaly is not due to  nuclear responses. </a:t>
            </a:r>
            <a:endParaRPr lang="en-US" altLang="ja-JP" sz="28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74091E7C-E5AC-4A99-B355-DEA458288ACC}"/>
              </a:ext>
            </a:extLst>
          </p:cNvPr>
          <p:cNvCxnSpPr>
            <a:cxnSpLocks/>
          </p:cNvCxnSpPr>
          <p:nvPr/>
        </p:nvCxnSpPr>
        <p:spPr>
          <a:xfrm>
            <a:off x="5364088" y="3429000"/>
            <a:ext cx="21602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58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28575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テキスト ボックス 4"/>
          <p:cNvSpPr txBox="1">
            <a:spLocks noChangeArrowheads="1"/>
          </p:cNvSpPr>
          <p:nvPr/>
        </p:nvSpPr>
        <p:spPr bwMode="auto">
          <a:xfrm>
            <a:off x="107950" y="6237288"/>
            <a:ext cx="9240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800">
                <a:solidFill>
                  <a:srgbClr val="00FFFF"/>
                </a:solidFill>
                <a:latin typeface="AR P行書体B" panose="03000800000000000000" pitchFamily="66" charset="-128"/>
                <a:ea typeface="AR P行書体B" panose="03000800000000000000" pitchFamily="66" charset="-128"/>
              </a:rPr>
              <a:t>Thanks for your attention   Greenary Nimph </a:t>
            </a:r>
            <a:r>
              <a:rPr lang="ja-JP" altLang="en-US" sz="2800">
                <a:solidFill>
                  <a:srgbClr val="00FFFF"/>
                </a:solidFill>
                <a:latin typeface="AR P行書体B" panose="03000800000000000000" pitchFamily="66" charset="-128"/>
                <a:ea typeface="AR P行書体B" panose="03000800000000000000" pitchFamily="66" charset="-128"/>
              </a:rPr>
              <a:t>翠の精</a:t>
            </a:r>
            <a:r>
              <a:rPr lang="en-US" altLang="ja-JP" sz="2800">
                <a:solidFill>
                  <a:srgbClr val="00FFFF"/>
                </a:solidFill>
                <a:latin typeface="AR P行書体B" panose="03000800000000000000" pitchFamily="66" charset="-128"/>
                <a:ea typeface="AR P行書体B" panose="03000800000000000000" pitchFamily="66" charset="-128"/>
              </a:rPr>
              <a:t>   </a:t>
            </a:r>
            <a:r>
              <a:rPr lang="ja-JP" altLang="en-US" sz="2800">
                <a:solidFill>
                  <a:srgbClr val="00FFFF"/>
                </a:solidFill>
                <a:latin typeface="AR P行書体B" panose="03000800000000000000" pitchFamily="66" charset="-128"/>
                <a:ea typeface="AR P行書体B" panose="03000800000000000000" pitchFamily="66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85048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8" y="165101"/>
            <a:ext cx="5611812" cy="503038"/>
          </a:xfrm>
          <a:solidFill>
            <a:srgbClr val="66FFFF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Nuclear Response = M : M=NMEs </a:t>
            </a:r>
            <a:r>
              <a:rPr lang="ja-JP" alt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　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endParaRPr lang="en-US" altLang="ja-JP" sz="2800" b="1" dirty="0">
              <a:solidFill>
                <a:srgbClr val="002060"/>
              </a:solidFill>
              <a:latin typeface="Symbol" panose="05050102010706020507" pitchFamily="18" charset="2"/>
            </a:endParaRPr>
          </a:p>
        </p:txBody>
      </p:sp>
      <p:sp>
        <p:nvSpPr>
          <p:cNvPr id="7171" name="テキスト ボックス 8"/>
          <p:cNvSpPr txBox="1">
            <a:spLocks noChangeArrowheads="1"/>
          </p:cNvSpPr>
          <p:nvPr/>
        </p:nvSpPr>
        <p:spPr bwMode="auto">
          <a:xfrm>
            <a:off x="318140" y="4674550"/>
            <a:ext cx="49182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514350" indent="-514350">
              <a:buAutoNum type="alphaUcPeriod" startAt="2"/>
            </a:pPr>
            <a:r>
              <a:rPr lang="en-US" altLang="ja-JP" sz="2800" b="1" dirty="0">
                <a:solidFill>
                  <a:srgbClr val="B4F8F5"/>
                </a:solidFill>
              </a:rPr>
              <a:t>Astro </a:t>
            </a:r>
            <a:r>
              <a:rPr lang="en-US" altLang="ja-JP" sz="2800" b="1" dirty="0">
                <a:solidFill>
                  <a:srgbClr val="B4F8F5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dirty="0">
                <a:solidFill>
                  <a:srgbClr val="B4F8F5"/>
                </a:solidFill>
              </a:rPr>
              <a:t> and anti-</a:t>
            </a:r>
            <a:r>
              <a:rPr lang="en-US" altLang="ja-JP" sz="2800" b="1" dirty="0">
                <a:solidFill>
                  <a:srgbClr val="B4F8F5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dirty="0">
                <a:solidFill>
                  <a:srgbClr val="B4F8F5"/>
                </a:solidFill>
              </a:rPr>
              <a:t> response</a:t>
            </a:r>
          </a:p>
        </p:txBody>
      </p:sp>
      <p:sp>
        <p:nvSpPr>
          <p:cNvPr id="7172" name="正方形/長方形 2"/>
          <p:cNvSpPr>
            <a:spLocks noChangeArrowheads="1"/>
          </p:cNvSpPr>
          <p:nvPr/>
        </p:nvSpPr>
        <p:spPr bwMode="auto">
          <a:xfrm>
            <a:off x="81484" y="2028530"/>
            <a:ext cx="9217024" cy="260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rgbClr val="B4F8F5"/>
                </a:solidFill>
              </a:rPr>
              <a:t>A.  DBD Neutrino-less </a:t>
            </a:r>
            <a:r>
              <a:rPr lang="en-US" altLang="ja-JP" sz="2800" b="1" dirty="0">
                <a:solidFill>
                  <a:srgbClr val="B4F8F5"/>
                </a:solidFill>
                <a:latin typeface="Symbol" panose="05050102010706020507" pitchFamily="18" charset="2"/>
              </a:rPr>
              <a:t>bb M </a:t>
            </a:r>
          </a:p>
          <a:p>
            <a:pPr>
              <a:lnSpc>
                <a:spcPct val="150000"/>
              </a:lnSpc>
            </a:pPr>
            <a:r>
              <a:rPr lang="en-US" altLang="ja-JP" b="1" dirty="0">
                <a:solidFill>
                  <a:srgbClr val="66FFFF"/>
                </a:solidFill>
              </a:rPr>
              <a:t>    </a:t>
            </a:r>
            <a:r>
              <a:rPr lang="en-US" altLang="ja-JP" sz="2800" b="1" dirty="0">
                <a:solidFill>
                  <a:srgbClr val="66FFFF"/>
                </a:solidFill>
              </a:rPr>
              <a:t>M=g</a:t>
            </a:r>
            <a:r>
              <a:rPr lang="en-US" altLang="ja-JP" sz="2800" b="1" baseline="30000" dirty="0">
                <a:solidFill>
                  <a:srgbClr val="66FFFF"/>
                </a:solidFill>
              </a:rPr>
              <a:t>2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M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 - g</a:t>
            </a:r>
            <a:r>
              <a:rPr lang="en-US" altLang="ja-JP" sz="2800" b="1" baseline="30000" dirty="0">
                <a:solidFill>
                  <a:srgbClr val="66FFFF"/>
                </a:solidFill>
              </a:rPr>
              <a:t>2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V</a:t>
            </a:r>
            <a:r>
              <a:rPr lang="en-US" altLang="ja-JP" sz="2800" b="1" dirty="0">
                <a:solidFill>
                  <a:srgbClr val="66FFFF"/>
                </a:solidFill>
              </a:rPr>
              <a:t>M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V</a:t>
            </a:r>
            <a:r>
              <a:rPr lang="ja-JP" altLang="en-US" sz="2800" b="1" baseline="-25000" dirty="0">
                <a:solidFill>
                  <a:srgbClr val="66FFFF"/>
                </a:solidFill>
              </a:rPr>
              <a:t>　</a:t>
            </a:r>
            <a:r>
              <a:rPr lang="en-US" altLang="ja-JP" sz="2800" b="1" dirty="0">
                <a:solidFill>
                  <a:srgbClr val="66FFFF"/>
                </a:solidFill>
              </a:rPr>
              <a:t>+ g</a:t>
            </a:r>
            <a:r>
              <a:rPr lang="en-US" altLang="ja-JP" sz="2800" b="1" baseline="30000" dirty="0">
                <a:solidFill>
                  <a:srgbClr val="66FFFF"/>
                </a:solidFill>
              </a:rPr>
              <a:t>2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M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T</a:t>
            </a:r>
            <a:r>
              <a:rPr lang="en-US" altLang="ja-JP" sz="2800" b="1" dirty="0">
                <a:solidFill>
                  <a:srgbClr val="66FFFF"/>
                </a:solidFill>
              </a:rPr>
              <a:t>    </a:t>
            </a:r>
            <a:r>
              <a:rPr lang="ja-JP" altLang="en-US" sz="2800" b="1" dirty="0">
                <a:solidFill>
                  <a:srgbClr val="66FFFF"/>
                </a:solidFill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</a:rPr>
              <a:t>with</a:t>
            </a:r>
            <a:r>
              <a:rPr lang="ja-JP" altLang="en-US" sz="2800" b="1" dirty="0">
                <a:solidFill>
                  <a:srgbClr val="66FFFF"/>
                </a:solidFill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</a:rPr>
              <a:t>bare </a:t>
            </a:r>
            <a:r>
              <a:rPr lang="en-US" altLang="ja-JP" sz="2800" b="1" dirty="0" err="1">
                <a:solidFill>
                  <a:srgbClr val="66FFFF"/>
                </a:solidFill>
              </a:rPr>
              <a:t>g</a:t>
            </a:r>
            <a:r>
              <a:rPr lang="en-US" altLang="ja-JP" sz="2800" b="1" baseline="-25000" dirty="0" err="1">
                <a:solidFill>
                  <a:srgbClr val="66FFFF"/>
                </a:solidFill>
              </a:rPr>
              <a:t>A</a:t>
            </a:r>
            <a:r>
              <a:rPr lang="ja-JP" altLang="en-US" sz="2800" b="1" baseline="-25000" dirty="0" err="1">
                <a:solidFill>
                  <a:srgbClr val="66FFFF"/>
                </a:solidFill>
              </a:rPr>
              <a:t>、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V</a:t>
            </a:r>
            <a:r>
              <a:rPr lang="ja-JP" altLang="en-US" sz="2800" b="1" baseline="-25000" dirty="0">
                <a:solidFill>
                  <a:srgbClr val="66FFFF"/>
                </a:solidFill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</a:rPr>
              <a:t> for free N. </a:t>
            </a:r>
          </a:p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rgbClr val="66FFFF"/>
                </a:solidFill>
              </a:rPr>
              <a:t>     M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=k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A</a:t>
            </a:r>
            <a:r>
              <a:rPr lang="en-US" altLang="ja-JP" sz="2800" b="1" baseline="30000" dirty="0">
                <a:solidFill>
                  <a:srgbClr val="66FFFF"/>
                </a:solidFill>
              </a:rPr>
              <a:t>2</a:t>
            </a:r>
            <a:r>
              <a:rPr lang="en-US" altLang="ja-JP" sz="2800" b="1" dirty="0">
                <a:solidFill>
                  <a:srgbClr val="66FFFF"/>
                </a:solidFill>
              </a:rPr>
              <a:t> M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(model),      M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V</a:t>
            </a:r>
            <a:r>
              <a:rPr lang="en-US" altLang="ja-JP" sz="2800" b="1" dirty="0">
                <a:solidFill>
                  <a:srgbClr val="66FFFF"/>
                </a:solidFill>
              </a:rPr>
              <a:t>=k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V</a:t>
            </a:r>
            <a:r>
              <a:rPr lang="en-US" altLang="ja-JP" sz="2800" b="1" baseline="30000" dirty="0">
                <a:solidFill>
                  <a:srgbClr val="66FFFF"/>
                </a:solidFill>
              </a:rPr>
              <a:t>2</a:t>
            </a:r>
            <a:r>
              <a:rPr lang="en-US" altLang="ja-JP" sz="2800" b="1" dirty="0">
                <a:solidFill>
                  <a:srgbClr val="66FFFF"/>
                </a:solidFill>
              </a:rPr>
              <a:t> M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V</a:t>
            </a:r>
            <a:r>
              <a:rPr lang="en-US" altLang="ja-JP" sz="2800" b="1" dirty="0">
                <a:solidFill>
                  <a:srgbClr val="66FFFF"/>
                </a:solidFill>
              </a:rPr>
              <a:t>(model), </a:t>
            </a:r>
          </a:p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rgbClr val="66FFFF"/>
                </a:solidFill>
              </a:rPr>
              <a:t>            k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 = </a:t>
            </a:r>
            <a:r>
              <a:rPr lang="en-US" altLang="ja-JP" sz="2800" b="1" dirty="0" err="1">
                <a:solidFill>
                  <a:srgbClr val="66FFFF"/>
                </a:solidFill>
              </a:rPr>
              <a:t>g</a:t>
            </a:r>
            <a:r>
              <a:rPr lang="en-US" altLang="ja-JP" sz="2800" b="1" baseline="-25000" dirty="0" err="1">
                <a:solidFill>
                  <a:srgbClr val="66FFFF"/>
                </a:solidFill>
              </a:rPr>
              <a:t>A</a:t>
            </a:r>
            <a:r>
              <a:rPr lang="en-US" altLang="ja-JP" sz="2800" b="1" baseline="30000" dirty="0" err="1">
                <a:solidFill>
                  <a:srgbClr val="66FFFF"/>
                </a:solidFill>
              </a:rPr>
              <a:t>eff</a:t>
            </a:r>
            <a:r>
              <a:rPr lang="en-US" altLang="ja-JP" sz="2800" b="1" dirty="0">
                <a:solidFill>
                  <a:srgbClr val="66FFFF"/>
                </a:solidFill>
              </a:rPr>
              <a:t>/</a:t>
            </a:r>
            <a:r>
              <a:rPr lang="en-US" altLang="ja-JP" sz="2800" b="1" dirty="0" err="1">
                <a:solidFill>
                  <a:srgbClr val="66FFFF"/>
                </a:solidFill>
              </a:rPr>
              <a:t>g</a:t>
            </a:r>
            <a:r>
              <a:rPr lang="en-US" altLang="ja-JP" sz="2800" b="1" baseline="-25000" dirty="0" err="1">
                <a:solidFill>
                  <a:srgbClr val="66FFFF"/>
                </a:solidFill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  :  Effects which are not in</a:t>
            </a:r>
            <a:r>
              <a:rPr lang="ja-JP" altLang="en-US" sz="2800" b="1" dirty="0">
                <a:solidFill>
                  <a:srgbClr val="66FFFF"/>
                </a:solidFill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</a:rPr>
              <a:t>M</a:t>
            </a:r>
            <a:r>
              <a:rPr lang="en-US" altLang="ja-JP" sz="2800" b="1" baseline="-25000" dirty="0">
                <a:solidFill>
                  <a:srgbClr val="66FFFF"/>
                </a:solidFill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</a:rPr>
              <a:t>(model)</a:t>
            </a:r>
          </a:p>
        </p:txBody>
      </p:sp>
      <p:sp>
        <p:nvSpPr>
          <p:cNvPr id="7177" name="正方形/長方形 2"/>
          <p:cNvSpPr>
            <a:spLocks noChangeArrowheads="1"/>
          </p:cNvSpPr>
          <p:nvPr/>
        </p:nvSpPr>
        <p:spPr bwMode="auto">
          <a:xfrm>
            <a:off x="107504" y="6162675"/>
            <a:ext cx="91628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800" b="1" dirty="0">
                <a:solidFill>
                  <a:srgbClr val="FF0000"/>
                </a:solidFill>
              </a:rPr>
              <a:t>DBD </a:t>
            </a:r>
            <a:r>
              <a:rPr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dirty="0">
                <a:solidFill>
                  <a:srgbClr val="FF0000"/>
                </a:solidFill>
              </a:rPr>
              <a:t> and Astro </a:t>
            </a:r>
            <a:r>
              <a:rPr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dirty="0">
                <a:solidFill>
                  <a:srgbClr val="FF0000"/>
                </a:solidFill>
              </a:rPr>
              <a:t>  are q=5-150 MeV/c, J</a:t>
            </a:r>
            <a:r>
              <a:rPr lang="en-US" altLang="ja-JP" sz="2800" b="1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±</a:t>
            </a:r>
            <a:r>
              <a:rPr lang="en-US" altLang="ja-JP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with J=0-5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 </a:t>
            </a:r>
            <a:endParaRPr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348357" y="843685"/>
            <a:ext cx="5655567" cy="124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ja-JP" sz="2800" b="1" dirty="0">
                <a:solidFill>
                  <a:srgbClr val="0CE9F4"/>
                </a:solidFill>
                <a:latin typeface="Times New Roman" panose="02020603050405020304" pitchFamily="18" charset="0"/>
              </a:rPr>
              <a:t>  T = G [ </a:t>
            </a: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ja-JP" sz="2800" b="1" dirty="0">
                <a:solidFill>
                  <a:srgbClr val="CCECFF"/>
                </a:solidFill>
                <a:latin typeface="Times New Roman" panose="02020603050405020304" pitchFamily="18" charset="0"/>
              </a:rPr>
              <a:t> </a:t>
            </a:r>
            <a:r>
              <a:rPr lang="ja-JP" altLang="en-US" sz="2800" b="1" dirty="0">
                <a:solidFill>
                  <a:srgbClr val="CCECFF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ja-JP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m</a:t>
            </a:r>
            <a:r>
              <a:rPr lang="en-US" altLang="ja-JP" sz="2800" b="1" baseline="-25000" dirty="0" err="1">
                <a:solidFill>
                  <a:srgbClr val="FFFF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baseline="-25000" dirty="0">
                <a:solidFill>
                  <a:srgbClr val="FFFF0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800" b="1" dirty="0">
                <a:solidFill>
                  <a:srgbClr val="0CE9F4"/>
                </a:solidFill>
                <a:latin typeface="Symbol" panose="05050102010706020507" pitchFamily="18" charset="2"/>
              </a:rPr>
              <a:t>)/</a:t>
            </a:r>
            <a:r>
              <a:rPr lang="en-US" altLang="ja-JP" sz="2800" b="1" dirty="0">
                <a:solidFill>
                  <a:srgbClr val="FFFF00"/>
                </a:solidFill>
              </a:rPr>
              <a:t> A</a:t>
            </a:r>
            <a:r>
              <a:rPr lang="en-US" altLang="ja-JP" sz="2800" b="1" baseline="-25000" dirty="0">
                <a:solidFill>
                  <a:srgbClr val="FFFF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 dirty="0">
                <a:solidFill>
                  <a:srgbClr val="0CE9F4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800" b="1" dirty="0">
                <a:solidFill>
                  <a:srgbClr val="0CE9F4"/>
                </a:solidFill>
                <a:latin typeface="Times New Roman" panose="02020603050405020304" pitchFamily="18" charset="0"/>
              </a:rPr>
              <a:t>]</a:t>
            </a:r>
            <a:r>
              <a:rPr lang="ja-JP" altLang="en-US" sz="2800" b="1" baseline="30000" dirty="0">
                <a:solidFill>
                  <a:srgbClr val="0CE9F4"/>
                </a:solidFill>
                <a:latin typeface="Times New Roman" panose="02020603050405020304" pitchFamily="18" charset="0"/>
              </a:rPr>
              <a:t>２</a:t>
            </a:r>
            <a:endParaRPr lang="en-US" altLang="ja-JP" sz="2800" b="1" baseline="30000" dirty="0">
              <a:solidFill>
                <a:srgbClr val="0CE9F4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ja-JP" sz="2800" b="1" baseline="30000" dirty="0">
              <a:solidFill>
                <a:srgbClr val="0CE9F4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Nuclear </a:t>
            </a:r>
            <a:r>
              <a:rPr lang="en-US" altLang="ja-JP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phys</a:t>
            </a:r>
            <a:r>
              <a:rPr lang="en-US" altLang="ja-JP" sz="2800" b="1" dirty="0">
                <a:solidFill>
                  <a:srgbClr val="0CE9F4"/>
                </a:solidFill>
                <a:latin typeface="Times New Roman" panose="02020603050405020304" pitchFamily="18" charset="0"/>
              </a:rPr>
              <a:t>  </a:t>
            </a:r>
            <a:r>
              <a:rPr lang="en-US" altLang="ja-JP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Particle/</a:t>
            </a:r>
            <a:r>
              <a:rPr lang="en-US" altLang="ja-JP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astro</a:t>
            </a:r>
            <a:r>
              <a:rPr lang="en-US" altLang="ja-JP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phys</a:t>
            </a:r>
            <a:r>
              <a:rPr lang="en-US" altLang="ja-JP" sz="2400" b="1" dirty="0">
                <a:solidFill>
                  <a:srgbClr val="0CE9F4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下矢印 1"/>
          <p:cNvSpPr/>
          <p:nvPr/>
        </p:nvSpPr>
        <p:spPr>
          <a:xfrm>
            <a:off x="1866615" y="1314708"/>
            <a:ext cx="216024" cy="33375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>
            <a:off x="2878984" y="1326479"/>
            <a:ext cx="216024" cy="33375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 flipV="1">
            <a:off x="6138863" y="1052513"/>
            <a:ext cx="2384425" cy="11112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>
            <a:off x="6138863" y="1922463"/>
            <a:ext cx="1944687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8" name="Line 6"/>
          <p:cNvSpPr>
            <a:spLocks noChangeShapeType="1"/>
          </p:cNvSpPr>
          <p:nvPr/>
        </p:nvSpPr>
        <p:spPr bwMode="auto">
          <a:xfrm flipH="1">
            <a:off x="7135813" y="1073150"/>
            <a:ext cx="9525" cy="771525"/>
          </a:xfrm>
          <a:prstGeom prst="line">
            <a:avLst/>
          </a:prstGeom>
          <a:noFill/>
          <a:ln w="57150" cmpd="dbl">
            <a:solidFill>
              <a:srgbClr val="FF99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7075488" y="1206500"/>
            <a:ext cx="560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ja-JP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7002463" y="1782763"/>
            <a:ext cx="287337" cy="2889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V="1">
            <a:off x="8299450" y="1639888"/>
            <a:ext cx="0" cy="287337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 flipV="1">
            <a:off x="5994400" y="847725"/>
            <a:ext cx="0" cy="28733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" name="Oval 17"/>
          <p:cNvSpPr>
            <a:spLocks noChangeArrowheads="1"/>
          </p:cNvSpPr>
          <p:nvPr/>
        </p:nvSpPr>
        <p:spPr bwMode="auto">
          <a:xfrm>
            <a:off x="6299200" y="695325"/>
            <a:ext cx="1812925" cy="1743075"/>
          </a:xfrm>
          <a:prstGeom prst="ellipse">
            <a:avLst/>
          </a:prstGeom>
          <a:noFill/>
          <a:ln w="38100">
            <a:solidFill>
              <a:srgbClr val="CCE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6715125" y="1931988"/>
            <a:ext cx="687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ts</a:t>
            </a:r>
            <a:endParaRPr lang="en-US" altLang="ja-JP" sz="20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5220072" y="685800"/>
            <a:ext cx="14252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b="1" dirty="0">
                <a:solidFill>
                  <a:srgbClr val="FF99FF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ja-JP" sz="2400" b="1" dirty="0">
                <a:solidFill>
                  <a:srgbClr val="FF99FF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6567647" y="693133"/>
            <a:ext cx="685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0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ts</a:t>
            </a:r>
            <a:endParaRPr lang="en-US" altLang="ja-JP" sz="20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7" name="Line 6"/>
          <p:cNvSpPr>
            <a:spLocks noChangeShapeType="1"/>
          </p:cNvSpPr>
          <p:nvPr/>
        </p:nvSpPr>
        <p:spPr bwMode="auto">
          <a:xfrm flipH="1" flipV="1">
            <a:off x="7199313" y="2032000"/>
            <a:ext cx="644525" cy="406400"/>
          </a:xfrm>
          <a:prstGeom prst="line">
            <a:avLst/>
          </a:prstGeom>
          <a:noFill/>
          <a:ln w="38100" cmpd="dbl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8" name="Line 6"/>
          <p:cNvSpPr>
            <a:spLocks noChangeShapeType="1"/>
          </p:cNvSpPr>
          <p:nvPr/>
        </p:nvSpPr>
        <p:spPr bwMode="auto">
          <a:xfrm flipH="1">
            <a:off x="7173913" y="371475"/>
            <a:ext cx="1054100" cy="728663"/>
          </a:xfrm>
          <a:prstGeom prst="line">
            <a:avLst/>
          </a:prstGeom>
          <a:noFill/>
          <a:ln w="38100" cmpd="dbl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8197850" y="16398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99FF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6010275" y="153035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99FF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6989763" y="900113"/>
            <a:ext cx="287337" cy="28892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rgbClr val="66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上カーブ矢印 31"/>
          <p:cNvSpPr/>
          <p:nvPr/>
        </p:nvSpPr>
        <p:spPr>
          <a:xfrm rot="16200000">
            <a:off x="7920832" y="602456"/>
            <a:ext cx="515938" cy="333375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 flipV="1">
            <a:off x="8345489" y="84137"/>
            <a:ext cx="0" cy="28733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4" name="Line 15"/>
          <p:cNvSpPr>
            <a:spLocks noChangeShapeType="1"/>
          </p:cNvSpPr>
          <p:nvPr/>
        </p:nvSpPr>
        <p:spPr bwMode="auto">
          <a:xfrm flipV="1">
            <a:off x="6299200" y="1152525"/>
            <a:ext cx="0" cy="28733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8217908" y="36174"/>
            <a:ext cx="14252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FF99FF"/>
                </a:solidFill>
                <a:latin typeface="Times New Roman" panose="02020603050405020304" pitchFamily="18" charset="0"/>
              </a:rPr>
              <a:t>e</a:t>
            </a:r>
            <a:endParaRPr lang="en-US" altLang="ja-JP" sz="2800" b="1" dirty="0">
              <a:solidFill>
                <a:srgbClr val="FF99FF"/>
              </a:solidFill>
              <a:latin typeface="Symbol" panose="05050102010706020507" pitchFamily="18" charset="2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6E3EDA3-62BC-477E-AC76-0E089F1C4373}"/>
              </a:ext>
            </a:extLst>
          </p:cNvPr>
          <p:cNvSpPr/>
          <p:nvPr/>
        </p:nvSpPr>
        <p:spPr>
          <a:xfrm>
            <a:off x="627325" y="5272984"/>
            <a:ext cx="672835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=k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(model),   k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-25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endParaRPr lang="ja-JP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D3931746-FA1D-4F7E-BD5D-C83F3B731BD1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7313872" y="2071688"/>
            <a:ext cx="774976" cy="481556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0BC6F99-D3CD-410A-9E9D-312077AE71C3}"/>
              </a:ext>
            </a:extLst>
          </p:cNvPr>
          <p:cNvSpPr/>
          <p:nvPr/>
        </p:nvSpPr>
        <p:spPr>
          <a:xfrm>
            <a:off x="8088848" y="2291634"/>
            <a:ext cx="696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23619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45D093E-59F7-4E63-AED2-1097730B9F3D}"/>
              </a:ext>
            </a:extLst>
          </p:cNvPr>
          <p:cNvSpPr/>
          <p:nvPr/>
        </p:nvSpPr>
        <p:spPr>
          <a:xfrm>
            <a:off x="55401" y="3183905"/>
            <a:ext cx="9033198" cy="35394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Since 1960  for </a:t>
            </a:r>
            <a:r>
              <a:rPr lang="en-US" altLang="ja-JP" sz="2800" b="1" dirty="0">
                <a:solidFill>
                  <a:srgbClr val="66FF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m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GT as 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/e .</a:t>
            </a:r>
          </a:p>
          <a:p>
            <a:pPr lvl="0"/>
            <a:endParaRPr lang="en-US" altLang="ja-JP" sz="2800" b="1" dirty="0">
              <a:solidFill>
                <a:srgbClr val="66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: Theoretical way   ab initio  NME    k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/g=1  </a:t>
            </a:r>
          </a:p>
          <a:p>
            <a:pPr lvl="0"/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Cal. for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  for meson isobar , many body,  medium </a:t>
            </a:r>
          </a:p>
          <a:p>
            <a:pPr lvl="0"/>
            <a:endParaRPr lang="en-US" altLang="ja-JP" sz="2800" b="1" dirty="0">
              <a:solidFill>
                <a:srgbClr val="66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  Experimental  way  : present    </a:t>
            </a:r>
          </a:p>
          <a:p>
            <a:pPr lvl="0"/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Exp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 = </a:t>
            </a:r>
            <a:r>
              <a:rPr lang="en-US" altLang="ja-JP" sz="28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 NME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/Model NME  and </a:t>
            </a:r>
          </a:p>
          <a:p>
            <a:pPr lvl="0"/>
            <a:r>
              <a:rPr lang="ja-JP" altLang="en-US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 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Exp.</a:t>
            </a:r>
            <a:r>
              <a:rPr lang="ja-JP" altLang="en-US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 </a:t>
            </a:r>
            <a:r>
              <a:rPr lang="ja-JP" altLang="en-US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Model   QP, QRPA  to get NME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664FCA7-105A-4A7D-A6E8-6471A2F7D1B2}"/>
              </a:ext>
            </a:extLst>
          </p:cNvPr>
          <p:cNvSpPr/>
          <p:nvPr/>
        </p:nvSpPr>
        <p:spPr>
          <a:xfrm>
            <a:off x="118113" y="-171400"/>
            <a:ext cx="8817174" cy="2611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couplings k</a:t>
            </a:r>
            <a:r>
              <a:rPr lang="en-US" altLang="ja-JP" sz="32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ja-JP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3200" b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/g   </a:t>
            </a:r>
          </a:p>
          <a:p>
            <a:pPr>
              <a:lnSpc>
                <a:spcPct val="150000"/>
              </a:lnSpc>
            </a:pP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=k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US" altLang="ja-JP" sz="28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(model)      k=</a:t>
            </a:r>
            <a:r>
              <a:rPr lang="en-US" altLang="ja-JP" sz="28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800" b="1" baseline="30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/g  Deviation  of model NME</a:t>
            </a:r>
          </a:p>
          <a:p>
            <a:pPr>
              <a:lnSpc>
                <a:spcPct val="150000"/>
              </a:lnSpc>
            </a:pP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from  Exp. </a:t>
            </a:r>
            <a:r>
              <a:rPr lang="ja-JP" altLang="en-US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＝</a:t>
            </a:r>
            <a:r>
              <a:rPr lang="en-US" altLang="ja-JP" sz="28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  MNE  since Model is NOT perfect</a:t>
            </a:r>
          </a:p>
          <a:p>
            <a:pPr>
              <a:lnSpc>
                <a:spcPct val="150000"/>
              </a:lnSpc>
            </a:pP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D7D105E-0AE5-463C-986E-8FA4DE00F5CB}"/>
              </a:ext>
            </a:extLst>
          </p:cNvPr>
          <p:cNvSpPr/>
          <p:nvPr/>
        </p:nvSpPr>
        <p:spPr>
          <a:xfrm>
            <a:off x="2483768" y="2041632"/>
            <a:ext cx="936104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5D67C5E5-9D1C-4528-A59B-81486651D7C8}"/>
              </a:ext>
            </a:extLst>
          </p:cNvPr>
          <p:cNvSpPr/>
          <p:nvPr/>
        </p:nvSpPr>
        <p:spPr>
          <a:xfrm>
            <a:off x="4881736" y="2041632"/>
            <a:ext cx="1274440" cy="914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DCC73C7-1AD2-4096-B0DA-A38396A7B0D3}"/>
              </a:ext>
            </a:extLst>
          </p:cNvPr>
          <p:cNvSpPr/>
          <p:nvPr/>
        </p:nvSpPr>
        <p:spPr>
          <a:xfrm>
            <a:off x="2796097" y="2192380"/>
            <a:ext cx="360040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64174910-A5F5-411B-AB44-B2C2C23ADBCB}"/>
              </a:ext>
            </a:extLst>
          </p:cNvPr>
          <p:cNvSpPr/>
          <p:nvPr/>
        </p:nvSpPr>
        <p:spPr>
          <a:xfrm>
            <a:off x="5168667" y="2188978"/>
            <a:ext cx="639688" cy="33853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98254174-7A7E-4719-A1C5-59C08103AFB7}"/>
              </a:ext>
            </a:extLst>
          </p:cNvPr>
          <p:cNvSpPr/>
          <p:nvPr/>
        </p:nvSpPr>
        <p:spPr>
          <a:xfrm>
            <a:off x="3990227" y="2420888"/>
            <a:ext cx="54407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A7855B-A0DD-43FC-9E22-B197AE5D9640}"/>
              </a:ext>
            </a:extLst>
          </p:cNvPr>
          <p:cNvSpPr txBox="1"/>
          <p:nvPr/>
        </p:nvSpPr>
        <p:spPr>
          <a:xfrm>
            <a:off x="3878766" y="1910735"/>
            <a:ext cx="795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ts</a:t>
            </a:r>
            <a:r>
              <a:rPr kumimoji="1" lang="en-US" altLang="ja-JP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 </a:t>
            </a:r>
            <a:r>
              <a:rPr kumimoji="1" lang="en-US" altLang="ja-JP" sz="2400" b="1" dirty="0"/>
              <a:t>Y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754D3B-E572-495F-A7DD-4782346B0018}"/>
              </a:ext>
            </a:extLst>
          </p:cNvPr>
          <p:cNvSpPr txBox="1"/>
          <p:nvPr/>
        </p:nvSpPr>
        <p:spPr>
          <a:xfrm>
            <a:off x="6741449" y="1975616"/>
            <a:ext cx="1710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Dress</a:t>
            </a:r>
            <a:r>
              <a:rPr kumimoji="1"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1" lang="ja-JP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</a:t>
            </a:r>
          </a:p>
          <a:p>
            <a:r>
              <a:rPr kumimoji="1"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i-f  </a:t>
            </a:r>
            <a:endParaRPr kumimoji="1" lang="ja-JP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859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線コネクタ 4"/>
          <p:cNvCxnSpPr/>
          <p:nvPr/>
        </p:nvCxnSpPr>
        <p:spPr>
          <a:xfrm>
            <a:off x="633051" y="5039767"/>
            <a:ext cx="1320800" cy="0"/>
          </a:xfrm>
          <a:prstGeom prst="line">
            <a:avLst/>
          </a:prstGeom>
          <a:ln w="5715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/>
          <p:cNvCxnSpPr/>
          <p:nvPr/>
        </p:nvCxnSpPr>
        <p:spPr>
          <a:xfrm>
            <a:off x="2123714" y="4615904"/>
            <a:ext cx="1322387" cy="0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145939" y="4760367"/>
            <a:ext cx="1322387" cy="0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2153884" y="3129140"/>
            <a:ext cx="1321122" cy="638599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115488" y="1304515"/>
            <a:ext cx="1321122" cy="619476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1768114" y="1448842"/>
            <a:ext cx="266700" cy="976312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V="1">
            <a:off x="1136289" y="3210967"/>
            <a:ext cx="898525" cy="1830387"/>
          </a:xfrm>
          <a:prstGeom prst="straightConnector1">
            <a:avLst/>
          </a:prstGeom>
          <a:ln w="76200">
            <a:solidFill>
              <a:srgbClr val="66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1358539" y="4576217"/>
            <a:ext cx="692150" cy="48101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1358539" y="4760367"/>
            <a:ext cx="741362" cy="28733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3583667" y="1273070"/>
            <a:ext cx="21685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66FFFF"/>
                </a:solidFill>
                <a:latin typeface="+mj-lt"/>
              </a:rPr>
              <a:t>GR=  </a:t>
            </a:r>
            <a:r>
              <a:rPr lang="en-US" altLang="ja-JP" sz="2400" b="1" dirty="0">
                <a:solidFill>
                  <a:srgbClr val="66FFFF"/>
                </a:solidFill>
                <a:latin typeface="Symbol" panose="05050102010706020507" pitchFamily="18" charset="2"/>
              </a:rPr>
              <a:t>s t</a:t>
            </a:r>
            <a:r>
              <a:rPr lang="en-US" altLang="ja-JP" sz="2400" b="1" dirty="0">
                <a:solidFill>
                  <a:srgbClr val="66FFFF"/>
                </a:solidFill>
                <a:latin typeface="+mj-lt"/>
              </a:rPr>
              <a:t> flip</a:t>
            </a:r>
          </a:p>
          <a:p>
            <a:pPr>
              <a:defRPr/>
            </a:pPr>
            <a:r>
              <a:rPr lang="en-US" altLang="ja-JP" sz="2400" b="1" dirty="0">
                <a:solidFill>
                  <a:srgbClr val="66FFFF"/>
                </a:solidFill>
                <a:latin typeface="+mj-lt"/>
              </a:rPr>
              <a:t> </a:t>
            </a:r>
            <a:r>
              <a:rPr lang="en-US" altLang="ja-JP" sz="2400" b="1" dirty="0">
                <a:solidFill>
                  <a:srgbClr val="66FFFF"/>
                </a:solidFill>
                <a:latin typeface="Symbol" panose="05050102010706020507" pitchFamily="18" charset="2"/>
              </a:rPr>
              <a:t>S [</a:t>
            </a:r>
            <a:r>
              <a:rPr lang="en-US" altLang="ja-JP" sz="2400" b="1" dirty="0">
                <a:solidFill>
                  <a:srgbClr val="66FFFF"/>
                </a:solidFill>
              </a:rPr>
              <a:t>N</a:t>
            </a:r>
            <a:r>
              <a:rPr lang="en-US" altLang="ja-JP" sz="2400" b="1" baseline="-25000" dirty="0">
                <a:solidFill>
                  <a:srgbClr val="66FFFF"/>
                </a:solidFill>
              </a:rPr>
              <a:t>i</a:t>
            </a:r>
            <a:r>
              <a:rPr lang="en-US" altLang="ja-JP" sz="2400" b="1" baseline="30000" dirty="0">
                <a:solidFill>
                  <a:srgbClr val="66FFFF"/>
                </a:solidFill>
              </a:rPr>
              <a:t>-1</a:t>
            </a:r>
            <a:r>
              <a:rPr lang="en-US" altLang="ja-JP" sz="2400" b="1" dirty="0">
                <a:solidFill>
                  <a:srgbClr val="66FFFF"/>
                </a:solidFill>
              </a:rPr>
              <a:t> </a:t>
            </a:r>
            <a:r>
              <a:rPr lang="en-US" altLang="ja-JP" sz="2400" b="1" dirty="0" err="1">
                <a:solidFill>
                  <a:srgbClr val="66FFFF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400" b="1" baseline="-25000" dirty="0" err="1">
                <a:solidFill>
                  <a:srgbClr val="66FFFF"/>
                </a:solidFill>
                <a:latin typeface="+mj-lt"/>
              </a:rPr>
              <a:t>j</a:t>
            </a:r>
            <a:r>
              <a:rPr lang="ja-JP" altLang="en-US" sz="2400" b="1" baseline="30000" dirty="0">
                <a:solidFill>
                  <a:srgbClr val="66FFFF"/>
                </a:solidFill>
                <a:latin typeface="+mj-lt"/>
              </a:rPr>
              <a:t>＋</a:t>
            </a:r>
            <a:r>
              <a:rPr lang="en-US" altLang="ja-JP" sz="2400" b="1" dirty="0">
                <a:solidFill>
                  <a:srgbClr val="66FFFF"/>
                </a:solidFill>
                <a:latin typeface="+mj-lt"/>
              </a:rPr>
              <a:t>]</a:t>
            </a:r>
            <a:r>
              <a:rPr lang="en-US" altLang="ja-JP" sz="2400" b="1" dirty="0">
                <a:solidFill>
                  <a:srgbClr val="002060"/>
                </a:solidFill>
                <a:latin typeface="Symbol" panose="05050102010706020507" pitchFamily="18" charset="2"/>
              </a:rPr>
              <a:t>]</a:t>
            </a:r>
            <a:endParaRPr lang="ja-JP" altLang="en-US" sz="2400" b="1" dirty="0">
              <a:solidFill>
                <a:srgbClr val="002060"/>
              </a:solidFill>
              <a:latin typeface="Symbol" panose="05050102010706020507" pitchFamily="18" charset="2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683341" y="2933508"/>
            <a:ext cx="229076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66FFFF"/>
                </a:solidFill>
                <a:latin typeface="+mj-lt"/>
              </a:rPr>
              <a:t>GR=</a:t>
            </a:r>
          </a:p>
          <a:p>
            <a:pPr>
              <a:defRPr/>
            </a:pPr>
            <a:r>
              <a:rPr lang="en-US" altLang="ja-JP" sz="2400" b="1" dirty="0">
                <a:solidFill>
                  <a:srgbClr val="66FFFF"/>
                </a:solidFill>
                <a:latin typeface="Symbol" panose="05050102010706020507" pitchFamily="18" charset="2"/>
              </a:rPr>
              <a:t>S [</a:t>
            </a:r>
            <a:r>
              <a:rPr lang="en-US" altLang="ja-JP" sz="2400" b="1" dirty="0">
                <a:solidFill>
                  <a:srgbClr val="66FFFF"/>
                </a:solidFill>
              </a:rPr>
              <a:t>N</a:t>
            </a:r>
            <a:r>
              <a:rPr lang="en-US" altLang="ja-JP" sz="2400" b="1" baseline="-25000" dirty="0">
                <a:solidFill>
                  <a:srgbClr val="66FFFF"/>
                </a:solidFill>
              </a:rPr>
              <a:t>i</a:t>
            </a:r>
            <a:r>
              <a:rPr lang="en-US" altLang="ja-JP" sz="2400" b="1" baseline="30000" dirty="0">
                <a:solidFill>
                  <a:srgbClr val="66FFFF"/>
                </a:solidFill>
              </a:rPr>
              <a:t>-1</a:t>
            </a:r>
            <a:r>
              <a:rPr lang="en-US" altLang="ja-JP" sz="2400" b="1" dirty="0">
                <a:solidFill>
                  <a:srgbClr val="66FFFF"/>
                </a:solidFill>
              </a:rPr>
              <a:t> </a:t>
            </a:r>
            <a:r>
              <a:rPr lang="en-US" altLang="ja-JP" sz="2400" b="1" dirty="0" err="1">
                <a:solidFill>
                  <a:srgbClr val="66FFFF"/>
                </a:solidFill>
                <a:latin typeface="+mj-lt"/>
              </a:rPr>
              <a:t>P</a:t>
            </a:r>
            <a:r>
              <a:rPr lang="en-US" altLang="ja-JP" sz="2400" b="1" baseline="-25000" dirty="0" err="1">
                <a:solidFill>
                  <a:srgbClr val="66FFFF"/>
                </a:solidFill>
                <a:latin typeface="+mj-lt"/>
              </a:rPr>
              <a:t>j</a:t>
            </a:r>
            <a:r>
              <a:rPr lang="en-US" altLang="ja-JP" sz="2400" b="1" dirty="0">
                <a:solidFill>
                  <a:srgbClr val="66FFFF"/>
                </a:solidFill>
                <a:latin typeface="Symbol" panose="05050102010706020507" pitchFamily="18" charset="2"/>
              </a:rPr>
              <a:t>]</a:t>
            </a:r>
            <a:endParaRPr lang="ja-JP" altLang="en-US" sz="2400" b="1" dirty="0">
              <a:solidFill>
                <a:srgbClr val="66FFFF"/>
              </a:solidFill>
              <a:latin typeface="Symbol" panose="05050102010706020507" pitchFamily="18" charset="2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680710" y="4335527"/>
            <a:ext cx="15580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>
                <a:latin typeface="Symbol" panose="05050102010706020507" pitchFamily="18" charset="2"/>
              </a:rPr>
              <a:t> </a:t>
            </a:r>
            <a:r>
              <a:rPr lang="en-US" altLang="ja-JP" sz="2000" b="1" dirty="0">
                <a:solidFill>
                  <a:srgbClr val="66FFFF"/>
                </a:solidFill>
                <a:latin typeface="Symbol" panose="05050102010706020507" pitchFamily="18" charset="2"/>
              </a:rPr>
              <a:t>[</a:t>
            </a:r>
            <a:r>
              <a:rPr lang="en-US" altLang="ja-JP" sz="2000" b="1" dirty="0">
                <a:solidFill>
                  <a:srgbClr val="66FFFF"/>
                </a:solidFill>
              </a:rPr>
              <a:t>N</a:t>
            </a:r>
            <a:r>
              <a:rPr lang="en-US" altLang="ja-JP" sz="2000" b="1" baseline="-25000" dirty="0">
                <a:solidFill>
                  <a:srgbClr val="66FFFF"/>
                </a:solidFill>
              </a:rPr>
              <a:t>1</a:t>
            </a:r>
            <a:r>
              <a:rPr lang="en-US" altLang="ja-JP" sz="2000" b="1" baseline="30000" dirty="0">
                <a:solidFill>
                  <a:srgbClr val="66FFFF"/>
                </a:solidFill>
              </a:rPr>
              <a:t>-1</a:t>
            </a:r>
            <a:r>
              <a:rPr lang="en-US" altLang="ja-JP" sz="2000" b="1" dirty="0">
                <a:solidFill>
                  <a:srgbClr val="66FFFF"/>
                </a:solidFill>
              </a:rPr>
              <a:t> </a:t>
            </a:r>
            <a:r>
              <a:rPr lang="en-US" altLang="ja-JP" sz="2000" b="1" dirty="0">
                <a:solidFill>
                  <a:srgbClr val="66FFFF"/>
                </a:solidFill>
                <a:latin typeface="+mj-lt"/>
              </a:rPr>
              <a:t>P</a:t>
            </a:r>
            <a:r>
              <a:rPr lang="en-US" altLang="ja-JP" sz="2000" b="1" baseline="-25000" dirty="0">
                <a:solidFill>
                  <a:srgbClr val="66FFFF"/>
                </a:solidFill>
                <a:latin typeface="+mj-lt"/>
              </a:rPr>
              <a:t>1</a:t>
            </a:r>
            <a:r>
              <a:rPr lang="en-US" altLang="ja-JP" sz="2000" b="1" dirty="0">
                <a:solidFill>
                  <a:srgbClr val="66FFFF"/>
                </a:solidFill>
                <a:latin typeface="Symbol" panose="05050102010706020507" pitchFamily="18" charset="2"/>
              </a:rPr>
              <a:t>]</a:t>
            </a:r>
            <a:r>
              <a:rPr lang="en-US" altLang="ja-JP" sz="2000" b="1" dirty="0">
                <a:solidFill>
                  <a:srgbClr val="002060"/>
                </a:solidFill>
                <a:latin typeface="Symbol" panose="05050102010706020507" pitchFamily="18" charset="2"/>
              </a:rPr>
              <a:t> [</a:t>
            </a:r>
            <a:endParaRPr lang="ja-JP" altLang="en-US" sz="2000" b="1" dirty="0">
              <a:solidFill>
                <a:srgbClr val="66FFFF"/>
              </a:solidFill>
              <a:latin typeface="Symbol" panose="05050102010706020507" pitchFamily="18" charset="2"/>
            </a:endParaRPr>
          </a:p>
        </p:txBody>
      </p:sp>
      <p:sp>
        <p:nvSpPr>
          <p:cNvPr id="38930" name="テキスト ボックス 26"/>
          <p:cNvSpPr txBox="1">
            <a:spLocks noChangeArrowheads="1"/>
          </p:cNvSpPr>
          <p:nvPr/>
        </p:nvSpPr>
        <p:spPr bwMode="auto">
          <a:xfrm>
            <a:off x="2785701" y="4768304"/>
            <a:ext cx="504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>
                <a:latin typeface="Symbol" panose="05050102010706020507" pitchFamily="18" charset="2"/>
              </a:rPr>
              <a:t> </a:t>
            </a:r>
            <a:r>
              <a:rPr lang="en-US" altLang="ja-JP" sz="1800">
                <a:solidFill>
                  <a:srgbClr val="002060"/>
                </a:solidFill>
                <a:latin typeface="Arial" panose="020B0604020202020204" pitchFamily="34" charset="0"/>
              </a:rPr>
              <a:t>0</a:t>
            </a:r>
            <a:r>
              <a:rPr lang="en-US" altLang="ja-JP" sz="1800" baseline="30000">
                <a:solidFill>
                  <a:srgbClr val="002060"/>
                </a:solidFill>
                <a:latin typeface="Arial" panose="020B0604020202020204" pitchFamily="34" charset="0"/>
              </a:rPr>
              <a:t>+</a:t>
            </a:r>
            <a:r>
              <a:rPr lang="en-US" altLang="ja-JP" sz="18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ja-JP" altLang="en-US" sz="1800">
              <a:solidFill>
                <a:srgbClr val="002060"/>
              </a:solidFill>
              <a:latin typeface="Symbol" panose="05050102010706020507" pitchFamily="18" charset="2"/>
            </a:endParaRPr>
          </a:p>
        </p:txBody>
      </p:sp>
      <p:sp>
        <p:nvSpPr>
          <p:cNvPr id="38931" name="テキスト ボックス 27"/>
          <p:cNvSpPr txBox="1">
            <a:spLocks noChangeArrowheads="1"/>
          </p:cNvSpPr>
          <p:nvPr/>
        </p:nvSpPr>
        <p:spPr bwMode="auto">
          <a:xfrm>
            <a:off x="6723063" y="5351463"/>
            <a:ext cx="506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>
                <a:latin typeface="Symbol" panose="05050102010706020507" pitchFamily="18" charset="2"/>
              </a:rPr>
              <a:t> </a:t>
            </a:r>
            <a:r>
              <a:rPr lang="en-US" altLang="ja-JP" sz="180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  <a:r>
              <a:rPr lang="en-US" altLang="ja-JP" sz="1800" baseline="30000">
                <a:solidFill>
                  <a:srgbClr val="002060"/>
                </a:solidFill>
                <a:latin typeface="Arial" panose="020B0604020202020204" pitchFamily="34" charset="0"/>
              </a:rPr>
              <a:t>+</a:t>
            </a:r>
            <a:r>
              <a:rPr lang="en-US" altLang="ja-JP" sz="18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ja-JP" altLang="en-US" sz="1800">
              <a:solidFill>
                <a:srgbClr val="002060"/>
              </a:solidFill>
              <a:latin typeface="Symbol" panose="05050102010706020507" pitchFamily="18" charset="2"/>
            </a:endParaRPr>
          </a:p>
        </p:txBody>
      </p:sp>
      <p:sp>
        <p:nvSpPr>
          <p:cNvPr id="38932" name="テキスト ボックス 28"/>
          <p:cNvSpPr txBox="1">
            <a:spLocks noChangeArrowheads="1"/>
          </p:cNvSpPr>
          <p:nvPr/>
        </p:nvSpPr>
        <p:spPr bwMode="auto">
          <a:xfrm>
            <a:off x="7151688" y="5351463"/>
            <a:ext cx="468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>
                <a:latin typeface="Symbol" panose="05050102010706020507" pitchFamily="18" charset="2"/>
              </a:rPr>
              <a:t> </a:t>
            </a:r>
            <a:r>
              <a:rPr lang="en-US" altLang="ja-JP" sz="180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r>
              <a:rPr lang="en-US" altLang="ja-JP" sz="1800" baseline="30000">
                <a:solidFill>
                  <a:srgbClr val="002060"/>
                </a:solidFill>
                <a:latin typeface="Arial" panose="020B0604020202020204" pitchFamily="34" charset="0"/>
              </a:rPr>
              <a:t>-</a:t>
            </a:r>
            <a:r>
              <a:rPr lang="en-US" altLang="ja-JP" sz="18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ja-JP" altLang="en-US" sz="1800">
              <a:solidFill>
                <a:srgbClr val="002060"/>
              </a:solidFill>
              <a:latin typeface="Symbol" panose="05050102010706020507" pitchFamily="18" charset="2"/>
            </a:endParaRPr>
          </a:p>
        </p:txBody>
      </p:sp>
      <p:sp>
        <p:nvSpPr>
          <p:cNvPr id="38933" name="テキスト ボックス 29"/>
          <p:cNvSpPr txBox="1">
            <a:spLocks noChangeArrowheads="1"/>
          </p:cNvSpPr>
          <p:nvPr/>
        </p:nvSpPr>
        <p:spPr bwMode="auto">
          <a:xfrm>
            <a:off x="5338763" y="1573355"/>
            <a:ext cx="39803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66FFFF"/>
                </a:solidFill>
                <a:latin typeface="Symbol" panose="05050102010706020507" pitchFamily="18" charset="2"/>
              </a:rPr>
              <a:t>     </a:t>
            </a:r>
            <a:r>
              <a:rPr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n                         </a:t>
            </a:r>
            <a:r>
              <a:rPr lang="en-US" altLang="ja-JP" sz="2400" dirty="0">
                <a:solidFill>
                  <a:srgbClr val="66FFFF"/>
                </a:solidFill>
                <a:latin typeface="Symbol" panose="05050102010706020507" pitchFamily="18" charset="2"/>
              </a:rPr>
              <a:t>b</a:t>
            </a:r>
            <a:r>
              <a:rPr lang="en-US" altLang="ja-JP" sz="2400" baseline="30000" dirty="0">
                <a:solidFill>
                  <a:srgbClr val="66FFFF"/>
                </a:solidFill>
                <a:latin typeface="Symbol" panose="05050102010706020507" pitchFamily="18" charset="2"/>
              </a:rPr>
              <a:t>-</a:t>
            </a:r>
            <a:r>
              <a:rPr lang="en-US" altLang="ja-JP" sz="2400" dirty="0">
                <a:solidFill>
                  <a:srgbClr val="66FFFF"/>
                </a:solidFill>
                <a:latin typeface="Symbol" panose="05050102010706020507" pitchFamily="18" charset="2"/>
              </a:rPr>
              <a:t> </a:t>
            </a:r>
            <a:endParaRPr lang="ja-JP" altLang="en-US" sz="2400" dirty="0">
              <a:solidFill>
                <a:srgbClr val="66FFFF"/>
              </a:solidFill>
              <a:latin typeface="Symbol" panose="05050102010706020507" pitchFamily="18" charset="2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>
            <a:off x="2131651" y="4382542"/>
            <a:ext cx="1322388" cy="0"/>
          </a:xfrm>
          <a:prstGeom prst="line">
            <a:avLst/>
          </a:prstGeom>
          <a:ln w="28575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1358539" y="4382542"/>
            <a:ext cx="719137" cy="665162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線コネクタ 3"/>
          <p:cNvCxnSpPr/>
          <p:nvPr/>
        </p:nvCxnSpPr>
        <p:spPr>
          <a:xfrm flipH="1">
            <a:off x="1010876" y="2631529"/>
            <a:ext cx="676275" cy="243998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1310914" y="2455317"/>
            <a:ext cx="660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1307739" y="2607717"/>
            <a:ext cx="660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正方形/長方形 1"/>
          <p:cNvSpPr/>
          <p:nvPr/>
        </p:nvSpPr>
        <p:spPr>
          <a:xfrm>
            <a:off x="2136414" y="2787104"/>
            <a:ext cx="1331912" cy="349250"/>
          </a:xfrm>
          <a:prstGeom prst="rect">
            <a:avLst/>
          </a:prstGeom>
          <a:pattFill prst="pct25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2153876" y="3769767"/>
            <a:ext cx="1300163" cy="355600"/>
          </a:xfrm>
          <a:prstGeom prst="rect">
            <a:avLst/>
          </a:prstGeom>
          <a:pattFill prst="ltHorz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28" name="直線矢印コネクタ 27"/>
          <p:cNvCxnSpPr/>
          <p:nvPr/>
        </p:nvCxnSpPr>
        <p:spPr>
          <a:xfrm flipV="1">
            <a:off x="1372826" y="3984079"/>
            <a:ext cx="728663" cy="1055688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V="1">
            <a:off x="1026751" y="2853779"/>
            <a:ext cx="1073150" cy="220027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2114456" y="1891754"/>
            <a:ext cx="1322388" cy="298450"/>
          </a:xfrm>
          <a:prstGeom prst="rect">
            <a:avLst/>
          </a:prstGeom>
          <a:pattFill prst="pct25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2117631" y="1034504"/>
            <a:ext cx="1305367" cy="252919"/>
          </a:xfrm>
          <a:prstGeom prst="rect">
            <a:avLst/>
          </a:prstGeom>
          <a:pattFill prst="pct25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8945" name="正方形/長方形 2"/>
          <p:cNvSpPr>
            <a:spLocks noChangeArrowheads="1"/>
          </p:cNvSpPr>
          <p:nvPr/>
        </p:nvSpPr>
        <p:spPr bwMode="auto">
          <a:xfrm>
            <a:off x="-293867" y="5069113"/>
            <a:ext cx="6553200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ja-JP" b="1" dirty="0">
                <a:solidFill>
                  <a:srgbClr val="66FFFF"/>
                </a:solidFill>
              </a:rPr>
              <a:t>  |I&gt; = |NP&gt;  - </a:t>
            </a:r>
            <a:r>
              <a:rPr lang="en-US" altLang="ja-JP" b="1" dirty="0">
                <a:solidFill>
                  <a:srgbClr val="66FFFF"/>
                </a:solidFill>
                <a:latin typeface="Symbol" panose="05050102010706020507" pitchFamily="18" charset="2"/>
              </a:rPr>
              <a:t>e</a:t>
            </a:r>
            <a:r>
              <a:rPr lang="en-US" altLang="ja-JP" b="1" dirty="0">
                <a:solidFill>
                  <a:srgbClr val="66FFFF"/>
                </a:solidFill>
              </a:rPr>
              <a:t> |</a:t>
            </a:r>
            <a:r>
              <a:rPr lang="en-US" altLang="ja-JP" b="1" dirty="0" err="1">
                <a:solidFill>
                  <a:srgbClr val="66FFFF"/>
                </a:solidFill>
              </a:rPr>
              <a:t>GRn</a:t>
            </a:r>
            <a:r>
              <a:rPr lang="en-US" altLang="ja-JP" b="1" dirty="0">
                <a:solidFill>
                  <a:srgbClr val="66FFFF"/>
                </a:solidFill>
              </a:rPr>
              <a:t>&gt; - </a:t>
            </a:r>
            <a:r>
              <a:rPr lang="en-US" altLang="ja-JP" b="1" dirty="0">
                <a:solidFill>
                  <a:srgbClr val="66FFFF"/>
                </a:solidFill>
                <a:latin typeface="Symbol" panose="05050102010706020507" pitchFamily="18" charset="2"/>
              </a:rPr>
              <a:t>d</a:t>
            </a:r>
            <a:r>
              <a:rPr lang="en-US" altLang="ja-JP" b="1" dirty="0">
                <a:solidFill>
                  <a:srgbClr val="66FFFF"/>
                </a:solidFill>
              </a:rPr>
              <a:t> |GR </a:t>
            </a:r>
            <a:r>
              <a:rPr lang="en-US" altLang="ja-JP" b="1" dirty="0">
                <a:solidFill>
                  <a:srgbClr val="66FFFF"/>
                </a:solidFill>
                <a:latin typeface="Symbol" panose="05050102010706020507" pitchFamily="18" charset="2"/>
              </a:rPr>
              <a:t>D</a:t>
            </a:r>
            <a:r>
              <a:rPr lang="en-US" altLang="ja-JP" b="1" dirty="0">
                <a:solidFill>
                  <a:srgbClr val="66FFFF"/>
                </a:solidFill>
              </a:rPr>
              <a:t>&gt;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ja-JP" b="1" dirty="0">
                <a:solidFill>
                  <a:srgbClr val="66FFFF"/>
                </a:solidFill>
              </a:rPr>
              <a:t>  M</a:t>
            </a:r>
            <a:r>
              <a:rPr lang="en-US" altLang="ja-JP" b="1" baseline="30000" dirty="0">
                <a:solidFill>
                  <a:srgbClr val="66FFFF"/>
                </a:solidFill>
                <a:latin typeface="Symbol" panose="05050102010706020507" pitchFamily="18" charset="2"/>
              </a:rPr>
              <a:t>b</a:t>
            </a:r>
            <a:r>
              <a:rPr lang="en-US" altLang="ja-JP" b="1" dirty="0">
                <a:solidFill>
                  <a:srgbClr val="66FFFF"/>
                </a:solidFill>
              </a:rPr>
              <a:t>~ </a:t>
            </a:r>
            <a:r>
              <a:rPr lang="en-US" altLang="ja-JP" b="1" dirty="0" err="1">
                <a:solidFill>
                  <a:srgbClr val="66FFFF"/>
                </a:solidFill>
              </a:rPr>
              <a:t>k</a:t>
            </a:r>
            <a:r>
              <a:rPr lang="en-US" altLang="ja-JP" b="1" baseline="30000" dirty="0" err="1">
                <a:solidFill>
                  <a:srgbClr val="66FFFF"/>
                </a:solidFill>
              </a:rPr>
              <a:t>eff</a:t>
            </a:r>
            <a:r>
              <a:rPr lang="en-US" altLang="ja-JP" b="1" dirty="0">
                <a:solidFill>
                  <a:srgbClr val="66FFFF"/>
                </a:solidFill>
              </a:rPr>
              <a:t> M</a:t>
            </a:r>
            <a:r>
              <a:rPr lang="en-US" altLang="ja-JP" b="1" baseline="-25000" dirty="0">
                <a:solidFill>
                  <a:srgbClr val="66FFFF"/>
                </a:solidFill>
              </a:rPr>
              <a:t>0     </a:t>
            </a:r>
            <a:r>
              <a:rPr lang="en-US" altLang="ja-JP" b="1" dirty="0">
                <a:solidFill>
                  <a:srgbClr val="66FFFF"/>
                </a:solidFill>
              </a:rPr>
              <a:t> </a:t>
            </a:r>
            <a:r>
              <a:rPr lang="en-US" altLang="ja-JP" b="1" dirty="0" err="1">
                <a:solidFill>
                  <a:srgbClr val="66FFFF"/>
                </a:solidFill>
              </a:rPr>
              <a:t>k</a:t>
            </a:r>
            <a:r>
              <a:rPr lang="en-US" altLang="ja-JP" b="1" baseline="30000" dirty="0" err="1">
                <a:solidFill>
                  <a:srgbClr val="66FFFF"/>
                </a:solidFill>
              </a:rPr>
              <a:t>eff</a:t>
            </a:r>
            <a:r>
              <a:rPr lang="en-US" altLang="ja-JP" b="1" dirty="0">
                <a:solidFill>
                  <a:srgbClr val="66FFFF"/>
                </a:solidFill>
              </a:rPr>
              <a:t>  (</a:t>
            </a:r>
            <a:r>
              <a:rPr lang="en-US" altLang="ja-JP" b="1" dirty="0" err="1">
                <a:solidFill>
                  <a:srgbClr val="66FFFF"/>
                </a:solidFill>
                <a:latin typeface="Symbol" panose="05050102010706020507" pitchFamily="18" charset="2"/>
              </a:rPr>
              <a:t>ts</a:t>
            </a:r>
            <a:r>
              <a:rPr lang="en-US" altLang="ja-JP" b="1" dirty="0">
                <a:solidFill>
                  <a:srgbClr val="66FFFF"/>
                </a:solidFill>
              </a:rPr>
              <a:t>)~ 1/(1+ </a:t>
            </a:r>
            <a:r>
              <a:rPr lang="en-US" altLang="ja-JP" b="1" dirty="0" err="1">
                <a:solidFill>
                  <a:srgbClr val="66FFFF"/>
                </a:solidFill>
                <a:latin typeface="Symbol" panose="05050102010706020507" pitchFamily="18" charset="2"/>
              </a:rPr>
              <a:t>c</a:t>
            </a:r>
            <a:r>
              <a:rPr lang="en-US" altLang="ja-JP" b="1" baseline="-25000" dirty="0" err="1">
                <a:solidFill>
                  <a:srgbClr val="66FFFF"/>
                </a:solidFill>
                <a:latin typeface="Symbol" panose="05050102010706020507" pitchFamily="18" charset="2"/>
              </a:rPr>
              <a:t>ts</a:t>
            </a:r>
            <a:r>
              <a:rPr lang="en-US" altLang="ja-JP" b="1" dirty="0">
                <a:solidFill>
                  <a:srgbClr val="66FFFF"/>
                </a:solidFill>
              </a:rPr>
              <a:t>) = 0.4</a:t>
            </a:r>
            <a:r>
              <a:rPr lang="en-US" altLang="ja-JP" b="1" baseline="-25000" dirty="0">
                <a:solidFill>
                  <a:srgbClr val="66FFFF"/>
                </a:solidFill>
              </a:rPr>
              <a:t>    </a:t>
            </a:r>
          </a:p>
          <a:p>
            <a:pPr algn="ctr">
              <a:lnSpc>
                <a:spcPct val="150000"/>
              </a:lnSpc>
            </a:pPr>
            <a:r>
              <a:rPr lang="en-US" altLang="ja-JP" b="1" baseline="-25000" dirty="0">
                <a:solidFill>
                  <a:srgbClr val="66FFFF"/>
                </a:solidFill>
              </a:rPr>
              <a:t>        </a:t>
            </a:r>
            <a:r>
              <a:rPr lang="en-US" altLang="ja-JP" b="1" dirty="0" err="1">
                <a:solidFill>
                  <a:srgbClr val="66FFFF"/>
                </a:solidFill>
              </a:rPr>
              <a:t>k</a:t>
            </a:r>
            <a:r>
              <a:rPr lang="en-US" altLang="ja-JP" b="1" baseline="30000" dirty="0" err="1">
                <a:solidFill>
                  <a:srgbClr val="66FFFF"/>
                </a:solidFill>
              </a:rPr>
              <a:t>eff</a:t>
            </a:r>
            <a:r>
              <a:rPr lang="en-US" altLang="ja-JP" b="1" dirty="0">
                <a:solidFill>
                  <a:srgbClr val="66FFFF"/>
                </a:solidFill>
              </a:rPr>
              <a:t>  (</a:t>
            </a:r>
            <a:r>
              <a:rPr lang="en-US" altLang="ja-JP" b="1" dirty="0">
                <a:solidFill>
                  <a:srgbClr val="66FFFF"/>
                </a:solidFill>
                <a:latin typeface="Symbol" panose="05050102010706020507" pitchFamily="18" charset="2"/>
              </a:rPr>
              <a:t>D</a:t>
            </a:r>
            <a:r>
              <a:rPr lang="en-US" altLang="ja-JP" b="1" dirty="0">
                <a:solidFill>
                  <a:srgbClr val="66FFFF"/>
                </a:solidFill>
              </a:rPr>
              <a:t>)~  0.6 </a:t>
            </a:r>
            <a:r>
              <a:rPr lang="ja-JP" altLang="en-US" b="1" dirty="0">
                <a:solidFill>
                  <a:srgbClr val="66FFFF"/>
                </a:solidFill>
              </a:rPr>
              <a:t>　　</a:t>
            </a:r>
            <a:r>
              <a:rPr lang="en-US" altLang="ja-JP" b="1" dirty="0">
                <a:solidFill>
                  <a:srgbClr val="66FFFF"/>
                </a:solidFill>
                <a:latin typeface="Symbol" panose="05050102010706020507" pitchFamily="18" charset="2"/>
              </a:rPr>
              <a:t> </a:t>
            </a:r>
            <a:r>
              <a:rPr lang="en-US" altLang="ja-JP" b="1" dirty="0" err="1">
                <a:solidFill>
                  <a:srgbClr val="66FFFF"/>
                </a:solidFill>
                <a:latin typeface="Symbol" panose="05050102010706020507" pitchFamily="18" charset="2"/>
              </a:rPr>
              <a:t>c</a:t>
            </a:r>
            <a:r>
              <a:rPr lang="en-US" altLang="ja-JP" b="1" baseline="-25000" dirty="0" err="1">
                <a:solidFill>
                  <a:srgbClr val="66FFFF"/>
                </a:solidFill>
                <a:latin typeface="Symbol" panose="05050102010706020507" pitchFamily="18" charset="2"/>
              </a:rPr>
              <a:t>ts</a:t>
            </a:r>
            <a:r>
              <a:rPr lang="en-US" altLang="ja-JP" b="1" dirty="0">
                <a:solidFill>
                  <a:srgbClr val="66FFFF"/>
                </a:solidFill>
              </a:rPr>
              <a:t>: susceptibility  </a:t>
            </a:r>
            <a:endParaRPr lang="en-US" altLang="ja-JP" b="1" baseline="-25000" dirty="0">
              <a:solidFill>
                <a:srgbClr val="66FFFF"/>
              </a:solidFill>
            </a:endParaRPr>
          </a:p>
        </p:txBody>
      </p:sp>
      <p:sp>
        <p:nvSpPr>
          <p:cNvPr id="38946" name="Rectangle 2"/>
          <p:cNvSpPr txBox="1">
            <a:spLocks noChangeArrowheads="1"/>
          </p:cNvSpPr>
          <p:nvPr/>
        </p:nvSpPr>
        <p:spPr bwMode="auto">
          <a:xfrm>
            <a:off x="116029" y="85732"/>
            <a:ext cx="8953218" cy="566737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Weak int.: spin isospin </a:t>
            </a:r>
            <a:r>
              <a:rPr lang="en-US" altLang="ja-JP" sz="2800" b="1" dirty="0" err="1">
                <a:solidFill>
                  <a:srgbClr val="002060"/>
                </a:solidFill>
                <a:latin typeface="Symbol" panose="05050102010706020507" pitchFamily="18" charset="2"/>
              </a:rPr>
              <a:t>ts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</a:t>
            </a:r>
            <a:r>
              <a:rPr lang="en-US" altLang="ja-JP" sz="2800" b="1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-1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 GR and N</a:t>
            </a:r>
            <a:r>
              <a:rPr lang="en-US" altLang="ja-JP" sz="2800" b="1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-1</a:t>
            </a:r>
            <a:r>
              <a:rPr lang="en-US" altLang="ja-JP" sz="2800" b="1" dirty="0">
                <a:solidFill>
                  <a:srgbClr val="002060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GR  </a:t>
            </a:r>
          </a:p>
        </p:txBody>
      </p:sp>
      <p:sp>
        <p:nvSpPr>
          <p:cNvPr id="17443" name="Rectangle 3"/>
          <p:cNvSpPr txBox="1">
            <a:spLocks noChangeArrowheads="1"/>
          </p:cNvSpPr>
          <p:nvPr/>
        </p:nvSpPr>
        <p:spPr bwMode="auto">
          <a:xfrm>
            <a:off x="5114382" y="4641594"/>
            <a:ext cx="4019550" cy="90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34290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68580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02870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137160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18288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2860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27432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20040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altLang="ja-JP" sz="500" b="1" dirty="0">
                <a:solidFill>
                  <a:srgbClr val="CCECFF"/>
                </a:solidFill>
              </a:rPr>
              <a:t> </a:t>
            </a:r>
            <a:r>
              <a:rPr lang="ja-JP" altLang="en-US" sz="500" b="1" dirty="0">
                <a:solidFill>
                  <a:srgbClr val="CCECFF"/>
                </a:solidFill>
              </a:rPr>
              <a:t>　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ja-JP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ja-JP" sz="2000" b="1" dirty="0">
                <a:latin typeface="Times New Roman" panose="02020603050405020304" pitchFamily="18" charset="0"/>
              </a:rPr>
              <a:t>H. Ejiri   PRC 26 ‘82 2628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altLang="ja-JP" sz="2000" b="1" dirty="0">
                <a:latin typeface="Times New Roman" panose="02020603050405020304" pitchFamily="18" charset="0"/>
              </a:rPr>
              <a:t>     Nuclear core change ,  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13299" y="5443937"/>
            <a:ext cx="3240683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Bohr Mottelson</a:t>
            </a:r>
          </a:p>
          <a:p>
            <a:pPr>
              <a:defRPr/>
            </a:pPr>
            <a:r>
              <a:rPr lang="en-US" altLang="ja-JP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 B 10 ‘81 10  Isobar</a:t>
            </a:r>
            <a:endParaRPr lang="ja-JP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5676900" y="2296514"/>
            <a:ext cx="2290762" cy="2162167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ja-JP" dirty="0"/>
          </a:p>
          <a:p>
            <a:pPr algn="ctr">
              <a:defRPr/>
            </a:pPr>
            <a:endParaRPr lang="en-US" altLang="ja-JP" sz="2000" dirty="0"/>
          </a:p>
          <a:p>
            <a:pPr algn="ctr">
              <a:defRPr/>
            </a:pPr>
            <a:endParaRPr lang="en-US" altLang="ja-JP" sz="2000" dirty="0"/>
          </a:p>
          <a:p>
            <a:pPr algn="ctr">
              <a:defRPr/>
            </a:pPr>
            <a:r>
              <a:rPr lang="en-US" altLang="ja-JP" sz="2000" dirty="0"/>
              <a:t>Nucleus</a:t>
            </a:r>
            <a:endParaRPr lang="ja-JP" altLang="en-US" sz="2000" dirty="0"/>
          </a:p>
        </p:txBody>
      </p:sp>
      <p:sp>
        <p:nvSpPr>
          <p:cNvPr id="9" name="下矢印 8"/>
          <p:cNvSpPr/>
          <p:nvPr/>
        </p:nvSpPr>
        <p:spPr>
          <a:xfrm>
            <a:off x="6337182" y="2643603"/>
            <a:ext cx="217488" cy="301625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5" name="下矢印 34"/>
          <p:cNvSpPr/>
          <p:nvPr/>
        </p:nvSpPr>
        <p:spPr>
          <a:xfrm>
            <a:off x="6591182" y="2622965"/>
            <a:ext cx="215900" cy="301625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6" name="下矢印 35"/>
          <p:cNvSpPr/>
          <p:nvPr/>
        </p:nvSpPr>
        <p:spPr>
          <a:xfrm>
            <a:off x="6840420" y="2622965"/>
            <a:ext cx="215900" cy="301625"/>
          </a:xfrm>
          <a:prstGeom prst="down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7" name="下矢印 36"/>
          <p:cNvSpPr/>
          <p:nvPr/>
        </p:nvSpPr>
        <p:spPr>
          <a:xfrm flipV="1">
            <a:off x="6530418" y="2051088"/>
            <a:ext cx="337428" cy="41103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030616" y="2539829"/>
            <a:ext cx="3026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000" b="1" dirty="0">
                <a:solidFill>
                  <a:srgbClr val="66FFFF"/>
                </a:solidFill>
                <a:latin typeface="+mj-lt"/>
              </a:rPr>
              <a:t> nucleon </a:t>
            </a:r>
            <a:r>
              <a:rPr lang="en-US" altLang="ja-JP" sz="2400" b="1" dirty="0">
                <a:solidFill>
                  <a:srgbClr val="0DF3F3"/>
                </a:solidFill>
                <a:latin typeface="Symbol" panose="05050102010706020507" pitchFamily="18" charset="2"/>
              </a:rPr>
              <a:t>s t</a:t>
            </a:r>
            <a:r>
              <a:rPr lang="en-US" altLang="ja-JP" sz="2400" b="1" dirty="0">
                <a:solidFill>
                  <a:srgbClr val="0DF3F3"/>
                </a:solidFill>
                <a:latin typeface="+mj-lt"/>
              </a:rPr>
              <a:t> </a:t>
            </a:r>
            <a:r>
              <a:rPr lang="ja-JP" altLang="en-US" sz="2400" b="1" dirty="0">
                <a:solidFill>
                  <a:srgbClr val="0DF3F3"/>
                </a:solidFill>
                <a:latin typeface="+mj-lt"/>
              </a:rPr>
              <a:t>  </a:t>
            </a:r>
            <a:r>
              <a:rPr lang="en-US" altLang="ja-JP" sz="2400" b="1" dirty="0">
                <a:solidFill>
                  <a:srgbClr val="0DF3F3"/>
                </a:solidFill>
                <a:latin typeface="+mj-lt"/>
              </a:rPr>
              <a:t>N</a:t>
            </a:r>
            <a:r>
              <a:rPr lang="ja-JP" altLang="en-US" sz="2400" b="1" dirty="0">
                <a:solidFill>
                  <a:srgbClr val="0DF3F3"/>
                </a:solidFill>
                <a:latin typeface="Symbol" panose="05050102010706020507" pitchFamily="18" charset="2"/>
              </a:rPr>
              <a:t>　</a:t>
            </a:r>
            <a:r>
              <a:rPr lang="en-US" altLang="ja-JP" sz="2400" b="1" dirty="0">
                <a:solidFill>
                  <a:srgbClr val="0DF3F3"/>
                </a:solidFill>
                <a:latin typeface="Symbol" panose="05050102010706020507" pitchFamily="18" charset="2"/>
              </a:rPr>
              <a:t> </a:t>
            </a:r>
          </a:p>
          <a:p>
            <a:pPr>
              <a:defRPr/>
            </a:pPr>
            <a:r>
              <a:rPr lang="ja-JP" altLang="en-US" sz="2400" b="1" dirty="0">
                <a:solidFill>
                  <a:srgbClr val="0DF3F3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solidFill>
                  <a:srgbClr val="FF99FF"/>
                </a:solidFill>
                <a:cs typeface="Times New Roman" panose="02020603050405020304" pitchFamily="18" charset="0"/>
              </a:rPr>
              <a:t>quark</a:t>
            </a:r>
            <a:r>
              <a:rPr lang="en-US" altLang="ja-JP" sz="24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400" b="1" dirty="0" err="1">
                <a:solidFill>
                  <a:srgbClr val="FF99FF"/>
                </a:solidFill>
                <a:latin typeface="Symbol" panose="05050102010706020507" pitchFamily="18" charset="2"/>
              </a:rPr>
              <a:t>ts</a:t>
            </a:r>
            <a:r>
              <a:rPr lang="en-US" altLang="ja-JP" sz="2400" b="1" dirty="0">
                <a:solidFill>
                  <a:srgbClr val="FF99FF"/>
                </a:solidFill>
                <a:latin typeface="Symbol" panose="05050102010706020507" pitchFamily="18" charset="2"/>
              </a:rPr>
              <a:t>  </a:t>
            </a:r>
            <a:r>
              <a:rPr lang="ja-JP" altLang="en-US" sz="2400" b="1" dirty="0">
                <a:solidFill>
                  <a:srgbClr val="FF99FF"/>
                </a:solidFill>
                <a:latin typeface="Symbol" panose="05050102010706020507" pitchFamily="18" charset="2"/>
              </a:rPr>
              <a:t> </a:t>
            </a:r>
            <a:r>
              <a:rPr lang="en-US" altLang="ja-JP" sz="2400" b="1" dirty="0" err="1">
                <a:solidFill>
                  <a:srgbClr val="FF99FF"/>
                </a:solidFill>
                <a:latin typeface="Symbol" panose="05050102010706020507" pitchFamily="18" charset="2"/>
              </a:rPr>
              <a:t>D</a:t>
            </a:r>
            <a:r>
              <a:rPr lang="en-US" altLang="ja-JP" sz="2400" b="1" baseline="-25000" dirty="0" err="1">
                <a:solidFill>
                  <a:srgbClr val="FF99FF"/>
                </a:solidFill>
                <a:latin typeface="+mj-lt"/>
              </a:rPr>
              <a:t>j</a:t>
            </a:r>
            <a:endParaRPr lang="ja-JP" altLang="en-US" sz="2000" b="1" dirty="0">
              <a:solidFill>
                <a:srgbClr val="FF99FF"/>
              </a:solidFill>
              <a:latin typeface="Symbol" panose="05050102010706020507" pitchFamily="18" charset="2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95497" y="2038410"/>
            <a:ext cx="21685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ja-JP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s t</a:t>
            </a:r>
            <a:r>
              <a:rPr lang="en-US" altLang="ja-JP" sz="2400" b="1" dirty="0">
                <a:solidFill>
                  <a:srgbClr val="FF0000"/>
                </a:solidFill>
                <a:latin typeface="+mj-lt"/>
              </a:rPr>
              <a:t>       </a:t>
            </a:r>
            <a:r>
              <a:rPr lang="en-US" altLang="ja-JP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endParaRPr lang="ja-JP" altLang="en-US" sz="2000" b="1" dirty="0">
              <a:solidFill>
                <a:srgbClr val="002060"/>
              </a:solidFill>
              <a:latin typeface="Symbol" panose="05050102010706020507" pitchFamily="18" charset="2"/>
            </a:endParaRPr>
          </a:p>
        </p:txBody>
      </p:sp>
      <p:sp>
        <p:nvSpPr>
          <p:cNvPr id="38956" name="テキスト ボックス 11"/>
          <p:cNvSpPr txBox="1">
            <a:spLocks noChangeArrowheads="1"/>
          </p:cNvSpPr>
          <p:nvPr/>
        </p:nvSpPr>
        <p:spPr bwMode="auto">
          <a:xfrm>
            <a:off x="5722026" y="815005"/>
            <a:ext cx="24526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 dirty="0">
                <a:solidFill>
                  <a:srgbClr val="66FFFF"/>
                </a:solidFill>
              </a:rPr>
              <a:t>Nuclear medium </a:t>
            </a:r>
          </a:p>
          <a:p>
            <a:r>
              <a:rPr lang="en-US" altLang="ja-JP" b="1" dirty="0">
                <a:solidFill>
                  <a:srgbClr val="66FFFF"/>
                </a:solidFill>
                <a:latin typeface="Symbol" panose="05050102010706020507" pitchFamily="18" charset="2"/>
              </a:rPr>
              <a:t> </a:t>
            </a:r>
            <a:r>
              <a:rPr lang="en-US" altLang="ja-JP" b="1" dirty="0" err="1">
                <a:solidFill>
                  <a:srgbClr val="66FFFF"/>
                </a:solidFill>
                <a:latin typeface="Symbol" panose="05050102010706020507" pitchFamily="18" charset="2"/>
              </a:rPr>
              <a:t>ts</a:t>
            </a:r>
            <a:r>
              <a:rPr lang="en-US" altLang="ja-JP" b="1" dirty="0">
                <a:solidFill>
                  <a:srgbClr val="66FFFF"/>
                </a:solidFill>
              </a:rPr>
              <a:t> polarization</a:t>
            </a:r>
            <a:endParaRPr lang="ja-JP" altLang="en-US" b="1" dirty="0">
              <a:solidFill>
                <a:srgbClr val="66FFFF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5592464" y="2030583"/>
            <a:ext cx="1041671" cy="23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/>
          <p:cNvCxnSpPr/>
          <p:nvPr/>
        </p:nvCxnSpPr>
        <p:spPr>
          <a:xfrm flipV="1">
            <a:off x="6757446" y="1848482"/>
            <a:ext cx="1187450" cy="16777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29"/>
          <p:cNvSpPr txBox="1">
            <a:spLocks noChangeArrowheads="1"/>
          </p:cNvSpPr>
          <p:nvPr/>
        </p:nvSpPr>
        <p:spPr bwMode="auto">
          <a:xfrm>
            <a:off x="668770" y="3248116"/>
            <a:ext cx="80486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1800" dirty="0">
                <a:solidFill>
                  <a:srgbClr val="66FFFF"/>
                </a:solidFill>
                <a:latin typeface="Symbol" panose="05050102010706020507" pitchFamily="18" charset="2"/>
              </a:rPr>
              <a:t>      </a:t>
            </a:r>
            <a:r>
              <a:rPr lang="en-US" altLang="ja-JP" sz="2800" b="1" dirty="0">
                <a:solidFill>
                  <a:srgbClr val="FF0000"/>
                </a:solidFill>
                <a:latin typeface="Symbol" panose="05050102010706020507" pitchFamily="18" charset="2"/>
              </a:rPr>
              <a:t>n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66FFFF"/>
                </a:solidFill>
                <a:latin typeface="Symbol" panose="05050102010706020507" pitchFamily="18" charset="2"/>
              </a:rPr>
              <a:t>t</a:t>
            </a:r>
            <a:r>
              <a:rPr lang="en-US" altLang="ja-JP" sz="2400" baseline="30000" dirty="0">
                <a:solidFill>
                  <a:srgbClr val="66FFFF"/>
                </a:solidFill>
                <a:latin typeface="Symbol" panose="05050102010706020507" pitchFamily="18" charset="2"/>
              </a:rPr>
              <a:t>-</a:t>
            </a:r>
            <a:r>
              <a:rPr lang="en-US" altLang="ja-JP" sz="2400" dirty="0">
                <a:solidFill>
                  <a:srgbClr val="66FFFF"/>
                </a:solidFill>
                <a:latin typeface="Symbol" panose="05050102010706020507" pitchFamily="18" charset="2"/>
              </a:rPr>
              <a:t> s </a:t>
            </a:r>
            <a:endParaRPr lang="ja-JP" altLang="en-US" sz="2400" dirty="0">
              <a:solidFill>
                <a:srgbClr val="66FFFF"/>
              </a:solidFill>
              <a:latin typeface="Symbol" panose="05050102010706020507" pitchFamily="18" charset="2"/>
            </a:endParaRPr>
          </a:p>
        </p:txBody>
      </p:sp>
      <p:sp>
        <p:nvSpPr>
          <p:cNvPr id="44" name="下矢印 8">
            <a:extLst>
              <a:ext uri="{FF2B5EF4-FFF2-40B4-BE49-F238E27FC236}">
                <a16:creationId xmlns:a16="http://schemas.microsoft.com/office/drawing/2014/main" id="{943B042B-D9E7-4663-9475-CC4FE2C09E6E}"/>
              </a:ext>
            </a:extLst>
          </p:cNvPr>
          <p:cNvSpPr/>
          <p:nvPr/>
        </p:nvSpPr>
        <p:spPr>
          <a:xfrm>
            <a:off x="6373694" y="2979095"/>
            <a:ext cx="217488" cy="301625"/>
          </a:xfrm>
          <a:prstGeom prst="down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00"/>
              </a:solidFill>
            </a:endParaRPr>
          </a:p>
        </p:txBody>
      </p:sp>
      <p:sp>
        <p:nvSpPr>
          <p:cNvPr id="46" name="下矢印 8">
            <a:extLst>
              <a:ext uri="{FF2B5EF4-FFF2-40B4-BE49-F238E27FC236}">
                <a16:creationId xmlns:a16="http://schemas.microsoft.com/office/drawing/2014/main" id="{33438E15-6D5F-4932-88DB-F87D02B089E5}"/>
              </a:ext>
            </a:extLst>
          </p:cNvPr>
          <p:cNvSpPr/>
          <p:nvPr/>
        </p:nvSpPr>
        <p:spPr>
          <a:xfrm>
            <a:off x="6636424" y="2955328"/>
            <a:ext cx="217488" cy="301625"/>
          </a:xfrm>
          <a:prstGeom prst="down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00"/>
              </a:solidFill>
            </a:endParaRPr>
          </a:p>
        </p:txBody>
      </p:sp>
      <p:sp>
        <p:nvSpPr>
          <p:cNvPr id="47" name="下矢印 8">
            <a:extLst>
              <a:ext uri="{FF2B5EF4-FFF2-40B4-BE49-F238E27FC236}">
                <a16:creationId xmlns:a16="http://schemas.microsoft.com/office/drawing/2014/main" id="{7B0640FA-A505-4363-BED1-EB7AC2CA18E8}"/>
              </a:ext>
            </a:extLst>
          </p:cNvPr>
          <p:cNvSpPr/>
          <p:nvPr/>
        </p:nvSpPr>
        <p:spPr>
          <a:xfrm>
            <a:off x="6854707" y="2936542"/>
            <a:ext cx="217488" cy="301625"/>
          </a:xfrm>
          <a:prstGeom prst="downArrow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81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テキスト ボックス 2"/>
          <p:cNvSpPr txBox="1">
            <a:spLocks noChangeArrowheads="1"/>
          </p:cNvSpPr>
          <p:nvPr/>
        </p:nvSpPr>
        <p:spPr bwMode="auto">
          <a:xfrm>
            <a:off x="6732588" y="6237288"/>
            <a:ext cx="2132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 dirty="0" err="1">
                <a:solidFill>
                  <a:schemeClr val="tx1"/>
                </a:solidFill>
              </a:rPr>
              <a:t>Tateshina</a:t>
            </a:r>
            <a:r>
              <a:rPr lang="en-US" altLang="ja-JP" b="1" dirty="0">
                <a:solidFill>
                  <a:schemeClr val="tx1"/>
                </a:solidFill>
              </a:rPr>
              <a:t> view</a:t>
            </a:r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61925" y="5159375"/>
            <a:ext cx="88201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sz="2800" b="1" dirty="0">
                <a:solidFill>
                  <a:schemeClr val="accent6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ja-JP" alt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81963" y="4680397"/>
            <a:ext cx="9149315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  <a:defRPr/>
            </a:pP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studies of neutrino responses by</a:t>
            </a:r>
          </a:p>
          <a:p>
            <a:pPr>
              <a:lnSpc>
                <a:spcPct val="150000"/>
              </a:lnSpc>
              <a:defRPr/>
            </a:pPr>
            <a:r>
              <a:rPr lang="ja-JP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charge exchange nuclear and lepton reactions</a:t>
            </a:r>
          </a:p>
          <a:p>
            <a:pPr>
              <a:lnSpc>
                <a:spcPct val="150000"/>
              </a:lnSpc>
              <a:defRPr/>
            </a:pPr>
            <a:endParaRPr lang="en-US" altLang="ja-JP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402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テキスト ボックス 1"/>
          <p:cNvSpPr txBox="1">
            <a:spLocks noChangeArrowheads="1"/>
          </p:cNvSpPr>
          <p:nvPr/>
        </p:nvSpPr>
        <p:spPr bwMode="auto">
          <a:xfrm>
            <a:off x="171146" y="137031"/>
            <a:ext cx="2952328" cy="58477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3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CERs for CC</a:t>
            </a:r>
            <a:endParaRPr lang="ja-JP" alt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Line 4"/>
          <p:cNvSpPr>
            <a:spLocks noChangeShapeType="1"/>
          </p:cNvSpPr>
          <p:nvPr/>
        </p:nvSpPr>
        <p:spPr bwMode="auto">
          <a:xfrm>
            <a:off x="771956" y="3280717"/>
            <a:ext cx="1944687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8" name="Line 5"/>
          <p:cNvSpPr>
            <a:spLocks noChangeShapeType="1"/>
          </p:cNvSpPr>
          <p:nvPr/>
        </p:nvSpPr>
        <p:spPr bwMode="auto">
          <a:xfrm>
            <a:off x="771956" y="4139555"/>
            <a:ext cx="1944687" cy="0"/>
          </a:xfrm>
          <a:prstGeom prst="line">
            <a:avLst/>
          </a:prstGeom>
          <a:noFill/>
          <a:ln w="38100">
            <a:solidFill>
              <a:srgbClr val="66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69" name="Line 6"/>
          <p:cNvSpPr>
            <a:spLocks noChangeShapeType="1"/>
          </p:cNvSpPr>
          <p:nvPr/>
        </p:nvSpPr>
        <p:spPr bwMode="auto">
          <a:xfrm flipH="1">
            <a:off x="1774461" y="3436293"/>
            <a:ext cx="9525" cy="606424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1437439" y="3457254"/>
            <a:ext cx="5603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ja-JP" sz="2800" b="1" dirty="0">
                <a:solidFill>
                  <a:srgbClr val="FFFF00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11271" name="Oval 12"/>
          <p:cNvSpPr>
            <a:spLocks noChangeArrowheads="1"/>
          </p:cNvSpPr>
          <p:nvPr/>
        </p:nvSpPr>
        <p:spPr bwMode="auto">
          <a:xfrm>
            <a:off x="1635556" y="3999855"/>
            <a:ext cx="287337" cy="28892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rgbClr val="66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2" name="Line 13"/>
          <p:cNvSpPr>
            <a:spLocks noChangeShapeType="1"/>
          </p:cNvSpPr>
          <p:nvPr/>
        </p:nvSpPr>
        <p:spPr bwMode="auto">
          <a:xfrm flipV="1">
            <a:off x="2932543" y="3856980"/>
            <a:ext cx="0" cy="287337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73" name="Line 15"/>
          <p:cNvSpPr>
            <a:spLocks noChangeShapeType="1"/>
          </p:cNvSpPr>
          <p:nvPr/>
        </p:nvSpPr>
        <p:spPr bwMode="auto">
          <a:xfrm flipV="1">
            <a:off x="627493" y="3064817"/>
            <a:ext cx="0" cy="28733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74" name="Line 16"/>
          <p:cNvSpPr>
            <a:spLocks noChangeShapeType="1"/>
          </p:cNvSpPr>
          <p:nvPr/>
        </p:nvSpPr>
        <p:spPr bwMode="auto">
          <a:xfrm flipH="1">
            <a:off x="2932543" y="3064817"/>
            <a:ext cx="0" cy="2889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1275" name="Oval 17"/>
          <p:cNvSpPr>
            <a:spLocks noChangeArrowheads="1"/>
          </p:cNvSpPr>
          <p:nvPr/>
        </p:nvSpPr>
        <p:spPr bwMode="auto">
          <a:xfrm>
            <a:off x="937056" y="2894955"/>
            <a:ext cx="1812925" cy="1743075"/>
          </a:xfrm>
          <a:prstGeom prst="ellipse">
            <a:avLst/>
          </a:prstGeom>
          <a:noFill/>
          <a:ln w="38100">
            <a:solidFill>
              <a:srgbClr val="CCE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6" name="Text Box 21"/>
          <p:cNvSpPr txBox="1">
            <a:spLocks noChangeArrowheads="1"/>
          </p:cNvSpPr>
          <p:nvPr/>
        </p:nvSpPr>
        <p:spPr bwMode="auto">
          <a:xfrm>
            <a:off x="1348218" y="4149080"/>
            <a:ext cx="6873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t,ts</a:t>
            </a:r>
          </a:p>
        </p:txBody>
      </p:sp>
      <p:sp>
        <p:nvSpPr>
          <p:cNvPr id="11277" name="Text Box 8"/>
          <p:cNvSpPr txBox="1">
            <a:spLocks noChangeArrowheads="1"/>
          </p:cNvSpPr>
          <p:nvPr/>
        </p:nvSpPr>
        <p:spPr bwMode="auto">
          <a:xfrm>
            <a:off x="592568" y="2902892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99FF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11278" name="Text Box 21"/>
          <p:cNvSpPr txBox="1">
            <a:spLocks noChangeArrowheads="1"/>
          </p:cNvSpPr>
          <p:nvPr/>
        </p:nvSpPr>
        <p:spPr bwMode="auto">
          <a:xfrm>
            <a:off x="1063778" y="3183513"/>
            <a:ext cx="7488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t, </a:t>
            </a:r>
            <a:r>
              <a:rPr lang="en-US" altLang="ja-JP" sz="20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ts</a:t>
            </a:r>
            <a:endParaRPr lang="en-US" altLang="ja-JP" sz="2000" b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11281" name="テキスト ボックス 1"/>
          <p:cNvSpPr txBox="1">
            <a:spLocks noChangeArrowheads="1"/>
          </p:cNvSpPr>
          <p:nvPr/>
        </p:nvSpPr>
        <p:spPr bwMode="auto">
          <a:xfrm>
            <a:off x="7502525" y="198438"/>
            <a:ext cx="320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>
                <a:solidFill>
                  <a:srgbClr val="FF33CC"/>
                </a:solidFill>
                <a:latin typeface="Times New Roman" panose="02020603050405020304" pitchFamily="18" charset="0"/>
              </a:rPr>
              <a:t>e</a:t>
            </a: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2" name="テキスト ボックス 2"/>
          <p:cNvSpPr txBox="1">
            <a:spLocks noChangeArrowheads="1"/>
          </p:cNvSpPr>
          <p:nvPr/>
        </p:nvSpPr>
        <p:spPr bwMode="auto">
          <a:xfrm>
            <a:off x="2946779" y="3210902"/>
            <a:ext cx="322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33CC"/>
                </a:solidFill>
                <a:latin typeface="Times New Roman" panose="02020603050405020304" pitchFamily="18" charset="0"/>
              </a:rPr>
              <a:t>e</a:t>
            </a:r>
            <a:endParaRPr lang="ja-JP" altLang="en-US" sz="2400" dirty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3" name="Text Box 8"/>
          <p:cNvSpPr txBox="1">
            <a:spLocks noChangeArrowheads="1"/>
          </p:cNvSpPr>
          <p:nvPr/>
        </p:nvSpPr>
        <p:spPr bwMode="auto">
          <a:xfrm>
            <a:off x="2770618" y="296798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99FF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11284" name="Text Box 8"/>
          <p:cNvSpPr txBox="1">
            <a:spLocks noChangeArrowheads="1"/>
          </p:cNvSpPr>
          <p:nvPr/>
        </p:nvSpPr>
        <p:spPr bwMode="auto">
          <a:xfrm>
            <a:off x="2694182" y="3961981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99FF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11285" name="Text Box 8"/>
          <p:cNvSpPr txBox="1">
            <a:spLocks noChangeArrowheads="1"/>
          </p:cNvSpPr>
          <p:nvPr/>
        </p:nvSpPr>
        <p:spPr bwMode="auto">
          <a:xfrm>
            <a:off x="643368" y="3747442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FF99FF"/>
                </a:solidFill>
                <a:latin typeface="Times New Roman" panose="02020603050405020304" pitchFamily="18" charset="0"/>
              </a:rPr>
              <a:t>n</a:t>
            </a:r>
          </a:p>
        </p:txBody>
      </p:sp>
      <p:pic>
        <p:nvPicPr>
          <p:cNvPr id="11286" name="図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1" t="23100" r="27195" b="16772"/>
          <a:stretch/>
        </p:blipFill>
        <p:spPr bwMode="auto">
          <a:xfrm>
            <a:off x="4344382" y="2228751"/>
            <a:ext cx="4464496" cy="426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8" name="正方形/長方形 1"/>
          <p:cNvSpPr>
            <a:spLocks noChangeArrowheads="1"/>
          </p:cNvSpPr>
          <p:nvPr/>
        </p:nvSpPr>
        <p:spPr bwMode="auto">
          <a:xfrm>
            <a:off x="4932040" y="2664767"/>
            <a:ext cx="488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</a:rPr>
              <a:t>t-</a:t>
            </a:r>
            <a:endParaRPr lang="ja-JP" altLang="en-US" dirty="0"/>
          </a:p>
        </p:txBody>
      </p:sp>
      <p:sp>
        <p:nvSpPr>
          <p:cNvPr id="11289" name="正方形/長方形 24"/>
          <p:cNvSpPr>
            <a:spLocks noChangeArrowheads="1"/>
          </p:cNvSpPr>
          <p:nvPr/>
        </p:nvSpPr>
        <p:spPr bwMode="auto">
          <a:xfrm>
            <a:off x="6639936" y="2639367"/>
            <a:ext cx="487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rgbClr val="FF33CC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b="1" dirty="0">
                <a:solidFill>
                  <a:srgbClr val="FF0000"/>
                </a:solidFill>
                <a:latin typeface="Symbol" panose="05050102010706020507" pitchFamily="18" charset="2"/>
              </a:rPr>
              <a:t>t+</a:t>
            </a:r>
            <a:endParaRPr lang="ja-JP" altLang="en-US" dirty="0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4"/>
          <a:srcRect l="31598" t="46725" r="19676" b="25975"/>
          <a:stretch/>
        </p:blipFill>
        <p:spPr>
          <a:xfrm>
            <a:off x="3414706" y="158179"/>
            <a:ext cx="5462430" cy="1736026"/>
          </a:xfrm>
          <a:prstGeom prst="rect">
            <a:avLst/>
          </a:prstGeom>
          <a:ln w="28575">
            <a:solidFill>
              <a:srgbClr val="0CE9F4"/>
            </a:solidFill>
          </a:ln>
        </p:spPr>
      </p:pic>
      <p:sp>
        <p:nvSpPr>
          <p:cNvPr id="27" name="テキスト ボックス 2"/>
          <p:cNvSpPr txBox="1">
            <a:spLocks noChangeArrowheads="1"/>
          </p:cNvSpPr>
          <p:nvPr/>
        </p:nvSpPr>
        <p:spPr bwMode="auto">
          <a:xfrm>
            <a:off x="2974466" y="3625999"/>
            <a:ext cx="3222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400" dirty="0">
                <a:solidFill>
                  <a:srgbClr val="FF33CC"/>
                </a:solidFill>
                <a:latin typeface="Times New Roman" panose="02020603050405020304" pitchFamily="18" charset="0"/>
              </a:rPr>
              <a:t>e</a:t>
            </a:r>
            <a:endParaRPr lang="ja-JP" altLang="en-US" sz="2400" dirty="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Oval 12"/>
          <p:cNvSpPr>
            <a:spLocks noChangeArrowheads="1"/>
          </p:cNvSpPr>
          <p:nvPr/>
        </p:nvSpPr>
        <p:spPr bwMode="auto">
          <a:xfrm>
            <a:off x="1643771" y="3125767"/>
            <a:ext cx="287337" cy="288925"/>
          </a:xfrm>
          <a:prstGeom prst="ellipse">
            <a:avLst/>
          </a:prstGeom>
          <a:gradFill rotWithShape="1">
            <a:gsLst>
              <a:gs pos="0">
                <a:srgbClr val="CCCCFF"/>
              </a:gs>
              <a:gs pos="100000">
                <a:srgbClr val="5E5E76"/>
              </a:gs>
            </a:gsLst>
            <a:lin ang="5400000" scaled="1"/>
          </a:gradFill>
          <a:ln w="9525">
            <a:solidFill>
              <a:srgbClr val="66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直線矢印コネクタ 2"/>
          <p:cNvCxnSpPr/>
          <p:nvPr/>
        </p:nvCxnSpPr>
        <p:spPr>
          <a:xfrm>
            <a:off x="1774460" y="3583623"/>
            <a:ext cx="1279525" cy="0"/>
          </a:xfrm>
          <a:prstGeom prst="straightConnector1">
            <a:avLst/>
          </a:prstGeom>
          <a:ln w="28575">
            <a:solidFill>
              <a:srgbClr val="0CE9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1774461" y="3848244"/>
            <a:ext cx="1279525" cy="0"/>
          </a:xfrm>
          <a:prstGeom prst="straightConnector1">
            <a:avLst/>
          </a:prstGeom>
          <a:ln w="28575">
            <a:solidFill>
              <a:srgbClr val="0CE9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12"/>
          <p:cNvSpPr>
            <a:spLocks noChangeArrowheads="1"/>
          </p:cNvSpPr>
          <p:nvPr/>
        </p:nvSpPr>
        <p:spPr bwMode="auto">
          <a:xfrm>
            <a:off x="4139952" y="1196752"/>
            <a:ext cx="232889" cy="250891"/>
          </a:xfrm>
          <a:prstGeom prst="ellipse">
            <a:avLst/>
          </a:prstGeom>
          <a:solidFill>
            <a:srgbClr val="0CE9F4"/>
          </a:solidFill>
          <a:ln w="9525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5" name="Oval 12"/>
          <p:cNvSpPr>
            <a:spLocks noChangeArrowheads="1"/>
          </p:cNvSpPr>
          <p:nvPr/>
        </p:nvSpPr>
        <p:spPr bwMode="auto">
          <a:xfrm>
            <a:off x="7802557" y="1151857"/>
            <a:ext cx="232889" cy="250891"/>
          </a:xfrm>
          <a:prstGeom prst="ellipse">
            <a:avLst/>
          </a:prstGeom>
          <a:solidFill>
            <a:srgbClr val="0CE9F4"/>
          </a:solidFill>
          <a:ln w="9525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Oval 12"/>
          <p:cNvSpPr>
            <a:spLocks noChangeArrowheads="1"/>
          </p:cNvSpPr>
          <p:nvPr/>
        </p:nvSpPr>
        <p:spPr bwMode="auto">
          <a:xfrm>
            <a:off x="5940639" y="1151857"/>
            <a:ext cx="232889" cy="250891"/>
          </a:xfrm>
          <a:prstGeom prst="ellipse">
            <a:avLst/>
          </a:prstGeom>
          <a:solidFill>
            <a:srgbClr val="0CE9F4"/>
          </a:solidFill>
          <a:ln w="9525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FF33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-40168" y="4813410"/>
            <a:ext cx="40759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M(EXP) =</a:t>
            </a:r>
            <a:r>
              <a:rPr lang="en-US" altLang="ja-JP" sz="24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400" b="1" baseline="-25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4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en-US" altLang="ja-JP" sz="24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2400" b="1" baseline="-25000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24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ja-JP" altLang="en-US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</a:p>
          <a:p>
            <a:pPr algn="ctr"/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lepton and nuclear CERs </a:t>
            </a:r>
          </a:p>
          <a:p>
            <a:pPr algn="ctr"/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ja-JP" sz="2400" b="1" dirty="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calculations which are</a:t>
            </a:r>
          </a:p>
          <a:p>
            <a:pPr algn="ctr"/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</a:t>
            </a:r>
            <a:r>
              <a:rPr lang="en-US" altLang="ja-JP" sz="2400" b="1" dirty="0" err="1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nn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medium.</a:t>
            </a:r>
            <a:endParaRPr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5159" y="1030338"/>
            <a:ext cx="331456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M=g</a:t>
            </a:r>
            <a:r>
              <a:rPr lang="en-US" altLang="ja-JP" sz="2400" b="1" baseline="30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24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4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g</a:t>
            </a:r>
            <a:r>
              <a:rPr lang="en-US" altLang="ja-JP" sz="2400" b="1" baseline="30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ja-JP" sz="24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ja-JP" sz="2400" b="1" baseline="-25000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  <a:p>
            <a:pPr algn="ctr"/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Sensitive to NN, N</a:t>
            </a:r>
            <a:r>
              <a:rPr lang="en-US" altLang="ja-JP" sz="2400" b="1" dirty="0">
                <a:solidFill>
                  <a:srgbClr val="66FFFF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D/p</a:t>
            </a:r>
          </a:p>
          <a:p>
            <a:pPr algn="ctr"/>
            <a:r>
              <a:rPr lang="en-US" altLang="ja-JP" sz="2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nuclear medium effects</a:t>
            </a:r>
            <a:endParaRPr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380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-531812"/>
            <a:ext cx="8532812" cy="1514476"/>
          </a:xfrm>
        </p:spPr>
        <p:txBody>
          <a:bodyPr/>
          <a:lstStyle/>
          <a:p>
            <a:pPr eaLnBrk="1" hangingPunct="1"/>
            <a:r>
              <a:rPr lang="en-US" altLang="ja-JP" sz="3600" dirty="0"/>
              <a:t> </a:t>
            </a:r>
            <a:r>
              <a:rPr lang="en-US" altLang="ja-JP" sz="3200" b="1" dirty="0">
                <a:solidFill>
                  <a:srgbClr val="CCE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 experiments by RCNP/Osaka </a:t>
            </a: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1" t="7364" r="24806" b="66251"/>
          <a:stretch>
            <a:fillRect/>
          </a:stretch>
        </p:blipFill>
        <p:spPr>
          <a:xfrm>
            <a:off x="2979738" y="1193800"/>
            <a:ext cx="3073400" cy="2979738"/>
          </a:xfrm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6107113" y="573088"/>
            <a:ext cx="3000375" cy="400050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99"/>
                </a:solidFill>
                <a:latin typeface="Times New Roman" panose="02020603050405020304" pitchFamily="18" charset="0"/>
              </a:rPr>
              <a:t>J-PARC 3-50 GeV p,  </a:t>
            </a:r>
            <a:r>
              <a:rPr lang="en-US" altLang="ja-JP" sz="2000" b="1">
                <a:solidFill>
                  <a:srgbClr val="FF3300"/>
                </a:solidFill>
                <a:latin typeface="Symbol" panose="05050102010706020507" pitchFamily="18" charset="2"/>
              </a:rPr>
              <a:t>n, m</a:t>
            </a:r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246063" y="527050"/>
            <a:ext cx="2990850" cy="954088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2060"/>
                </a:solidFill>
                <a:latin typeface="Times New Roman" panose="02020603050405020304" pitchFamily="18" charset="0"/>
              </a:rPr>
              <a:t>    RCNP Osaka </a:t>
            </a:r>
            <a:r>
              <a:rPr lang="en-US" altLang="ja-JP" sz="2800" b="1">
                <a:solidFill>
                  <a:srgbClr val="002060"/>
                </a:solidFill>
                <a:latin typeface="Times New Roman" panose="02020603050405020304" pitchFamily="18" charset="0"/>
              </a:rPr>
              <a:t>p,He, </a:t>
            </a:r>
            <a:r>
              <a:rPr lang="en-US" altLang="ja-JP" sz="2800" b="1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800" b="1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270" name="Line 11"/>
          <p:cNvSpPr>
            <a:spLocks noChangeShapeType="1"/>
          </p:cNvSpPr>
          <p:nvPr/>
        </p:nvSpPr>
        <p:spPr bwMode="auto">
          <a:xfrm flipV="1">
            <a:off x="2828925" y="2897188"/>
            <a:ext cx="1449388" cy="2354262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271" name="Line 12"/>
          <p:cNvSpPr>
            <a:spLocks noChangeShapeType="1"/>
          </p:cNvSpPr>
          <p:nvPr/>
        </p:nvSpPr>
        <p:spPr bwMode="auto">
          <a:xfrm flipH="1" flipV="1">
            <a:off x="4379913" y="2968625"/>
            <a:ext cx="1346200" cy="177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272" name="Line 13"/>
          <p:cNvSpPr>
            <a:spLocks noChangeShapeType="1"/>
          </p:cNvSpPr>
          <p:nvPr/>
        </p:nvSpPr>
        <p:spPr bwMode="auto">
          <a:xfrm>
            <a:off x="2555081" y="1161258"/>
            <a:ext cx="1800225" cy="1703387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11273" name="Line 16"/>
          <p:cNvSpPr>
            <a:spLocks noChangeShapeType="1"/>
          </p:cNvSpPr>
          <p:nvPr/>
        </p:nvSpPr>
        <p:spPr bwMode="auto">
          <a:xfrm flipH="1">
            <a:off x="5226050" y="1951038"/>
            <a:ext cx="884238" cy="669925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pic>
        <p:nvPicPr>
          <p:cNvPr id="11274" name="Picture 2" descr="Case3修正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973138"/>
            <a:ext cx="3011487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5" descr="R001027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" t="2916" r="3281" b="30304"/>
          <a:stretch>
            <a:fillRect/>
          </a:stretch>
        </p:blipFill>
        <p:spPr bwMode="auto">
          <a:xfrm>
            <a:off x="263525" y="1036638"/>
            <a:ext cx="29908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2" t="27876" r="28452" b="60719"/>
          <a:stretch>
            <a:fillRect/>
          </a:stretch>
        </p:blipFill>
        <p:spPr bwMode="auto">
          <a:xfrm>
            <a:off x="925513" y="4619625"/>
            <a:ext cx="3260725" cy="178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4" t="25586" r="5518" b="17317"/>
          <a:stretch>
            <a:fillRect/>
          </a:stretch>
        </p:blipFill>
        <p:spPr bwMode="auto">
          <a:xfrm>
            <a:off x="258763" y="2820988"/>
            <a:ext cx="23368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8" name="Text Box 9"/>
          <p:cNvSpPr txBox="1">
            <a:spLocks noChangeArrowheads="1"/>
          </p:cNvSpPr>
          <p:nvPr/>
        </p:nvSpPr>
        <p:spPr bwMode="auto">
          <a:xfrm>
            <a:off x="923925" y="6281738"/>
            <a:ext cx="3262313" cy="523875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99"/>
                </a:solidFill>
                <a:latin typeface="Times New Roman" panose="02020603050405020304" pitchFamily="18" charset="0"/>
              </a:rPr>
              <a:t>Spring-8  GeV- MeV pol</a:t>
            </a:r>
            <a:r>
              <a:rPr lang="en-US" altLang="ja-JP" sz="2800" b="1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ja-JP" sz="2800" b="1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endParaRPr lang="en-US" altLang="ja-JP" sz="28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279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2474913"/>
            <a:ext cx="2087562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Text Box 5"/>
          <p:cNvSpPr txBox="1">
            <a:spLocks noChangeArrowheads="1"/>
          </p:cNvSpPr>
          <p:nvPr/>
        </p:nvSpPr>
        <p:spPr bwMode="auto">
          <a:xfrm>
            <a:off x="6929438" y="2325688"/>
            <a:ext cx="2090737" cy="52387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99"/>
                </a:solidFill>
                <a:latin typeface="Times New Roman" panose="02020603050405020304" pitchFamily="18" charset="0"/>
              </a:rPr>
              <a:t>   MLF MUSE  </a:t>
            </a:r>
            <a:r>
              <a:rPr lang="en-US" altLang="ja-JP" sz="2800" b="1">
                <a:solidFill>
                  <a:srgbClr val="FF3300"/>
                </a:solidFill>
                <a:latin typeface="Symbol" panose="05050102010706020507" pitchFamily="18" charset="2"/>
              </a:rPr>
              <a:t>m</a:t>
            </a:r>
          </a:p>
        </p:txBody>
      </p:sp>
      <p:sp>
        <p:nvSpPr>
          <p:cNvPr id="11281" name="Text Box 5"/>
          <p:cNvSpPr txBox="1">
            <a:spLocks noChangeArrowheads="1"/>
          </p:cNvSpPr>
          <p:nvPr/>
        </p:nvSpPr>
        <p:spPr bwMode="auto">
          <a:xfrm>
            <a:off x="263525" y="2609850"/>
            <a:ext cx="2335213" cy="523875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0099"/>
                </a:solidFill>
                <a:latin typeface="Times New Roman" panose="02020603050405020304" pitchFamily="18" charset="0"/>
              </a:rPr>
              <a:t>      MuSIC </a:t>
            </a:r>
            <a:r>
              <a:rPr lang="en-US" altLang="ja-JP" sz="2800" b="1">
                <a:solidFill>
                  <a:srgbClr val="FF3300"/>
                </a:solidFill>
                <a:latin typeface="Symbol" panose="05050102010706020507" pitchFamily="18" charset="2"/>
              </a:rPr>
              <a:t>m</a:t>
            </a:r>
          </a:p>
        </p:txBody>
      </p:sp>
      <p:pic>
        <p:nvPicPr>
          <p:cNvPr id="1128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25000" r="3125" b="9375"/>
          <a:stretch>
            <a:fillRect/>
          </a:stretch>
        </p:blipFill>
        <p:spPr bwMode="auto">
          <a:xfrm>
            <a:off x="5148263" y="4386263"/>
            <a:ext cx="2482850" cy="186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83" name="Text Box 8"/>
          <p:cNvSpPr txBox="1">
            <a:spLocks noChangeArrowheads="1"/>
          </p:cNvSpPr>
          <p:nvPr/>
        </p:nvSpPr>
        <p:spPr bwMode="auto">
          <a:xfrm>
            <a:off x="5145088" y="6213475"/>
            <a:ext cx="2487612" cy="523875"/>
          </a:xfrm>
          <a:prstGeom prst="rect">
            <a:avLst/>
          </a:prstGeom>
          <a:solidFill>
            <a:srgbClr val="66FF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ja-JP" sz="2000" b="1">
                <a:solidFill>
                  <a:srgbClr val="0066FF"/>
                </a:solidFill>
                <a:latin typeface="Times New Roman" panose="02020603050405020304" pitchFamily="18" charset="0"/>
              </a:rPr>
              <a:t>Oto under gr. </a:t>
            </a:r>
            <a:r>
              <a:rPr lang="en-US" altLang="ja-JP" sz="2000" b="1">
                <a:solidFill>
                  <a:srgbClr val="FF0000"/>
                </a:solidFill>
                <a:latin typeface="Symbol" panose="05050102010706020507" pitchFamily="18" charset="2"/>
              </a:rPr>
              <a:t>bb-</a:t>
            </a:r>
            <a:r>
              <a:rPr lang="en-US" altLang="ja-JP" sz="2800" b="1">
                <a:solidFill>
                  <a:srgbClr val="FF0000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800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" name="円/楕円 2"/>
          <p:cNvSpPr/>
          <p:nvPr/>
        </p:nvSpPr>
        <p:spPr>
          <a:xfrm>
            <a:off x="3848100" y="2214563"/>
            <a:ext cx="112713" cy="714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58508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1889</Words>
  <Application>Microsoft Office PowerPoint</Application>
  <PresentationFormat>画面に合わせる (4:3)</PresentationFormat>
  <Paragraphs>384</Paragraphs>
  <Slides>33</Slides>
  <Notes>19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1" baseType="lpstr">
      <vt:lpstr>AR P行書体B</vt:lpstr>
      <vt:lpstr>Arial</vt:lpstr>
      <vt:lpstr>Calibri</vt:lpstr>
      <vt:lpstr>Calibri Light</vt:lpstr>
      <vt:lpstr>Symbol</vt:lpstr>
      <vt:lpstr>Times New Roman</vt:lpstr>
      <vt:lpstr>Office Theme</vt:lpstr>
      <vt:lpstr>KGPlot</vt:lpstr>
      <vt:lpstr>PowerPoint プレゼンテーション</vt:lpstr>
      <vt:lpstr>PowerPoint プレゼンテーション</vt:lpstr>
      <vt:lpstr>PowerPoint プレゼンテーション</vt:lpstr>
      <vt:lpstr>Nuclear Response = M : M=NMEs 　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Response experiments by RCNP/Osaka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  Double charge exchange reaction＊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Hiroyasu Ejiri</dc:creator>
  <cp:keywords>。</cp:keywords>
  <cp:lastModifiedBy>Hiroyasu Ejiri</cp:lastModifiedBy>
  <cp:revision>546</cp:revision>
  <cp:lastPrinted>2017-12-11T05:49:01Z</cp:lastPrinted>
  <dcterms:created xsi:type="dcterms:W3CDTF">2017-05-23T23:31:24Z</dcterms:created>
  <dcterms:modified xsi:type="dcterms:W3CDTF">2019-06-03T01:15:15Z</dcterms:modified>
</cp:coreProperties>
</file>