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" ContentType="image/tif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6" r:id="rId1"/>
    <p:sldMasterId id="2147484795" r:id="rId2"/>
    <p:sldMasterId id="2147484823" r:id="rId3"/>
    <p:sldMasterId id="2147485090" r:id="rId4"/>
    <p:sldMasterId id="2147485368" r:id="rId5"/>
    <p:sldMasterId id="2147485399" r:id="rId6"/>
    <p:sldMasterId id="2147485412" r:id="rId7"/>
  </p:sldMasterIdLst>
  <p:notesMasterIdLst>
    <p:notesMasterId r:id="rId32"/>
  </p:notesMasterIdLst>
  <p:handoutMasterIdLst>
    <p:handoutMasterId r:id="rId33"/>
  </p:handoutMasterIdLst>
  <p:sldIdLst>
    <p:sldId id="271" r:id="rId8"/>
    <p:sldId id="707" r:id="rId9"/>
    <p:sldId id="630" r:id="rId10"/>
    <p:sldId id="825" r:id="rId11"/>
    <p:sldId id="860" r:id="rId12"/>
    <p:sldId id="859" r:id="rId13"/>
    <p:sldId id="847" r:id="rId14"/>
    <p:sldId id="848" r:id="rId15"/>
    <p:sldId id="849" r:id="rId16"/>
    <p:sldId id="836" r:id="rId17"/>
    <p:sldId id="837" r:id="rId18"/>
    <p:sldId id="838" r:id="rId19"/>
    <p:sldId id="829" r:id="rId20"/>
    <p:sldId id="644" r:id="rId21"/>
    <p:sldId id="856" r:id="rId22"/>
    <p:sldId id="839" r:id="rId23"/>
    <p:sldId id="840" r:id="rId24"/>
    <p:sldId id="857" r:id="rId25"/>
    <p:sldId id="850" r:id="rId26"/>
    <p:sldId id="845" r:id="rId27"/>
    <p:sldId id="797" r:id="rId28"/>
    <p:sldId id="798" r:id="rId29"/>
    <p:sldId id="730" r:id="rId30"/>
    <p:sldId id="833" r:id="rId31"/>
  </p:sldIdLst>
  <p:sldSz cx="12192000" cy="6858000"/>
  <p:notesSz cx="7102475" cy="102346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500" kern="1200">
        <a:solidFill>
          <a:schemeClr val="tx2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500" kern="1200">
        <a:solidFill>
          <a:schemeClr val="tx2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500" kern="1200">
        <a:solidFill>
          <a:schemeClr val="tx2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500" kern="1200">
        <a:solidFill>
          <a:schemeClr val="tx2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99FF"/>
    <a:srgbClr val="6699FF"/>
    <a:srgbClr val="66CCFF"/>
    <a:srgbClr val="99CCFF"/>
    <a:srgbClr val="FFFFFF"/>
    <a:srgbClr val="C87200"/>
    <a:srgbClr val="D0D8E8"/>
    <a:srgbClr val="E9EDF4"/>
    <a:srgbClr val="0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-4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102 Researchers</a:t>
            </a:r>
          </a:p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34 Institutions</a:t>
            </a:r>
          </a:p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15 Countries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Researchers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explosion val="1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5F0-443C-8A99-BC8EB93507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F0-443C-8A99-BC8EB935075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5F0-443C-8A99-BC8EB935075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5F0-443C-8A99-BC8EB935075E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F0-443C-8A99-BC8EB935075E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F0-443C-8A99-BC8EB935075E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FE1-41AF-879B-5E8AF306C638}"/>
              </c:ext>
            </c:extLst>
          </c:dPt>
          <c:dPt>
            <c:idx val="7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F0-443C-8A99-BC8EB935075E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5F0-443C-8A99-BC8EB935075E}"/>
              </c:ext>
            </c:extLst>
          </c:dPt>
          <c:dPt>
            <c:idx val="9"/>
            <c:bubble3D val="0"/>
            <c:spPr>
              <a:solidFill>
                <a:srgbClr val="C87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F0-443C-8A99-BC8EB935075E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53D-4EA5-BFF0-7BA78EB7E063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53D-4EA5-BFF0-7BA78EB7E063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632-4079-ADBD-F7FD6246E520}"/>
              </c:ext>
            </c:extLst>
          </c:dPt>
          <c:cat>
            <c:strRef>
              <c:f>Foglio1!$A$2:$A$16</c:f>
              <c:strCache>
                <c:ptCount val="15"/>
                <c:pt idx="0">
                  <c:v>Italy</c:v>
                </c:pt>
                <c:pt idx="1">
                  <c:v>Mexico</c:v>
                </c:pt>
                <c:pt idx="2">
                  <c:v>Brazil</c:v>
                </c:pt>
                <c:pt idx="3">
                  <c:v>Turkey</c:v>
                </c:pt>
                <c:pt idx="4">
                  <c:v>Germany</c:v>
                </c:pt>
                <c:pt idx="5">
                  <c:v>China</c:v>
                </c:pt>
                <c:pt idx="6">
                  <c:v>Morocco</c:v>
                </c:pt>
                <c:pt idx="7">
                  <c:v>Greece</c:v>
                </c:pt>
                <c:pt idx="8">
                  <c:v>Romania</c:v>
                </c:pt>
                <c:pt idx="9">
                  <c:v>Israel</c:v>
                </c:pt>
                <c:pt idx="10">
                  <c:v>France</c:v>
                </c:pt>
                <c:pt idx="11">
                  <c:v>US</c:v>
                </c:pt>
                <c:pt idx="12">
                  <c:v>Finland</c:v>
                </c:pt>
                <c:pt idx="13">
                  <c:v>Spain</c:v>
                </c:pt>
                <c:pt idx="14">
                  <c:v>Chile</c:v>
                </c:pt>
              </c:strCache>
            </c:strRef>
          </c:cat>
          <c:val>
            <c:numRef>
              <c:f>Foglio1!$B$2:$B$16</c:f>
              <c:numCache>
                <c:formatCode>General</c:formatCode>
                <c:ptCount val="15"/>
                <c:pt idx="0">
                  <c:v>44</c:v>
                </c:pt>
                <c:pt idx="1">
                  <c:v>17</c:v>
                </c:pt>
                <c:pt idx="2">
                  <c:v>13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0-443C-8A99-BC8EB9350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431837994703"/>
          <c:y val="0.72750870938455903"/>
          <c:w val="0.80010601219140198"/>
          <c:h val="0.271475541525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951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525" y="1"/>
            <a:ext cx="3077951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9"/>
            <a:ext cx="3077951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525" y="9723439"/>
            <a:ext cx="3077951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11ECC8-819C-4864-ADD3-1139E60FD5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3792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951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525" y="1"/>
            <a:ext cx="3077951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3" y="4860925"/>
            <a:ext cx="5209329" cy="4605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9"/>
            <a:ext cx="3077951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525" y="9723439"/>
            <a:ext cx="3077951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52DFC0-9EE1-4027-AB99-56034B58AC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740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itchFamily="34" charset="-128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EB46042-C867-4618-8317-F6F742D28C7A}" type="slidenum">
              <a:rPr kumimoji="0" lang="it-IT" altLang="it-IT" sz="1300"/>
              <a:pPr algn="r">
                <a:spcBef>
                  <a:spcPct val="0"/>
                </a:spcBef>
              </a:pPr>
              <a:t>1</a:t>
            </a:fld>
            <a:endParaRPr kumimoji="0"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226348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2DFC0-9EE1-4027-AB99-56034B58ACBB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694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2DFC0-9EE1-4027-AB99-56034B58ACBB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312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88B0A-7D6F-44CA-AD8F-B2D32F8E0F3F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2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88B0A-7D6F-44CA-AD8F-B2D32F8E0F3F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0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2D96-6342-4D11-AE1D-5440FE285EC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27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A4D4-B230-413D-994E-3901F345886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13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050E6-B0C8-4CC5-AD01-C59410C6A4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77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3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2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13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2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8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81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86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5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7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48EC-990B-4A45-BCC3-370430AD6D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2370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93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90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37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>
            <a:spLocks noGrp="1"/>
          </p:cNvSpPr>
          <p:nvPr>
            <p:ph type="sldNum" sz="quarter" idx="10"/>
          </p:nvPr>
        </p:nvSpPr>
        <p:spPr>
          <a:xfrm>
            <a:off x="8737600" y="6403998"/>
            <a:ext cx="2844800" cy="269875"/>
          </a:xfrm>
        </p:spPr>
        <p:txBody>
          <a:bodyPr/>
          <a:lstStyle>
            <a:lvl1pPr algn="r" defTabSz="457200">
              <a:defRPr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703BA15D-ADD1-4266-BE9D-ECEF2A7EA6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06215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64"/>
            <a:ext cx="6705600" cy="71108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9" y="6356376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>
                <a:solidFill>
                  <a:prstClr val="white"/>
                </a:solidFill>
              </a:rPr>
              <a:pPr/>
              <a:t>‹N›</a:t>
            </a:fld>
            <a:endParaRPr lang="es-UY" dirty="0">
              <a:solidFill>
                <a:prstClr val="white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4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95828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48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2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41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4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33918-12AA-4282-9394-69259C43D6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5730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04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68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5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13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70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95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57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>
            <a:spLocks noGrp="1"/>
          </p:cNvSpPr>
          <p:nvPr>
            <p:ph type="sldNum" sz="quarter" idx="10"/>
          </p:nvPr>
        </p:nvSpPr>
        <p:spPr>
          <a:xfrm>
            <a:off x="8737600" y="6403998"/>
            <a:ext cx="2844800" cy="269875"/>
          </a:xfrm>
        </p:spPr>
        <p:txBody>
          <a:bodyPr/>
          <a:lstStyle>
            <a:lvl1pPr algn="r" defTabSz="457200">
              <a:defRPr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703BA15D-ADD1-4266-BE9D-ECEF2A7EA6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2356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64"/>
            <a:ext cx="6705600" cy="71108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9" y="6356376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>
                <a:solidFill>
                  <a:prstClr val="white"/>
                </a:solidFill>
              </a:rPr>
              <a:pPr/>
              <a:t>‹N›</a:t>
            </a:fld>
            <a:endParaRPr lang="es-UY" dirty="0">
              <a:solidFill>
                <a:prstClr val="white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4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93018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02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2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1123C-6A2F-4D38-91DA-55601D1B44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2289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78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0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99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31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93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27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81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88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29A4-13FA-4BF1-AA7F-8E1452DDAAF4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72C1-6833-45EB-A90D-BD595D4AB074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339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4A793-CC1B-4065-8EDE-8550EC3525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8969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917E-A5F5-4D82-ACB2-38B63E788118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4DE17-4F03-4B0A-A2E1-F06D0703CC42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252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3FCE-CBAC-4A09-9CF9-44E583BB1D9E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58D3-EAF2-4CF8-BB47-55CAB7E45E4C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6950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CA84-65D1-4EE3-887E-A57B245D10B2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3BA2-19AE-4F6A-9FE5-6EE3D790AD0B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3763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09FD-FDB3-4FE8-A22C-A772FDF9D56C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8E29-7C76-4D57-8E40-D398A78A06F2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8272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51E7-F9EC-4A11-B58D-55B7D81AAAFE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621C-CEB9-4449-AD1E-61F809FC2905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5328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ECE1-8D6A-4F25-9006-AA15492690F5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6FEF-50B9-4374-966F-BEA7E7CEB06E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29021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08EA-EB30-42D5-B5C6-3B3F3413AB0B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5641-A659-4D59-A6D9-BD6BAB90FC87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3339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6F31-318C-412E-A6DF-7B40A60CCDDA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E5DC-2398-4FFB-8408-B45D40666B60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68142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AD0C-D8ED-44E9-8C9C-80AE0CCE98FC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E7F0-439B-4BD6-8F77-0AA904D65AA2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8521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FEF5-E0DF-462E-B9AF-1FD07833B4AC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A658-950A-441A-96E1-7F9679005FE0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11686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F84E-0B73-497B-887B-0BD1F19481A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94452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29A4-13FA-4BF1-AA7F-8E1452DDAAF4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72C1-6833-45EB-A90D-BD595D4AB074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58196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917E-A5F5-4D82-ACB2-38B63E788118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4DE17-4F03-4B0A-A2E1-F06D0703CC42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50723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3FCE-CBAC-4A09-9CF9-44E583BB1D9E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58D3-EAF2-4CF8-BB47-55CAB7E45E4C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1254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CA84-65D1-4EE3-887E-A57B245D10B2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3BA2-19AE-4F6A-9FE5-6EE3D790AD0B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6994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09FD-FDB3-4FE8-A22C-A772FDF9D56C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8E29-7C76-4D57-8E40-D398A78A06F2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4083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51E7-F9EC-4A11-B58D-55B7D81AAAFE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621C-CEB9-4449-AD1E-61F809FC2905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5302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ECE1-8D6A-4F25-9006-AA15492690F5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6FEF-50B9-4374-966F-BEA7E7CEB06E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312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08EA-EB30-42D5-B5C6-3B3F3413AB0B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5641-A659-4D59-A6D9-BD6BAB90FC87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2921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6F31-318C-412E-A6DF-7B40A60CCDDA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E5DC-2398-4FFB-8408-B45D40666B60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1148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AD0C-D8ED-44E9-8C9C-80AE0CCE98FC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E7F0-439B-4BD6-8F77-0AA904D65AA2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819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6F174-1C43-4851-BD3B-DE9D24E338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16421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FEF5-E0DF-462E-B9AF-1FD07833B4AC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A658-950A-441A-96E1-7F9679005FE0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0387271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>
            <a:spLocks noGrp="1"/>
          </p:cNvSpPr>
          <p:nvPr>
            <p:ph type="sldNum" sz="quarter" idx="10"/>
          </p:nvPr>
        </p:nvSpPr>
        <p:spPr>
          <a:xfrm>
            <a:off x="8737600" y="6403976"/>
            <a:ext cx="2844800" cy="269875"/>
          </a:xfrm>
        </p:spPr>
        <p:txBody>
          <a:bodyPr/>
          <a:lstStyle>
            <a:lvl1pPr algn="r" defTabSz="457200">
              <a:defRPr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A9A3A80-8F91-48E7-BBB8-ADC419F87CEE}" type="slidenum">
              <a:rPr lang="it-IT" altLang="it-IT" smtClean="0">
                <a:ea typeface="+mn-ea"/>
              </a:rPr>
              <a:pPr>
                <a:defRPr/>
              </a:pPr>
              <a:t>‹N›</a:t>
            </a:fld>
            <a:endParaRPr lang="it-IT" altLang="it-IT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30841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BCB43BA-C87C-45F8-95B4-59F93A8EB4B3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80158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D440614-8C3C-4A14-951E-263B8DCD3A1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74100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031CA97-0AC5-456B-9286-69B20369AEA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26608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3F309E0-827C-47D0-A3B2-24A4F42874C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2278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B72DC7-907B-4B93-8F54-408B95C120A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59808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4F19D5F-CFEC-43D6-86B2-972DE8CE6BEB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0094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3DEB882-3B1F-4F03-ABD9-F8F26926622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6661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E76B7E7-0FD4-4631-85F5-E4D78A0FF4E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675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5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5AF9C-6BDA-43E7-A4C0-51B4E73E1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5542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0B84563-C48F-4293-A3BC-6280BBF765D5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9665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7232067-DBA5-4983-B798-79C8441A4D96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65748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DBE7438-0562-4C03-865C-15B114020F1D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154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3DC50-5517-4944-B494-A5305417C9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01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CAF3606-A52A-418F-BBB6-E7DEDF69B30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279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  <p:sldLayoutId id="2147484807" r:id="rId12"/>
    <p:sldLayoutId id="214748480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809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  <p:sldLayoutId id="2147484825" r:id="rId2"/>
    <p:sldLayoutId id="2147484826" r:id="rId3"/>
    <p:sldLayoutId id="2147484827" r:id="rId4"/>
    <p:sldLayoutId id="2147484828" r:id="rId5"/>
    <p:sldLayoutId id="2147484829" r:id="rId6"/>
    <p:sldLayoutId id="2147484830" r:id="rId7"/>
    <p:sldLayoutId id="2147484831" r:id="rId8"/>
    <p:sldLayoutId id="2147484832" r:id="rId9"/>
    <p:sldLayoutId id="2147484833" r:id="rId10"/>
    <p:sldLayoutId id="2147484834" r:id="rId11"/>
    <p:sldLayoutId id="2147484835" r:id="rId12"/>
    <p:sldLayoutId id="214748483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29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1" r:id="rId1"/>
    <p:sldLayoutId id="2147485092" r:id="rId2"/>
    <p:sldLayoutId id="2147485093" r:id="rId3"/>
    <p:sldLayoutId id="2147485094" r:id="rId4"/>
    <p:sldLayoutId id="2147485095" r:id="rId5"/>
    <p:sldLayoutId id="2147485096" r:id="rId6"/>
    <p:sldLayoutId id="2147485097" r:id="rId7"/>
    <p:sldLayoutId id="2147485098" r:id="rId8"/>
    <p:sldLayoutId id="2147485099" r:id="rId9"/>
    <p:sldLayoutId id="2147485100" r:id="rId10"/>
    <p:sldLayoutId id="21474851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GB" altLang="it-IT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26D2BD-FC52-4F4E-82EB-56EEA2F4A337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AED1C-A4E5-4067-B216-46CD01DDE7FB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849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GB" altLang="it-IT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26D2BD-FC52-4F4E-82EB-56EEA2F4A337}" type="datetime1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AED1C-A4E5-4067-B216-46CD01DDE7FB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52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  <p:sldLayoutId id="2147485411" r:id="rId12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607EC6-830D-4D47-9309-92B3AC16814F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29/05/2019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13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806.03069v2" TargetMode="Externa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appuzzello@lns.infn.it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.xml"/><Relationship Id="rId4" Type="http://schemas.openxmlformats.org/officeDocument/2006/relationships/hyperlink" Target="mailto:agodi@lns.infn.i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8.tif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tiff"/><Relationship Id="rId5" Type="http://schemas.openxmlformats.org/officeDocument/2006/relationships/image" Target="../media/image27.emf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1127448" y="2034837"/>
            <a:ext cx="98650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Recent results on heavy-ion induced reactions of interest for </a:t>
            </a:r>
            <a:r>
              <a:rPr lang="en-US" alt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neutrinoless</a:t>
            </a:r>
            <a:r>
              <a:rPr lang="en-US" alt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double beta decay</a:t>
            </a:r>
            <a:endParaRPr lang="it-IT" alt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75720" y="333914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F. </a:t>
            </a:r>
            <a:r>
              <a:rPr lang="it-IT" sz="1800" dirty="0" err="1"/>
              <a:t>Cappuzzello</a:t>
            </a:r>
            <a:endParaRPr lang="it-IT" sz="1800" dirty="0"/>
          </a:p>
          <a:p>
            <a:pPr algn="ctr"/>
            <a:r>
              <a:rPr lang="it-IT" sz="1800" dirty="0"/>
              <a:t>Università di Catania and INFN LNS</a:t>
            </a:r>
            <a:endParaRPr lang="en-GB" sz="1800" dirty="0"/>
          </a:p>
        </p:txBody>
      </p:sp>
      <p:pic>
        <p:nvPicPr>
          <p:cNvPr id="22" name="Immagine 11" descr="Immagin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421" y="210072"/>
            <a:ext cx="1199482" cy="12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8987" y="260649"/>
            <a:ext cx="1095693" cy="107845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48EC-990B-4A45-BCC3-370430AD6D4C}" type="slidenum">
              <a:rPr lang="it-IT" altLang="it-IT" smtClean="0"/>
              <a:pPr/>
              <a:t>1</a:t>
            </a:fld>
            <a:endParaRPr lang="it-IT" altLang="it-IT"/>
          </a:p>
        </p:txBody>
      </p:sp>
      <p:pic>
        <p:nvPicPr>
          <p:cNvPr id="10" name="Immagine 9" descr="1 LNS LOGO SIGL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8" y="260649"/>
            <a:ext cx="1747929" cy="81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86FEF-50B9-4374-966F-BEA7E7CEB06E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10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91544" y="260648"/>
            <a:ext cx="8786192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New Theoretical Developments for HI-DCE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7408" y="1268760"/>
            <a:ext cx="1080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solidFill>
                  <a:srgbClr val="44546A"/>
                </a:solidFill>
                <a:latin typeface="+mn-lt"/>
                <a:cs typeface="Times New Roman" panose="02020603050405020304" pitchFamily="18" charset="0"/>
              </a:rPr>
              <a:t>In </a:t>
            </a:r>
            <a:r>
              <a:rPr lang="it-IT" sz="1600" i="1" dirty="0">
                <a:solidFill>
                  <a:srgbClr val="44546A"/>
                </a:solidFill>
                <a:latin typeface="+mn-lt"/>
                <a:cs typeface="Times New Roman" panose="02020603050405020304" pitchFamily="18" charset="0"/>
                <a:hlinkClick r:id="rId2"/>
              </a:rPr>
              <a:t>E. </a:t>
            </a:r>
            <a:r>
              <a:rPr lang="it-IT" sz="1600" i="1" dirty="0" err="1">
                <a:solidFill>
                  <a:srgbClr val="44546A"/>
                </a:solidFill>
                <a:latin typeface="+mn-lt"/>
                <a:cs typeface="Times New Roman" panose="02020603050405020304" pitchFamily="18" charset="0"/>
                <a:hlinkClick r:id="rId2"/>
              </a:rPr>
              <a:t>Santopinto</a:t>
            </a:r>
            <a:r>
              <a:rPr lang="it-IT" sz="1600" i="1" dirty="0">
                <a:solidFill>
                  <a:srgbClr val="44546A"/>
                </a:solidFill>
                <a:latin typeface="+mn-lt"/>
                <a:cs typeface="Times New Roman" panose="02020603050405020304" pitchFamily="18" charset="0"/>
                <a:hlinkClick r:id="rId2"/>
              </a:rPr>
              <a:t> et al. </a:t>
            </a:r>
            <a:r>
              <a:rPr lang="en-US" sz="1600" i="1" dirty="0">
                <a:solidFill>
                  <a:srgbClr val="44546A"/>
                </a:solidFill>
                <a:latin typeface="+mn-lt"/>
                <a:cs typeface="Times New Roman" panose="02020603050405020304" pitchFamily="18" charset="0"/>
              </a:rPr>
              <a:t>PRC98, 061601(R) (2018)</a:t>
            </a:r>
            <a:r>
              <a:rPr lang="en-US" sz="1600" i="1" dirty="0" smtClean="0">
                <a:solidFill>
                  <a:srgbClr val="44546A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the factorization of DCE cross section </a:t>
            </a:r>
            <a:r>
              <a:rPr lang="en-US" sz="1800" dirty="0" smtClean="0">
                <a:solidFill>
                  <a:srgbClr val="44546A"/>
                </a:solidFill>
                <a:latin typeface="+mn-lt"/>
                <a:cs typeface="Times New Roman" panose="02020603050405020304" pitchFamily="18" charset="0"/>
              </a:rPr>
              <a:t>as the product of a NME times a reaction factor is demonstrated for a simplified reaction model</a:t>
            </a:r>
            <a:r>
              <a:rPr lang="it-IT" sz="1800" dirty="0" smtClean="0">
                <a:latin typeface="+mn-lt"/>
              </a:rPr>
              <a:t>, </a:t>
            </a:r>
            <a:r>
              <a:rPr lang="it-IT" sz="1800" dirty="0" err="1" smtClean="0">
                <a:latin typeface="+mn-lt"/>
              </a:rPr>
              <a:t>assuming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err="1" smtClean="0">
                <a:latin typeface="+mn-lt"/>
              </a:rPr>
              <a:t>closure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err="1" smtClean="0">
                <a:latin typeface="+mn-lt"/>
              </a:rPr>
              <a:t>approximation</a:t>
            </a:r>
            <a:endParaRPr lang="it-IT" sz="1800" dirty="0" smtClean="0">
              <a:latin typeface="+mn-lt"/>
            </a:endParaRPr>
          </a:p>
          <a:p>
            <a:pPr algn="l"/>
            <a:endParaRPr lang="it-IT" sz="1800" dirty="0">
              <a:latin typeface="+mn-lt"/>
            </a:endParaRPr>
          </a:p>
          <a:p>
            <a:pPr algn="l"/>
            <a:r>
              <a:rPr lang="it-IT" sz="1800" dirty="0" smtClean="0">
                <a:latin typeface="+mn-lt"/>
              </a:rPr>
              <a:t>In </a:t>
            </a:r>
            <a:r>
              <a:rPr lang="it-IT" sz="1800" i="1" dirty="0" smtClean="0">
                <a:latin typeface="+mn-lt"/>
              </a:rPr>
              <a:t>Bellone</a:t>
            </a:r>
            <a:r>
              <a:rPr lang="it-IT" sz="1800" i="1" dirty="0">
                <a:latin typeface="+mn-lt"/>
              </a:rPr>
              <a:t>, Colonna, </a:t>
            </a:r>
            <a:r>
              <a:rPr lang="it-IT" sz="1800" i="1" dirty="0" err="1">
                <a:latin typeface="+mn-lt"/>
              </a:rPr>
              <a:t>Lenske</a:t>
            </a:r>
            <a:r>
              <a:rPr lang="it-IT" sz="1800" i="1" dirty="0">
                <a:latin typeface="+mn-lt"/>
              </a:rPr>
              <a:t>, </a:t>
            </a:r>
            <a:r>
              <a:rPr lang="it-IT" sz="1800" i="1" dirty="0" err="1" smtClean="0">
                <a:latin typeface="+mn-lt"/>
              </a:rPr>
              <a:t>Lay</a:t>
            </a:r>
            <a:r>
              <a:rPr lang="it-IT" sz="1800" i="1" dirty="0" smtClean="0">
                <a:latin typeface="+mn-lt"/>
              </a:rPr>
              <a:t> J</a:t>
            </a:r>
            <a:r>
              <a:rPr lang="it-IT" sz="1800" i="1" dirty="0">
                <a:latin typeface="+mn-lt"/>
              </a:rPr>
              <a:t>. </a:t>
            </a:r>
            <a:r>
              <a:rPr lang="it-IT" sz="1800" i="1" dirty="0" err="1">
                <a:latin typeface="+mn-lt"/>
              </a:rPr>
              <a:t>Phys</a:t>
            </a:r>
            <a:r>
              <a:rPr lang="it-IT" sz="1800" i="1" dirty="0">
                <a:latin typeface="+mn-lt"/>
              </a:rPr>
              <a:t>. </a:t>
            </a:r>
            <a:r>
              <a:rPr lang="it-IT" sz="1800" i="1" dirty="0" err="1">
                <a:latin typeface="+mn-lt"/>
              </a:rPr>
              <a:t>Conf</a:t>
            </a:r>
            <a:r>
              <a:rPr lang="it-IT" sz="1800" i="1" dirty="0">
                <a:latin typeface="+mn-lt"/>
              </a:rPr>
              <a:t>. Ser. 1056 (2018) </a:t>
            </a:r>
            <a:r>
              <a:rPr lang="it-IT" sz="1800" i="1" dirty="0" smtClean="0">
                <a:latin typeface="+mn-lt"/>
              </a:rPr>
              <a:t>012004</a:t>
            </a:r>
            <a:r>
              <a:rPr lang="it-IT" sz="1800" dirty="0" smtClean="0">
                <a:latin typeface="+mn-lt"/>
              </a:rPr>
              <a:t>, the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factorization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err="1" smtClean="0">
                <a:latin typeface="+mn-lt"/>
              </a:rPr>
              <a:t>is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err="1" smtClean="0">
                <a:latin typeface="+mn-lt"/>
              </a:rPr>
              <a:t>shown</a:t>
            </a:r>
            <a:r>
              <a:rPr lang="it-IT" sz="1800" dirty="0" smtClean="0">
                <a:latin typeface="+mn-lt"/>
              </a:rPr>
              <a:t> to </a:t>
            </a:r>
            <a:r>
              <a:rPr lang="it-IT" sz="1800" dirty="0" err="1" smtClean="0">
                <a:latin typeface="+mn-lt"/>
              </a:rPr>
              <a:t>survive</a:t>
            </a:r>
            <a:r>
              <a:rPr lang="it-IT" sz="1800" dirty="0" smtClean="0">
                <a:latin typeface="+mn-lt"/>
              </a:rPr>
              <a:t> for </a:t>
            </a:r>
            <a:r>
              <a:rPr lang="it-IT" sz="1800" dirty="0" err="1" smtClean="0">
                <a:latin typeface="+mn-lt"/>
              </a:rPr>
              <a:t>momentum</a:t>
            </a:r>
            <a:r>
              <a:rPr lang="it-IT" sz="1800" dirty="0" smtClean="0">
                <a:latin typeface="+mn-lt"/>
              </a:rPr>
              <a:t> transfer </a:t>
            </a:r>
            <a:r>
              <a:rPr lang="it-IT" sz="1800" dirty="0" err="1" smtClean="0">
                <a:latin typeface="+mn-lt"/>
              </a:rPr>
              <a:t>lower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err="1" smtClean="0">
                <a:latin typeface="+mn-lt"/>
              </a:rPr>
              <a:t>than</a:t>
            </a:r>
            <a:r>
              <a:rPr lang="it-IT" sz="1800" dirty="0" smtClean="0">
                <a:latin typeface="+mn-lt"/>
              </a:rPr>
              <a:t> 50 </a:t>
            </a:r>
            <a:r>
              <a:rPr lang="it-IT" sz="1800" dirty="0" err="1" smtClean="0">
                <a:latin typeface="+mn-lt"/>
              </a:rPr>
              <a:t>MeV</a:t>
            </a:r>
            <a:r>
              <a:rPr lang="it-IT" sz="1800" dirty="0" smtClean="0">
                <a:latin typeface="+mn-lt"/>
              </a:rPr>
              <a:t>/c, 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with a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microscopic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quantum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description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of DCE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as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two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step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DSCE </a:t>
            </a:r>
            <a:r>
              <a:rPr lang="it-IT" sz="1800" dirty="0" err="1" smtClean="0">
                <a:latin typeface="+mn-lt"/>
              </a:rPr>
              <a:t>mechanism</a:t>
            </a:r>
            <a:endParaRPr lang="it-IT" sz="1800" dirty="0">
              <a:latin typeface="+mn-lt"/>
            </a:endParaRPr>
          </a:p>
          <a:p>
            <a:pPr algn="l"/>
            <a:endParaRPr lang="it-IT" sz="1800" dirty="0" smtClean="0">
              <a:latin typeface="+mn-lt"/>
            </a:endParaRPr>
          </a:p>
          <a:p>
            <a:pPr algn="l"/>
            <a:r>
              <a:rPr lang="it-IT" sz="1800" dirty="0" smtClean="0">
                <a:latin typeface="+mn-lt"/>
              </a:rPr>
              <a:t>In </a:t>
            </a:r>
            <a:r>
              <a:rPr lang="en-US" sz="1800" i="1" dirty="0" smtClean="0">
                <a:latin typeface="+mn-lt"/>
              </a:rPr>
              <a:t>H</a:t>
            </a:r>
            <a:r>
              <a:rPr lang="en-US" sz="1800" i="1" dirty="0">
                <a:latin typeface="+mn-lt"/>
              </a:rPr>
              <a:t>. </a:t>
            </a:r>
            <a:r>
              <a:rPr lang="en-US" sz="1800" i="1" dirty="0" err="1">
                <a:latin typeface="+mn-lt"/>
              </a:rPr>
              <a:t>Lenske</a:t>
            </a:r>
            <a:r>
              <a:rPr lang="en-US" sz="1800" i="1" dirty="0">
                <a:latin typeface="+mn-lt"/>
              </a:rPr>
              <a:t>, Theory of heavy ion single and double charge exchange reactions, </a:t>
            </a:r>
            <a:r>
              <a:rPr lang="en-US" sz="1800" i="1" dirty="0" smtClean="0">
                <a:latin typeface="+mn-lt"/>
              </a:rPr>
              <a:t>CERN Proceedings</a:t>
            </a:r>
            <a:endParaRPr lang="en-US" sz="1800" i="1" dirty="0">
              <a:latin typeface="+mn-lt"/>
            </a:endParaRPr>
          </a:p>
          <a:p>
            <a:pPr algn="l"/>
            <a:r>
              <a:rPr lang="it-IT" sz="1800" i="1" dirty="0" smtClean="0">
                <a:latin typeface="+mn-lt"/>
              </a:rPr>
              <a:t>2019-001 </a:t>
            </a:r>
            <a:r>
              <a:rPr lang="it-IT" sz="1800" i="1" dirty="0">
                <a:latin typeface="+mn-lt"/>
              </a:rPr>
              <a:t>(2019) [</a:t>
            </a:r>
            <a:r>
              <a:rPr lang="it-IT" sz="1800" i="1" dirty="0" smtClean="0">
                <a:latin typeface="+mn-lt"/>
              </a:rPr>
              <a:t>49] and </a:t>
            </a:r>
            <a:r>
              <a:rPr lang="it-IT" sz="1800" i="1" dirty="0" err="1" smtClean="0">
                <a:latin typeface="+mn-lt"/>
              </a:rPr>
              <a:t>review</a:t>
            </a:r>
            <a:r>
              <a:rPr lang="it-IT" sz="1800" i="1" dirty="0" smtClean="0">
                <a:latin typeface="+mn-lt"/>
              </a:rPr>
              <a:t> H. </a:t>
            </a:r>
            <a:r>
              <a:rPr lang="it-IT" sz="1800" i="1" dirty="0" err="1" smtClean="0">
                <a:latin typeface="+mn-lt"/>
              </a:rPr>
              <a:t>Lenske</a:t>
            </a:r>
            <a:r>
              <a:rPr lang="it-IT" sz="1800" i="1" dirty="0" smtClean="0">
                <a:latin typeface="+mn-lt"/>
              </a:rPr>
              <a:t>, F.C. et al PPNP (</a:t>
            </a:r>
            <a:r>
              <a:rPr lang="it-IT" sz="1800" i="1" dirty="0" err="1" smtClean="0">
                <a:latin typeface="+mn-lt"/>
              </a:rPr>
              <a:t>submitted</a:t>
            </a:r>
            <a:r>
              <a:rPr lang="it-IT" sz="1800" i="1" dirty="0" smtClean="0">
                <a:latin typeface="+mn-lt"/>
              </a:rPr>
              <a:t>),  </a:t>
            </a:r>
            <a:r>
              <a:rPr lang="it-IT" sz="1800" dirty="0">
                <a:latin typeface="+mn-lt"/>
              </a:rPr>
              <a:t>the </a:t>
            </a:r>
            <a:r>
              <a:rPr lang="it-IT" sz="1800" dirty="0" smtClean="0">
                <a:latin typeface="+mn-lt"/>
              </a:rPr>
              <a:t>DCE </a:t>
            </a:r>
            <a:r>
              <a:rPr lang="it-IT" sz="1800" dirty="0" err="1" smtClean="0">
                <a:latin typeface="+mn-lt"/>
              </a:rPr>
              <a:t>is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err="1" smtClean="0">
                <a:latin typeface="+mn-lt"/>
              </a:rPr>
              <a:t>modeled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err="1" smtClean="0">
                <a:latin typeface="+mn-lt"/>
              </a:rPr>
              <a:t>as</a:t>
            </a:r>
            <a:r>
              <a:rPr lang="it-IT" sz="1800" dirty="0" smtClean="0">
                <a:latin typeface="+mn-lt"/>
              </a:rPr>
              <a:t> two-step DSCE and </a:t>
            </a:r>
            <a:r>
              <a:rPr lang="it-IT" sz="1800" dirty="0" err="1" smtClean="0">
                <a:latin typeface="+mn-lt"/>
              </a:rPr>
              <a:t>as</a:t>
            </a:r>
            <a:r>
              <a:rPr lang="it-IT" sz="1800" dirty="0" smtClean="0">
                <a:latin typeface="+mn-lt"/>
              </a:rPr>
              <a:t> a </a:t>
            </a:r>
            <a:r>
              <a:rPr lang="it-IT" sz="1800" dirty="0" err="1" smtClean="0">
                <a:latin typeface="+mn-lt"/>
              </a:rPr>
              <a:t>one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err="1" smtClean="0">
                <a:latin typeface="+mn-lt"/>
              </a:rPr>
              <a:t>step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Majorana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type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reaction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mechanism</a:t>
            </a:r>
            <a:r>
              <a:rPr lang="it-IT" sz="1800" dirty="0" smtClean="0">
                <a:latin typeface="+mn-lt"/>
              </a:rPr>
              <a:t>, </a:t>
            </a:r>
            <a:r>
              <a:rPr lang="it-IT" sz="1800" dirty="0" err="1" smtClean="0">
                <a:latin typeface="+mn-lt"/>
              </a:rPr>
              <a:t>this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err="1" smtClean="0">
                <a:latin typeface="+mn-lt"/>
              </a:rPr>
              <a:t>latter</a:t>
            </a:r>
            <a:r>
              <a:rPr lang="it-IT" sz="1800" dirty="0" smtClean="0">
                <a:latin typeface="+mn-lt"/>
              </a:rPr>
              <a:t> </a:t>
            </a:r>
            <a:r>
              <a:rPr lang="it-IT" sz="1800" dirty="0" err="1" smtClean="0">
                <a:latin typeface="+mn-lt"/>
              </a:rPr>
              <a:t>being</a:t>
            </a:r>
            <a:r>
              <a:rPr lang="it-IT" sz="1800" dirty="0" smtClean="0">
                <a:latin typeface="+mn-lt"/>
              </a:rPr>
              <a:t> a 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new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introduced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reaction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promisingly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probing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similar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nuclear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response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</a:rPr>
              <a:t>as</a:t>
            </a:r>
            <a:r>
              <a:rPr lang="it-IT" sz="1800" dirty="0" smtClean="0">
                <a:solidFill>
                  <a:srgbClr val="FF0000"/>
                </a:solidFill>
                <a:latin typeface="+mn-lt"/>
              </a:rPr>
              <a:t> 0</a:t>
            </a:r>
            <a:r>
              <a:rPr lang="it-IT" sz="1800" dirty="0" smtClean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 </a:t>
            </a:r>
            <a:r>
              <a:rPr lang="it-IT" sz="1800" dirty="0" err="1" smtClean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decay</a:t>
            </a:r>
            <a:endParaRPr lang="it-IT" sz="1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78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86FEF-50B9-4374-966F-BEA7E7CEB06E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11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1441" y="1016089"/>
            <a:ext cx="229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 smtClean="0">
                <a:latin typeface="+mn-lt"/>
              </a:rPr>
              <a:t>Elementary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+mn-lt"/>
              </a:rPr>
              <a:t>weak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+mn-lt"/>
              </a:rPr>
              <a:t>interaction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dirty="0" err="1" smtClean="0">
                <a:latin typeface="+mn-lt"/>
              </a:rPr>
              <a:t>process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dirty="0" err="1" smtClean="0">
                <a:latin typeface="+mn-lt"/>
              </a:rPr>
              <a:t>mediating</a:t>
            </a:r>
            <a:r>
              <a:rPr lang="it-IT" sz="1400" dirty="0" smtClean="0">
                <a:latin typeface="+mn-lt"/>
              </a:rPr>
              <a:t> 0</a:t>
            </a:r>
            <a:r>
              <a:rPr lang="it-IT" sz="1400" dirty="0" smtClean="0">
                <a:latin typeface="+mn-lt"/>
                <a:sym typeface="Symbol" panose="05050102010706020507" pitchFamily="18" charset="2"/>
              </a:rPr>
              <a:t></a:t>
            </a:r>
            <a:endParaRPr lang="it-IT" sz="1400" dirty="0">
              <a:latin typeface="+mn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720714"/>
            <a:ext cx="5100984" cy="198466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824192" y="970103"/>
            <a:ext cx="2580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 smtClean="0">
                <a:latin typeface="+mn-lt"/>
              </a:rPr>
              <a:t>Elementary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strong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+mn-lt"/>
              </a:rPr>
              <a:t>interaction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dirty="0" err="1" smtClean="0">
                <a:latin typeface="+mn-lt"/>
              </a:rPr>
              <a:t>process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dirty="0" err="1" smtClean="0">
                <a:latin typeface="+mn-lt"/>
              </a:rPr>
              <a:t>mediating</a:t>
            </a:r>
            <a:r>
              <a:rPr lang="it-IT" sz="1400" dirty="0" smtClean="0">
                <a:latin typeface="+mn-lt"/>
              </a:rPr>
              <a:t> 1-step DCE</a:t>
            </a:r>
            <a:endParaRPr lang="it-IT" sz="1400" dirty="0">
              <a:latin typeface="+mn-lt"/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6383253" y="2679402"/>
            <a:ext cx="432048" cy="4840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3573016"/>
            <a:ext cx="3889989" cy="269165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970" y="3573016"/>
            <a:ext cx="3786134" cy="269274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475041" y="327859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 err="1" smtClean="0">
                <a:latin typeface="+mn-lt"/>
              </a:rPr>
              <a:t>Two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kind</a:t>
            </a:r>
            <a:r>
              <a:rPr lang="it-IT" sz="1600" dirty="0" smtClean="0">
                <a:latin typeface="+mn-lt"/>
              </a:rPr>
              <a:t> of Majorana MDCE </a:t>
            </a:r>
            <a:r>
              <a:rPr lang="it-IT" sz="1600" dirty="0" err="1" smtClean="0">
                <a:latin typeface="+mn-lt"/>
              </a:rPr>
              <a:t>isotensor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interactions</a:t>
            </a:r>
            <a:endParaRPr lang="it-IT" sz="1600" dirty="0">
              <a:latin typeface="+mn-lt"/>
            </a:endParaRPr>
          </a:p>
        </p:txBody>
      </p:sp>
      <p:cxnSp>
        <p:nvCxnSpPr>
          <p:cNvPr id="17" name="Connettore diritto 16"/>
          <p:cNvCxnSpPr>
            <a:endCxn id="9" idx="2"/>
          </p:cNvCxnSpPr>
          <p:nvPr/>
        </p:nvCxnSpPr>
        <p:spPr>
          <a:xfrm>
            <a:off x="5303912" y="720714"/>
            <a:ext cx="0" cy="1984668"/>
          </a:xfrm>
          <a:prstGeom prst="line">
            <a:avLst/>
          </a:prstGeom>
          <a:ln w="53975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161107" y="6247245"/>
            <a:ext cx="3848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Universal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dirty="0" err="1" smtClean="0">
                <a:latin typeface="+mn-lt"/>
              </a:rPr>
              <a:t>because</a:t>
            </a:r>
            <a:r>
              <a:rPr lang="it-IT" sz="1400" dirty="0" smtClean="0">
                <a:latin typeface="+mn-lt"/>
              </a:rPr>
              <a:t> of </a:t>
            </a:r>
            <a:r>
              <a:rPr lang="it-IT" sz="1400" dirty="0" err="1" smtClean="0">
                <a:latin typeface="+mn-lt"/>
              </a:rPr>
              <a:t>generic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SRC NN </a:t>
            </a:r>
            <a:r>
              <a:rPr lang="it-IT" sz="1400" dirty="0" err="1" smtClean="0">
                <a:latin typeface="+mn-lt"/>
              </a:rPr>
              <a:t>dynamics</a:t>
            </a:r>
            <a:endParaRPr lang="it-IT" sz="1400" dirty="0">
              <a:latin typeface="+mn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103775" y="6236412"/>
            <a:ext cx="374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Universal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dirty="0" err="1" smtClean="0">
                <a:latin typeface="+mn-lt"/>
              </a:rPr>
              <a:t>because</a:t>
            </a:r>
            <a:r>
              <a:rPr lang="it-IT" sz="1400" dirty="0" smtClean="0">
                <a:latin typeface="+mn-lt"/>
              </a:rPr>
              <a:t> of </a:t>
            </a:r>
            <a:r>
              <a:rPr lang="it-IT" sz="1400" dirty="0" err="1" smtClean="0">
                <a:latin typeface="+mn-lt"/>
              </a:rPr>
              <a:t>generic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+mn-lt"/>
              </a:rPr>
              <a:t>meson</a:t>
            </a:r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dirty="0" err="1" smtClean="0">
                <a:latin typeface="+mn-lt"/>
              </a:rPr>
              <a:t>dynamics</a:t>
            </a:r>
            <a:endParaRPr lang="it-IT" sz="1400" dirty="0">
              <a:latin typeface="+mn-l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559495" y="45274"/>
            <a:ext cx="9290925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The “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Majorana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” hadron mechanism for HI-DCE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392144" y="582069"/>
            <a:ext cx="6444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600" i="1" dirty="0" smtClean="0">
                <a:solidFill>
                  <a:srgbClr val="44546A"/>
                </a:solidFill>
                <a:latin typeface="Calibri" panose="020F0502020204030204"/>
              </a:rPr>
              <a:t>From H</a:t>
            </a:r>
            <a:r>
              <a:rPr lang="en-US" sz="1600" i="1" dirty="0">
                <a:solidFill>
                  <a:srgbClr val="44546A"/>
                </a:solidFill>
                <a:latin typeface="Calibri" panose="020F0502020204030204"/>
              </a:rPr>
              <a:t>. </a:t>
            </a:r>
            <a:r>
              <a:rPr lang="en-US" sz="1600" i="1" dirty="0" err="1" smtClean="0">
                <a:solidFill>
                  <a:srgbClr val="44546A"/>
                </a:solidFill>
                <a:latin typeface="Calibri" panose="020F0502020204030204"/>
              </a:rPr>
              <a:t>Lenske</a:t>
            </a:r>
            <a:r>
              <a:rPr lang="en-US" sz="1600" i="1" dirty="0" smtClean="0">
                <a:solidFill>
                  <a:srgbClr val="44546A"/>
                </a:solidFill>
                <a:latin typeface="Calibri" panose="020F0502020204030204"/>
              </a:rPr>
              <a:t>, </a:t>
            </a:r>
            <a:r>
              <a:rPr lang="en-US" sz="1600" i="1" dirty="0">
                <a:solidFill>
                  <a:srgbClr val="44546A"/>
                </a:solidFill>
                <a:latin typeface="Calibri" panose="020F0502020204030204"/>
              </a:rPr>
              <a:t>CERN </a:t>
            </a:r>
            <a:r>
              <a:rPr lang="en-US" sz="1600" i="1" dirty="0" smtClean="0">
                <a:solidFill>
                  <a:srgbClr val="44546A"/>
                </a:solidFill>
                <a:latin typeface="Calibri" panose="020F0502020204030204"/>
              </a:rPr>
              <a:t>Proceedings </a:t>
            </a:r>
            <a:r>
              <a:rPr lang="it-IT" sz="1600" i="1" dirty="0" smtClean="0">
                <a:solidFill>
                  <a:srgbClr val="44546A"/>
                </a:solidFill>
                <a:latin typeface="Calibri" panose="020F0502020204030204"/>
              </a:rPr>
              <a:t>2019-001 </a:t>
            </a:r>
            <a:r>
              <a:rPr lang="it-IT" sz="1600" i="1" dirty="0">
                <a:solidFill>
                  <a:srgbClr val="44546A"/>
                </a:solidFill>
                <a:latin typeface="Calibri" panose="020F0502020204030204"/>
              </a:rPr>
              <a:t>(2019) [49] 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8411" y="2705382"/>
            <a:ext cx="207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 smtClean="0">
                <a:latin typeface="+mn-lt"/>
              </a:rPr>
              <a:t>Can </a:t>
            </a:r>
            <a:r>
              <a:rPr lang="it-IT" sz="1600" dirty="0" err="1" smtClean="0">
                <a:latin typeface="+mn-lt"/>
              </a:rPr>
              <a:t>occur</a:t>
            </a:r>
            <a:r>
              <a:rPr lang="it-IT" sz="1600" dirty="0" smtClean="0">
                <a:latin typeface="+mn-lt"/>
              </a:rPr>
              <a:t>, in </a:t>
            </a:r>
            <a:r>
              <a:rPr lang="it-IT" sz="1600" dirty="0" err="1" smtClean="0">
                <a:latin typeface="+mn-lt"/>
              </a:rPr>
              <a:t>principle</a:t>
            </a:r>
            <a:r>
              <a:rPr lang="it-IT" sz="1600" dirty="0" smtClean="0">
                <a:latin typeface="+mn-lt"/>
              </a:rPr>
              <a:t>,  on an </a:t>
            </a:r>
            <a:r>
              <a:rPr lang="it-IT" sz="1600" dirty="0" err="1" smtClean="0">
                <a:latin typeface="+mn-lt"/>
              </a:rPr>
              <a:t>isolated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nucleus</a:t>
            </a:r>
            <a:endParaRPr lang="it-IT" sz="1600" dirty="0">
              <a:latin typeface="+mn-lt"/>
            </a:endParaRPr>
          </a:p>
        </p:txBody>
      </p:sp>
      <p:sp>
        <p:nvSpPr>
          <p:cNvPr id="4" name="Freccia a destra 3"/>
          <p:cNvSpPr/>
          <p:nvPr/>
        </p:nvSpPr>
        <p:spPr>
          <a:xfrm rot="20207635">
            <a:off x="2046579" y="2398378"/>
            <a:ext cx="700898" cy="32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8669385" y="2176197"/>
            <a:ext cx="294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 err="1" smtClean="0">
                <a:latin typeface="+mn-lt"/>
              </a:rPr>
              <a:t>Requires</a:t>
            </a:r>
            <a:r>
              <a:rPr lang="it-IT" sz="1600" dirty="0" smtClean="0">
                <a:latin typeface="+mn-lt"/>
              </a:rPr>
              <a:t> a </a:t>
            </a:r>
            <a:r>
              <a:rPr lang="it-IT" sz="1600" dirty="0" err="1" smtClean="0">
                <a:latin typeface="+mn-lt"/>
              </a:rPr>
              <a:t>reaction</a:t>
            </a:r>
            <a:r>
              <a:rPr lang="it-IT" sz="1600" dirty="0" smtClean="0">
                <a:latin typeface="+mn-lt"/>
              </a:rPr>
              <a:t> partner to </a:t>
            </a:r>
            <a:r>
              <a:rPr lang="it-IT" sz="1600" dirty="0" err="1" smtClean="0">
                <a:latin typeface="+mn-lt"/>
              </a:rPr>
              <a:t>manifest</a:t>
            </a:r>
            <a:r>
              <a:rPr lang="it-IT" sz="1600" dirty="0" smtClean="0">
                <a:latin typeface="+mn-lt"/>
              </a:rPr>
              <a:t> in a </a:t>
            </a:r>
            <a:r>
              <a:rPr lang="it-IT" sz="1600" dirty="0" err="1" smtClean="0">
                <a:latin typeface="+mn-lt"/>
              </a:rPr>
              <a:t>visible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signal</a:t>
            </a:r>
            <a:endParaRPr lang="it-IT" sz="1600" dirty="0">
              <a:latin typeface="+mn-lt"/>
            </a:endParaRPr>
          </a:p>
        </p:txBody>
      </p:sp>
      <p:sp>
        <p:nvSpPr>
          <p:cNvPr id="22" name="Freccia a destra 21"/>
          <p:cNvSpPr/>
          <p:nvPr/>
        </p:nvSpPr>
        <p:spPr>
          <a:xfrm rot="12181276">
            <a:off x="7873590" y="2156189"/>
            <a:ext cx="700898" cy="32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2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86FEF-50B9-4374-966F-BEA7E7CEB06E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12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559496" y="45274"/>
            <a:ext cx="8786192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The “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Majorana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” mechanism for HI-DCE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50" y="1592904"/>
            <a:ext cx="4873768" cy="364464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857" y="1707022"/>
            <a:ext cx="4335117" cy="343046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941501" y="1855814"/>
            <a:ext cx="274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it-IT" sz="1400" b="1" baseline="30000" dirty="0">
                <a:solidFill>
                  <a:schemeClr val="tx1"/>
                </a:solidFill>
                <a:latin typeface="Calibri"/>
              </a:rPr>
              <a:t>40</a:t>
            </a:r>
            <a:r>
              <a:rPr lang="it-IT" sz="1400" b="1" dirty="0">
                <a:solidFill>
                  <a:schemeClr val="tx1"/>
                </a:solidFill>
                <a:latin typeface="Calibri"/>
              </a:rPr>
              <a:t>Ca(</a:t>
            </a:r>
            <a:r>
              <a:rPr lang="it-IT" sz="1400" b="1" baseline="30000" dirty="0">
                <a:solidFill>
                  <a:schemeClr val="tx1"/>
                </a:solidFill>
                <a:latin typeface="Calibri"/>
              </a:rPr>
              <a:t>18</a:t>
            </a:r>
            <a:r>
              <a:rPr lang="it-IT" sz="1400" b="1" dirty="0">
                <a:solidFill>
                  <a:schemeClr val="tx1"/>
                </a:solidFill>
                <a:latin typeface="Calibri"/>
              </a:rPr>
              <a:t>O,</a:t>
            </a:r>
            <a:r>
              <a:rPr lang="it-IT" sz="1400" b="1" baseline="30000" dirty="0">
                <a:solidFill>
                  <a:schemeClr val="tx1"/>
                </a:solidFill>
                <a:latin typeface="Calibri"/>
              </a:rPr>
              <a:t>18</a:t>
            </a:r>
            <a:r>
              <a:rPr lang="it-IT" sz="1400" b="1" dirty="0">
                <a:solidFill>
                  <a:schemeClr val="tx1"/>
                </a:solidFill>
                <a:latin typeface="Calibri"/>
              </a:rPr>
              <a:t>Ne)</a:t>
            </a:r>
            <a:r>
              <a:rPr lang="it-IT" sz="1400" b="1" baseline="30000" dirty="0">
                <a:solidFill>
                  <a:schemeClr val="tx1"/>
                </a:solidFill>
                <a:latin typeface="Calibri"/>
              </a:rPr>
              <a:t>40</a:t>
            </a:r>
            <a:r>
              <a:rPr lang="it-IT" sz="1400" b="1" dirty="0">
                <a:solidFill>
                  <a:schemeClr val="tx1"/>
                </a:solidFill>
                <a:latin typeface="Calibri"/>
              </a:rPr>
              <a:t>Ar @ 270 </a:t>
            </a:r>
            <a:r>
              <a:rPr lang="it-IT" sz="1400" b="1" dirty="0" err="1">
                <a:solidFill>
                  <a:schemeClr val="tx1"/>
                </a:solidFill>
                <a:latin typeface="Calibri"/>
              </a:rPr>
              <a:t>MeV</a:t>
            </a:r>
            <a:endParaRPr lang="it-IT" sz="1400" b="1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161" y="2492834"/>
            <a:ext cx="792088" cy="7076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145" y="2439178"/>
            <a:ext cx="792088" cy="707652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7123429" y="609287"/>
            <a:ext cx="6444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600" i="1" dirty="0" smtClean="0">
                <a:solidFill>
                  <a:srgbClr val="44546A"/>
                </a:solidFill>
                <a:latin typeface="Calibri" panose="020F0502020204030204"/>
              </a:rPr>
              <a:t>From H</a:t>
            </a:r>
            <a:r>
              <a:rPr lang="en-US" sz="1600" i="1" dirty="0">
                <a:solidFill>
                  <a:srgbClr val="44546A"/>
                </a:solidFill>
                <a:latin typeface="Calibri" panose="020F0502020204030204"/>
              </a:rPr>
              <a:t>. </a:t>
            </a:r>
            <a:r>
              <a:rPr lang="en-US" sz="1600" i="1" dirty="0" err="1" smtClean="0">
                <a:solidFill>
                  <a:srgbClr val="44546A"/>
                </a:solidFill>
                <a:latin typeface="Calibri" panose="020F0502020204030204"/>
              </a:rPr>
              <a:t>Lenske</a:t>
            </a:r>
            <a:r>
              <a:rPr lang="en-US" sz="1600" i="1" dirty="0" smtClean="0">
                <a:solidFill>
                  <a:srgbClr val="44546A"/>
                </a:solidFill>
                <a:latin typeface="Calibri" panose="020F0502020204030204"/>
              </a:rPr>
              <a:t>, </a:t>
            </a:r>
            <a:r>
              <a:rPr lang="en-US" sz="1600" i="1" dirty="0">
                <a:solidFill>
                  <a:srgbClr val="44546A"/>
                </a:solidFill>
                <a:latin typeface="Calibri" panose="020F0502020204030204"/>
              </a:rPr>
              <a:t>CERN </a:t>
            </a:r>
            <a:r>
              <a:rPr lang="en-US" sz="1600" i="1" dirty="0" smtClean="0">
                <a:solidFill>
                  <a:srgbClr val="44546A"/>
                </a:solidFill>
                <a:latin typeface="Calibri" panose="020F0502020204030204"/>
              </a:rPr>
              <a:t>Proceedings </a:t>
            </a:r>
            <a:r>
              <a:rPr lang="it-IT" sz="1600" i="1" dirty="0" smtClean="0">
                <a:solidFill>
                  <a:srgbClr val="44546A"/>
                </a:solidFill>
                <a:latin typeface="Calibri" panose="020F0502020204030204"/>
              </a:rPr>
              <a:t>2019-001 </a:t>
            </a:r>
            <a:r>
              <a:rPr lang="it-IT" sz="1600" i="1" dirty="0">
                <a:solidFill>
                  <a:srgbClr val="44546A"/>
                </a:solidFill>
                <a:latin typeface="Calibri" panose="020F0502020204030204"/>
              </a:rPr>
              <a:t>(2019) [49] 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43472" y="5160757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 err="1" smtClean="0">
                <a:latin typeface="+mn-lt"/>
              </a:rPr>
              <a:t>Caveat</a:t>
            </a:r>
            <a:r>
              <a:rPr lang="it-IT" sz="1600" dirty="0" smtClean="0">
                <a:latin typeface="+mn-lt"/>
              </a:rPr>
              <a:t>: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600" dirty="0" err="1" smtClean="0">
                <a:latin typeface="+mn-lt"/>
              </a:rPr>
              <a:t>Only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smtClean="0">
                <a:latin typeface="+mn-lt"/>
                <a:sym typeface="Symbol" panose="05050102010706020507" pitchFamily="18" charset="2"/>
              </a:rPr>
              <a:t>-</a:t>
            </a:r>
            <a:r>
              <a:rPr lang="it-IT" sz="1600" dirty="0" err="1" smtClean="0">
                <a:latin typeface="+mn-lt"/>
                <a:sym typeface="Symbol" panose="05050102010706020507" pitchFamily="18" charset="2"/>
              </a:rPr>
              <a:t>correlations</a:t>
            </a:r>
            <a:r>
              <a:rPr lang="it-IT" sz="16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it-IT" sz="1600" dirty="0" err="1" smtClean="0">
                <a:latin typeface="+mn-lt"/>
                <a:sym typeface="Symbol" panose="05050102010706020507" pitchFamily="18" charset="2"/>
              </a:rPr>
              <a:t>included</a:t>
            </a:r>
            <a:endParaRPr lang="it-IT" sz="1600" dirty="0" smtClean="0">
              <a:latin typeface="+mn-lt"/>
              <a:sym typeface="Symbol" panose="05050102010706020507" pitchFamily="18" charset="2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n-lt"/>
                <a:sym typeface="Symbol" panose="05050102010706020507" pitchFamily="18" charset="2"/>
              </a:rPr>
              <a:t>Off </a:t>
            </a:r>
            <a:r>
              <a:rPr lang="it-IT" sz="1600" dirty="0" err="1" smtClean="0">
                <a:latin typeface="+mn-lt"/>
                <a:sym typeface="Symbol" panose="05050102010706020507" pitchFamily="18" charset="2"/>
              </a:rPr>
              <a:t>shell</a:t>
            </a:r>
            <a:r>
              <a:rPr lang="it-IT" sz="16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it-IT" sz="1600" dirty="0" err="1" smtClean="0">
                <a:latin typeface="+mn-lt"/>
                <a:sym typeface="Symbol" panose="05050102010706020507" pitchFamily="18" charset="2"/>
              </a:rPr>
              <a:t>momentum</a:t>
            </a:r>
            <a:r>
              <a:rPr lang="it-IT" sz="16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it-IT" sz="1600" dirty="0" err="1" smtClean="0">
                <a:latin typeface="+mn-lt"/>
                <a:sym typeface="Symbol" panose="05050102010706020507" pitchFamily="18" charset="2"/>
              </a:rPr>
              <a:t>structure</a:t>
            </a:r>
            <a:r>
              <a:rPr lang="it-IT" sz="16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it-IT" sz="1600" dirty="0" err="1" smtClean="0">
                <a:latin typeface="+mn-lt"/>
                <a:sym typeface="Symbol" panose="05050102010706020507" pitchFamily="18" charset="2"/>
              </a:rPr>
              <a:t>approximated</a:t>
            </a:r>
            <a:r>
              <a:rPr lang="it-IT" sz="1600" dirty="0" smtClean="0">
                <a:latin typeface="+mn-lt"/>
                <a:sym typeface="Symbol" panose="05050102010706020507" pitchFamily="18" charset="2"/>
              </a:rPr>
              <a:t> with on-</a:t>
            </a:r>
            <a:r>
              <a:rPr lang="it-IT" sz="1600" dirty="0" err="1" smtClean="0">
                <a:latin typeface="+mn-lt"/>
                <a:sym typeface="Symbol" panose="05050102010706020507" pitchFamily="18" charset="2"/>
              </a:rPr>
              <a:t>shell</a:t>
            </a:r>
            <a:r>
              <a:rPr lang="it-IT" sz="1600" dirty="0" smtClean="0">
                <a:latin typeface="+mn-lt"/>
                <a:sym typeface="Symbol" panose="05050102010706020507" pitchFamily="18" charset="2"/>
              </a:rPr>
              <a:t> component</a:t>
            </a:r>
            <a:endParaRPr lang="it-IT" sz="1600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8342" y="622557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0000"/>
                </a:solidFill>
                <a:latin typeface="+mn-lt"/>
              </a:rPr>
              <a:t>Encouraging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+mn-lt"/>
              </a:rPr>
              <a:t>results</a:t>
            </a:r>
            <a:r>
              <a:rPr lang="it-IT" sz="2400" dirty="0" smtClean="0">
                <a:latin typeface="+mn-lt"/>
              </a:rPr>
              <a:t>, </a:t>
            </a:r>
            <a:r>
              <a:rPr lang="it-IT" sz="2400" dirty="0" err="1" smtClean="0">
                <a:latin typeface="+mn-lt"/>
              </a:rPr>
              <a:t>but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still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>
                <a:latin typeface="+mn-lt"/>
              </a:rPr>
              <a:t>r</a:t>
            </a:r>
            <a:r>
              <a:rPr lang="it-IT" sz="2400" dirty="0" smtClean="0">
                <a:latin typeface="+mn-lt"/>
              </a:rPr>
              <a:t>oom for </a:t>
            </a:r>
            <a:r>
              <a:rPr lang="it-IT" sz="2400" dirty="0" err="1" smtClean="0">
                <a:latin typeface="+mn-lt"/>
              </a:rPr>
              <a:t>refinements</a:t>
            </a:r>
            <a:endParaRPr lang="it-IT" sz="2400" dirty="0">
              <a:latin typeface="+mn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799765" y="4323022"/>
            <a:ext cx="420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MDCE </a:t>
            </a:r>
            <a:r>
              <a:rPr lang="it-IT" sz="1400" b="1" dirty="0" err="1" smtClean="0">
                <a:solidFill>
                  <a:srgbClr val="FF0000"/>
                </a:solidFill>
                <a:latin typeface="+mn-lt"/>
              </a:rPr>
              <a:t>calculations</a:t>
            </a:r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+mn-lt"/>
              </a:rPr>
              <a:t>scaled</a:t>
            </a:r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+mn-lt"/>
              </a:rPr>
              <a:t>at</a:t>
            </a: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+mn-lt"/>
              </a:rPr>
              <a:t>forward</a:t>
            </a: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+mn-lt"/>
              </a:rPr>
              <a:t>angles</a:t>
            </a:r>
            <a:endParaRPr lang="it-IT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61718" y="799233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n-lt"/>
              </a:rPr>
              <a:t>ISI and FSI </a:t>
            </a:r>
            <a:r>
              <a:rPr lang="it-IT" sz="1600" dirty="0" err="1" smtClean="0">
                <a:latin typeface="+mn-lt"/>
              </a:rPr>
              <a:t>ion-ion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interaction</a:t>
            </a:r>
            <a:r>
              <a:rPr lang="it-IT" sz="1600" dirty="0" smtClean="0">
                <a:latin typeface="+mn-lt"/>
              </a:rPr>
              <a:t> from double </a:t>
            </a:r>
            <a:r>
              <a:rPr lang="it-IT" sz="1600" dirty="0" err="1" smtClean="0">
                <a:latin typeface="+mn-lt"/>
              </a:rPr>
              <a:t>folding</a:t>
            </a:r>
            <a:endParaRPr lang="it-IT" sz="1600" dirty="0" smtClean="0">
              <a:latin typeface="+mn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n-lt"/>
              </a:rPr>
              <a:t>QRPA </a:t>
            </a:r>
            <a:r>
              <a:rPr lang="it-IT" sz="1600" dirty="0" err="1" smtClean="0">
                <a:latin typeface="+mn-lt"/>
              </a:rPr>
              <a:t>transition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densities</a:t>
            </a:r>
            <a:r>
              <a:rPr lang="it-IT" sz="1600" dirty="0" smtClean="0">
                <a:latin typeface="+mn-lt"/>
              </a:rPr>
              <a:t> for </a:t>
            </a:r>
            <a:r>
              <a:rPr lang="it-IT" sz="1600" dirty="0" err="1" smtClean="0">
                <a:latin typeface="+mn-lt"/>
              </a:rPr>
              <a:t>microscopic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form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factors</a:t>
            </a:r>
            <a:endParaRPr lang="it-IT" sz="1600" dirty="0"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42112" y="1866370"/>
            <a:ext cx="424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it-IT" sz="1400" b="1" baseline="30000" dirty="0">
                <a:solidFill>
                  <a:schemeClr val="tx1"/>
                </a:solidFill>
                <a:latin typeface="Calibri"/>
              </a:rPr>
              <a:t>40</a:t>
            </a:r>
            <a:r>
              <a:rPr lang="it-IT" sz="1400" b="1" dirty="0">
                <a:solidFill>
                  <a:schemeClr val="tx1"/>
                </a:solidFill>
                <a:latin typeface="Calibri"/>
              </a:rPr>
              <a:t>Ca(</a:t>
            </a:r>
            <a:r>
              <a:rPr lang="it-IT" sz="1400" b="1" baseline="30000" dirty="0">
                <a:solidFill>
                  <a:schemeClr val="tx1"/>
                </a:solidFill>
                <a:latin typeface="Calibri"/>
              </a:rPr>
              <a:t>18</a:t>
            </a:r>
            <a:r>
              <a:rPr lang="it-IT" sz="1400" b="1" dirty="0">
                <a:solidFill>
                  <a:schemeClr val="tx1"/>
                </a:solidFill>
                <a:latin typeface="Calibri"/>
              </a:rPr>
              <a:t>O,</a:t>
            </a:r>
            <a:r>
              <a:rPr lang="it-IT" sz="1400" b="1" baseline="30000" dirty="0">
                <a:solidFill>
                  <a:schemeClr val="tx1"/>
                </a:solidFill>
                <a:latin typeface="Calibri"/>
              </a:rPr>
              <a:t>18</a:t>
            </a:r>
            <a:r>
              <a:rPr lang="it-IT" sz="1400" b="1" dirty="0">
                <a:solidFill>
                  <a:schemeClr val="tx1"/>
                </a:solidFill>
                <a:latin typeface="Calibri"/>
              </a:rPr>
              <a:t>Ne)</a:t>
            </a:r>
            <a:r>
              <a:rPr lang="it-IT" sz="1400" b="1" baseline="30000" dirty="0">
                <a:solidFill>
                  <a:schemeClr val="tx1"/>
                </a:solidFill>
                <a:latin typeface="Calibri"/>
              </a:rPr>
              <a:t>40</a:t>
            </a:r>
            <a:r>
              <a:rPr lang="it-IT" sz="1400" b="1" dirty="0">
                <a:solidFill>
                  <a:schemeClr val="tx1"/>
                </a:solidFill>
                <a:latin typeface="Calibri"/>
              </a:rPr>
              <a:t>Ar @ 270 </a:t>
            </a:r>
            <a:r>
              <a:rPr lang="it-IT" sz="1400" b="1" dirty="0" err="1">
                <a:solidFill>
                  <a:schemeClr val="tx1"/>
                </a:solidFill>
                <a:latin typeface="Calibri"/>
              </a:rPr>
              <a:t>MeV</a:t>
            </a:r>
            <a:endParaRPr lang="it-IT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334326" y="4321033"/>
            <a:ext cx="374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FF0000"/>
                </a:solidFill>
                <a:latin typeface="+mn-lt"/>
              </a:rPr>
              <a:t>Consistency</a:t>
            </a:r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+mn-lt"/>
              </a:rPr>
              <a:t>between</a:t>
            </a:r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 DSCE and MDCE</a:t>
            </a:r>
            <a:endParaRPr lang="it-IT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34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36360" y="64317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4DE17-4F03-4B0A-A2E1-F06D0703CC4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682" y="1989195"/>
            <a:ext cx="3355356" cy="40315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02652" y="1589330"/>
            <a:ext cx="408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N. Shimizu et al.,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PRL 120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(2018)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142502</a:t>
            </a:r>
          </a:p>
        </p:txBody>
      </p:sp>
      <p:sp>
        <p:nvSpPr>
          <p:cNvPr id="8" name="Rettangolo 7"/>
          <p:cNvSpPr/>
          <p:nvPr/>
        </p:nvSpPr>
        <p:spPr>
          <a:xfrm>
            <a:off x="911423" y="0"/>
            <a:ext cx="10225137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Heavy-ion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 DCE and Double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Gamow-Teller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resonance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MS PGothic" panose="020B0600070205080204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02652" y="1141889"/>
            <a:ext cx="333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Possible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connection with 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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3" y="3573016"/>
            <a:ext cx="5047065" cy="314846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07368" y="2204864"/>
            <a:ext cx="6458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B,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Li)@80 A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MeV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@ RCNP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Takahisa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Ejiri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et al., arXiv:1703.08264 (2017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Identifying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DIAS, and finding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structures,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maybe not the DGT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7368" y="1065865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Pioneering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search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RIKEN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via the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12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C,</a:t>
            </a: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12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Be0</a:t>
            </a: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+</a:t>
            </a:r>
            <a:r>
              <a:rPr kumimoji="0" lang="it-IT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Results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yet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published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4" name="Connettore diritto 13"/>
          <p:cNvCxnSpPr/>
          <p:nvPr/>
        </p:nvCxnSpPr>
        <p:spPr>
          <a:xfrm flipH="1">
            <a:off x="6590726" y="1030505"/>
            <a:ext cx="26393" cy="5805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561336" y="702825"/>
            <a:ext cx="2532823" cy="380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Experiments</a:t>
            </a: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947359" y="719996"/>
            <a:ext cx="30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Nuclear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structure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Theory</a:t>
            </a: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702652" y="5784443"/>
            <a:ext cx="5579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See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also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E.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Santopinto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et al.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PRC98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061601(R) (2018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 and</a:t>
            </a:r>
          </a:p>
          <a:p>
            <a:pPr lvl="0" algn="l">
              <a:defRPr/>
            </a:pPr>
            <a:r>
              <a:rPr lang="en-US" sz="1400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400" dirty="0" err="1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Auerbach</a:t>
            </a:r>
            <a:r>
              <a:rPr lang="en-US" sz="1400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B. Minh </a:t>
            </a:r>
            <a:r>
              <a:rPr lang="en-US" sz="1400" dirty="0" err="1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sz="1400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PRC98, </a:t>
            </a:r>
            <a:r>
              <a:rPr lang="it-IT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064301</a:t>
            </a:r>
            <a:r>
              <a:rPr lang="it-IT" sz="1400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</a:t>
            </a:r>
            <a:r>
              <a:rPr lang="it-IT" sz="1400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991544" y="2132856"/>
            <a:ext cx="82296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it-IT" sz="3600" dirty="0">
                <a:solidFill>
                  <a:srgbClr val="1F497D"/>
                </a:solidFill>
                <a:latin typeface="Calibri"/>
                <a:ea typeface="MS PGothic" panose="020B0600070205080204" pitchFamily="34" charset="-128"/>
                <a:cs typeface="+mn-cs"/>
              </a:rPr>
              <a:t>DCE @ INFN-LNS</a:t>
            </a:r>
          </a:p>
        </p:txBody>
      </p:sp>
    </p:spTree>
    <p:extLst>
      <p:ext uri="{BB962C8B-B14F-4D97-AF65-F5344CB8AC3E}">
        <p14:creationId xmlns:p14="http://schemas.microsoft.com/office/powerpoint/2010/main" val="12833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289"/>
          <p:cNvSpPr>
            <a:spLocks noChangeArrowheads="1"/>
          </p:cNvSpPr>
          <p:nvPr/>
        </p:nvSpPr>
        <p:spPr bwMode="auto">
          <a:xfrm>
            <a:off x="3125402" y="811958"/>
            <a:ext cx="5779295" cy="2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91" rIns="34289" bIns="34291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7668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charset="0"/>
                <a:ea typeface="MS PGothic" panose="020B0600070205080204" pitchFamily="34" charset="-128"/>
                <a:cs typeface="+mn-cs"/>
                <a:sym typeface="Arial Bold" charset="0"/>
              </a:rPr>
              <a:t>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34" y="9222"/>
            <a:ext cx="1047751" cy="1031265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1615918" y="189717"/>
            <a:ext cx="4476996" cy="623250"/>
          </a:xfrm>
          <a:prstGeom prst="rect">
            <a:avLst/>
          </a:prstGeom>
        </p:spPr>
        <p:txBody>
          <a:bodyPr wrap="none" lIns="68580" tIns="34291" rIns="68580" bIns="3429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 NUMEN project    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8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BA15D-ADD1-4266-BE9D-ECEF2A7EA633}" type="slidenum">
              <a:rPr kumimoji="0" lang="it-IT" altLang="it-IT" sz="933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anose="020B0600070205080204" pitchFamily="34" charset="-128"/>
                <a:cs typeface="+mn-cs"/>
                <a:sym typeface="Calibri" pitchFamily="34" charset="0"/>
              </a:rPr>
              <a:pPr marL="0" marR="0" lvl="0" indent="0" algn="r" defTabSz="3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933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MS PGothic" panose="020B0600070205080204" pitchFamily="34" charset="-128"/>
              <a:cs typeface="+mn-cs"/>
              <a:sym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69254" y="1262709"/>
            <a:ext cx="4876767" cy="258891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241169" lvl="0" indent="0" algn="just" defTabSz="766894" rtl="0" eaLnBrk="1" fontAlgn="auto" latinLnBrk="0" hangingPunct="1">
              <a:lnSpc>
                <a:spcPct val="107000"/>
              </a:lnSpc>
              <a:spcBef>
                <a:spcPts val="1287"/>
              </a:spcBef>
              <a:spcAft>
                <a:spcPts val="321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Proponents: 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Agodi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Bellone, D. Bonanno</a:t>
            </a:r>
            <a:r>
              <a:rPr kumimoji="0" lang="it-IT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Branchina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Brasolin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Brischetto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Brunasso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Burrello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Calabrese, L.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Calabretta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Calvo, V. Capirossi, F.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Cappuzzello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Carbone, M. Cavallaro, I.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Ciraldo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Colonna, G. D’Agostino, N.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Deshmukh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it-IT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Ferraresi, J. Ferretti, P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Finocchiaro, M. Fisichella, A.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Foti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Gallo, </a:t>
            </a:r>
            <a:r>
              <a:rPr kumimoji="0" lang="it-IT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Garcia-</a:t>
            </a:r>
            <a:r>
              <a:rPr kumimoji="0" lang="it-IT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Tecocoatzi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Iazzi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Lanzalone, F. La Via, F.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Longhitano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Lo Presti, P.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Mereu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Pandola, F. Pinna, S.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Reito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A.D. Russo, G. Russo, E.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Santopinto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Sgouros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Soukeras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Spatafora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Torresi, S.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Tudisco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R.I.M.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Vsevolodovna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Istituto Nazionale di Fisica Nucleare, Laboratori Nazionali del Sud, Catania,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Istituto Nazionale di Fisica Nucleare, Sezione di Catania,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Istituto Nazionale di Fisica Nucleare, Sezione di Torino,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Istituto Nazionale di Fisica Nucleare, Sezione di Genova,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Dipartimento di Fisica e Astronomia, Università di Catania,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Dipartimento di Fisica, Università di Genova,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DISAT, Politecnico di Torino,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Università degli Studi di Enna "Kore", Enna,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CNR-IMM, Sezione di Catania,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512602" y="833368"/>
            <a:ext cx="7176612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Spokespersons: F. Cappuzzello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hlinkClick r:id="rId3"/>
              </a:rPr>
              <a:t>cappuzzello@lns.infn.it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) and C.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Agodi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hlinkClick r:id="rId4"/>
              </a:rPr>
              <a:t>agodi@lns.infn.it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graphicFrame>
        <p:nvGraphicFramePr>
          <p:cNvPr id="5" name="Grafico 4"/>
          <p:cNvGraphicFramePr/>
          <p:nvPr>
            <p:extLst/>
          </p:nvPr>
        </p:nvGraphicFramePr>
        <p:xfrm>
          <a:off x="9475999" y="59369"/>
          <a:ext cx="2688299" cy="640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86419" y="3859588"/>
            <a:ext cx="4789631" cy="28156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241169" lvl="0" indent="0" algn="just" defTabSz="766894" rtl="0" eaLnBrk="1" fontAlgn="auto" latinLnBrk="0" hangingPunct="1">
              <a:lnSpc>
                <a:spcPct val="107000"/>
              </a:lnSpc>
              <a:spcBef>
                <a:spcPts val="321"/>
              </a:spcBef>
              <a:spcAft>
                <a:spcPts val="32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 Borello-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Lewin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P.N. de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Faria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J.L. Ferreira, R. Linares, J.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Lubian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it-IT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N.H. 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Medina, D.R. Mendes, M.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Moralles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it-IT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J.R.B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Oliveira, M.R.D.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Rodrigues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R.B.B. Santos, M.A.G. da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Silveira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V.A.B.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Zagatto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Fisica,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</a:t>
            </a: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Sao Paulo, Brazil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Fisica,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</a:t>
            </a: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Federal Fluminense,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Niteroi</a:t>
            </a: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Brazil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de Pesquisas Energeticas e Nucleares IPEN/CNEN, Brazil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Universitario FEI Sao Bernardo do Brazil, Brazil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933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Boztosun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Djapo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kumimoji="0" lang="en-US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Firat</a:t>
            </a: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Hacisalihoglu</a:t>
            </a: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Y. </a:t>
            </a:r>
            <a:r>
              <a:rPr kumimoji="0" lang="en-US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Kucuck</a:t>
            </a: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S.O.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Solakcı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kumimoji="0" lang="en-US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Yildirin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Akdeniz</a:t>
            </a: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University, Antalya,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endParaRPr kumimoji="0" lang="it-IT" sz="933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Institute of Natural Sciences, </a:t>
            </a:r>
            <a:r>
              <a:rPr kumimoji="0" lang="en-US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Karadeniz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University, Turkey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Acosta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Amador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Bijker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E.R. Chávez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Lomelí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Espejel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Huerta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Vargas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Flores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Martínez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Ordoñez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kumimoji="0" lang="it-IT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Marín-Lámbarri</a:t>
            </a:r>
            <a:r>
              <a:rPr kumimoji="0" lang="it-IT" sz="933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Góngora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Reza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Mas, G. Vega, D.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Sandoval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1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de Fìsica, Universidad Nacional Autónoma de México, México </a:t>
            </a:r>
          </a:p>
          <a:p>
            <a:pPr marL="85721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de Ciencias Nucleares, Universidad Nacional Autónoma de México, México Instituto Nacional de Investigaciones Nucleares, México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046021" y="1283126"/>
            <a:ext cx="4290036" cy="541430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766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Pakou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Souliotis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Physics, University of Ioannina, Greece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Chemistry, National and </a:t>
            </a:r>
            <a:r>
              <a:rPr kumimoji="0" lang="en-US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Kapodistrian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University of Athens, Greece</a:t>
            </a:r>
          </a:p>
          <a:p>
            <a:pPr marL="0" marR="0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Lenske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it-IT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kumimoji="0" lang="it-IT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kumimoji="0" lang="it-IT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it-IT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Pietralla</a:t>
            </a:r>
            <a:r>
              <a:rPr kumimoji="0" lang="it-IT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it-IT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Werner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1" marR="0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Physics, University of Giessen, Germany</a:t>
            </a:r>
          </a:p>
          <a:p>
            <a:pPr marL="85721" marR="0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 </a:t>
            </a:r>
            <a:r>
              <a:rPr kumimoji="0" lang="de-DE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</a:t>
            </a:r>
            <a:r>
              <a:rPr kumimoji="0" lang="de-DE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Kernphysik, Technische </a:t>
            </a:r>
            <a:r>
              <a:rPr kumimoji="0" lang="de-DE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Universitat</a:t>
            </a:r>
            <a:r>
              <a:rPr kumimoji="0" lang="de-DE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Darmstadt, Germany</a:t>
            </a:r>
          </a:p>
          <a:p>
            <a:pPr marL="85721" marR="0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Auerbach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1" marR="0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of Physics and Astronomy Tel Aviv University, Israel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Petrascu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it-IT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kumimoji="0" lang="it-IT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Serbina</a:t>
            </a: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1" marR="0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IFIN-HH, </a:t>
            </a:r>
            <a:r>
              <a:rPr kumimoji="0" lang="en-US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Bucarest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Romania</a:t>
            </a: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J.A. Lay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FAMN, University of Seville, Spain</a:t>
            </a: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Delaunay, 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LPC Caen, </a:t>
            </a:r>
            <a:r>
              <a:rPr kumimoji="0" lang="en-US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Normandie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ENSICAEN, UNICAEN, CNRS/IN2P3, France</a:t>
            </a: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Z.J. </a:t>
            </a:r>
            <a:r>
              <a:rPr kumimoji="0" lang="it-IT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Kotila</a:t>
            </a:r>
            <a:r>
              <a:rPr kumimoji="0" lang="it-IT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 </a:t>
            </a:r>
            <a:r>
              <a:rPr kumimoji="0" lang="en-US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Jyväskylä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Jyväskylä</a:t>
            </a: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Finland</a:t>
            </a: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 De Geronimo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Stony Brook University, US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33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Barea 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 de Conception, Chile</a:t>
            </a: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R. Chen, </a:t>
            </a: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Ma, J.S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Wang, Y.Y. Yang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Institute of Modern Physics, Chinese Academy of Sciences, Lanzhou, </a:t>
            </a:r>
            <a:r>
              <a:rPr kumimoji="0" lang="en-US" sz="933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Khouaja</a:t>
            </a: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GB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kumimoji="0" lang="en-GB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Inchaou</a:t>
            </a:r>
            <a:r>
              <a:rPr kumimoji="0" lang="en-GB" sz="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GB" sz="933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M.L.B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ouhssa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1" marR="241169" lvl="0" indent="0" algn="just" defTabSz="76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kumimoji="0" lang="it-IT" sz="933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933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Hassan</a:t>
            </a:r>
            <a:r>
              <a:rPr kumimoji="0" lang="it-IT" sz="933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– Casablanca, Morocco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9512043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8"/>
          <p:cNvSpPr>
            <a:spLocks noChangeArrowheads="1"/>
          </p:cNvSpPr>
          <p:nvPr/>
        </p:nvSpPr>
        <p:spPr bwMode="auto">
          <a:xfrm>
            <a:off x="5788733" y="355100"/>
            <a:ext cx="3651734" cy="41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50" tIns="38376" rIns="76750" bIns="3837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itchFamily="34" charset="0"/>
              </a:rPr>
              <a:t>https://web.infn.it/NUMEN/index.php/it/</a:t>
            </a: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itchFamily="34" charset="0"/>
              </a:rPr>
              <a:t>F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itchFamily="34" charset="0"/>
              </a:rPr>
              <a:t>.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itchFamily="34" charset="0"/>
              </a:rPr>
              <a:t>Cappuzzello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itchFamily="34" charset="0"/>
              </a:rPr>
              <a:t> et al.,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itchFamily="34" charset="0"/>
              </a:rPr>
              <a:t>Eur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itchFamily="34" charset="0"/>
              </a:rPr>
              <a:t>. Phys. J. A (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itchFamily="34" charset="0"/>
              </a:rPr>
              <a:t>2018) 54: 72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8431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62818" name="Picture 2" descr="http://www.infn.it/comunicazione/images/stories/argomenti/lns11_inf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83" y="1136768"/>
            <a:ext cx="3384376" cy="5179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197157" y="1124744"/>
            <a:ext cx="3124694" cy="2377138"/>
            <a:chOff x="5402630" y="1176476"/>
            <a:chExt cx="3124694" cy="2377138"/>
          </a:xfrm>
        </p:grpSpPr>
        <p:pic>
          <p:nvPicPr>
            <p:cNvPr id="7" name="Picture 2" descr="http://italiano.sismondi.ch/manuale-1-2/secondo-anno/materiali-non-primo-anno/immagini/nasait/image"/>
            <p:cNvPicPr>
              <a:picLocks noChangeAspect="1" noChangeArrowheads="1"/>
            </p:cNvPicPr>
            <p:nvPr/>
          </p:nvPicPr>
          <p:blipFill>
            <a:blip r:embed="rId4" cstate="print"/>
            <a:srcRect l="14619"/>
            <a:stretch>
              <a:fillRect/>
            </a:stretch>
          </p:blipFill>
          <p:spPr bwMode="auto">
            <a:xfrm>
              <a:off x="5402630" y="1176476"/>
              <a:ext cx="3124694" cy="23771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CasellaDiTesto 7"/>
            <p:cNvSpPr txBox="1"/>
            <p:nvPr/>
          </p:nvSpPr>
          <p:spPr>
            <a:xfrm>
              <a:off x="5667884" y="3010693"/>
              <a:ext cx="2843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b="1" dirty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INFN Laboratori Nazionali del Sud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b="1" dirty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Catania</a:t>
              </a:r>
            </a:p>
          </p:txBody>
        </p:sp>
        <p:cxnSp>
          <p:nvCxnSpPr>
            <p:cNvPr id="9" name="Connettore 2 8"/>
            <p:cNvCxnSpPr/>
            <p:nvPr/>
          </p:nvCxnSpPr>
          <p:spPr>
            <a:xfrm flipH="1" flipV="1">
              <a:off x="7535851" y="3308849"/>
              <a:ext cx="288032" cy="7200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2"/>
          <p:cNvGrpSpPr/>
          <p:nvPr/>
        </p:nvGrpSpPr>
        <p:grpSpPr>
          <a:xfrm>
            <a:off x="2618410" y="3726553"/>
            <a:ext cx="3561121" cy="2994923"/>
            <a:chOff x="155575" y="-2498725"/>
            <a:chExt cx="6172200" cy="5212588"/>
          </a:xfrm>
        </p:grpSpPr>
        <p:pic>
          <p:nvPicPr>
            <p:cNvPr id="164866" name="Picture 2" descr="http://www.lns.infn.it/VirtualTour/LNS_map_LR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-2498725"/>
              <a:ext cx="2895600" cy="521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868" name="Picture 4" descr="http://www.lns.infn.it/VirtualTour/LNS_map_LR2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175" y="-429387"/>
              <a:ext cx="3276600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0802" name="Picture 2" descr="http://www.lns.infn.it/images/stories/slideshow/briaskThumbs//briaskThumb_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67" y="1124744"/>
            <a:ext cx="3474280" cy="23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1202915" y="24732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The LNS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laboratory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 in Catania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007B441-5312-499D-93C3-6E37886527FA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18" name="Immagine 17" descr="1 LNS LOGO SIGL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371" y="49019"/>
            <a:ext cx="1747929" cy="81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0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S_2000-03-02_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98"/>
          <a:stretch/>
        </p:blipFill>
        <p:spPr>
          <a:xfrm>
            <a:off x="741899" y="2168338"/>
            <a:ext cx="3197791" cy="404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hape 528"/>
          <p:cNvSpPr txBox="1">
            <a:spLocks/>
          </p:cNvSpPr>
          <p:nvPr/>
        </p:nvSpPr>
        <p:spPr>
          <a:xfrm>
            <a:off x="2809738" y="753668"/>
            <a:ext cx="5090345" cy="69389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50" tIns="38376" rIns="76750" bIns="3837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tx1"/>
                </a:solidFill>
              </a:rPr>
              <a:t>Crucial for the experimental challenges  </a:t>
            </a:r>
            <a:r>
              <a:rPr lang="en-GB" sz="2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 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08742" y="1494698"/>
            <a:ext cx="2800350" cy="631499"/>
          </a:xfrm>
          <a:prstGeom prst="rect">
            <a:avLst/>
          </a:prstGeom>
          <a:noFill/>
        </p:spPr>
        <p:txBody>
          <a:bodyPr wrap="square" lIns="76750" tIns="38376" rIns="76750" bIns="38376" rtlCol="0">
            <a:spAutoFit/>
          </a:bodyPr>
          <a:lstStyle/>
          <a:p>
            <a:pPr marL="143906" indent="-143906" algn="l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200" b="1" dirty="0">
                <a:solidFill>
                  <a:prstClr val="black"/>
                </a:solidFill>
              </a:rPr>
              <a:t>In </a:t>
            </a:r>
            <a:r>
              <a:rPr lang="it-IT" sz="1200" b="1" dirty="0" err="1">
                <a:solidFill>
                  <a:prstClr val="black"/>
                </a:solidFill>
              </a:rPr>
              <a:t>operation</a:t>
            </a:r>
            <a:r>
              <a:rPr lang="it-IT" sz="1200" b="1" dirty="0">
                <a:solidFill>
                  <a:prstClr val="black"/>
                </a:solidFill>
              </a:rPr>
              <a:t> </a:t>
            </a:r>
            <a:r>
              <a:rPr lang="it-IT" sz="1200" b="1" dirty="0" err="1">
                <a:solidFill>
                  <a:prstClr val="black"/>
                </a:solidFill>
              </a:rPr>
              <a:t>since</a:t>
            </a:r>
            <a:r>
              <a:rPr lang="it-IT" sz="1200" b="1" dirty="0">
                <a:solidFill>
                  <a:prstClr val="black"/>
                </a:solidFill>
              </a:rPr>
              <a:t> 1996. </a:t>
            </a:r>
          </a:p>
          <a:p>
            <a:pPr marL="143906" indent="-143906" algn="l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200" b="1" dirty="0">
                <a:solidFill>
                  <a:prstClr val="black"/>
                </a:solidFill>
              </a:rPr>
              <a:t>A</a:t>
            </a:r>
            <a:r>
              <a:rPr lang="it-IT" sz="1200" b="1" dirty="0" err="1">
                <a:solidFill>
                  <a:prstClr val="black"/>
                </a:solidFill>
              </a:rPr>
              <a:t>ccelerates</a:t>
            </a:r>
            <a:r>
              <a:rPr lang="it-IT" sz="1200" b="1" dirty="0">
                <a:solidFill>
                  <a:prstClr val="black"/>
                </a:solidFill>
              </a:rPr>
              <a:t> from H to U </a:t>
            </a:r>
            <a:r>
              <a:rPr lang="it-IT" sz="1200" b="1" dirty="0" err="1">
                <a:solidFill>
                  <a:prstClr val="black"/>
                </a:solidFill>
              </a:rPr>
              <a:t>ions</a:t>
            </a:r>
            <a:endParaRPr lang="it-IT" sz="1200" b="1" dirty="0">
              <a:solidFill>
                <a:prstClr val="black"/>
              </a:solidFill>
            </a:endParaRPr>
          </a:p>
          <a:p>
            <a:pPr marL="143906" indent="-143906" algn="l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200" b="1" dirty="0">
                <a:solidFill>
                  <a:prstClr val="black"/>
                </a:solidFill>
              </a:rPr>
              <a:t>Maximum </a:t>
            </a:r>
            <a:r>
              <a:rPr lang="it-IT" sz="1200" b="1" dirty="0" err="1">
                <a:solidFill>
                  <a:prstClr val="black"/>
                </a:solidFill>
              </a:rPr>
              <a:t>energy</a:t>
            </a:r>
            <a:r>
              <a:rPr lang="it-IT" sz="1200" b="1" dirty="0">
                <a:solidFill>
                  <a:prstClr val="black"/>
                </a:solidFill>
              </a:rPr>
              <a:t> 80 </a:t>
            </a:r>
            <a:r>
              <a:rPr lang="it-IT" sz="1200" b="1" dirty="0" err="1">
                <a:solidFill>
                  <a:prstClr val="black"/>
                </a:solidFill>
              </a:rPr>
              <a:t>MeV</a:t>
            </a:r>
            <a:r>
              <a:rPr lang="it-IT" sz="1200" b="1" dirty="0">
                <a:solidFill>
                  <a:prstClr val="black"/>
                </a:solidFill>
              </a:rPr>
              <a:t>/u</a:t>
            </a:r>
            <a:r>
              <a:rPr lang="it-IT" sz="105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Picture 4" descr="magnexcap6"/>
          <p:cNvPicPr>
            <a:picLocks noChangeAspect="1" noChangeArrowheads="1"/>
          </p:cNvPicPr>
          <p:nvPr/>
        </p:nvPicPr>
        <p:blipFill>
          <a:blip r:embed="rId3" cstate="print"/>
          <a:srcRect l="5618" t="32129" r="3934" b="11623"/>
          <a:stretch>
            <a:fillRect/>
          </a:stretch>
        </p:blipFill>
        <p:spPr bwMode="auto">
          <a:xfrm>
            <a:off x="4874807" y="1556597"/>
            <a:ext cx="5562596" cy="261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18"/>
          <p:cNvSpPr>
            <a:spLocks noChangeArrowheads="1"/>
          </p:cNvSpPr>
          <p:nvPr/>
        </p:nvSpPr>
        <p:spPr bwMode="auto">
          <a:xfrm>
            <a:off x="7408796" y="1348615"/>
            <a:ext cx="3651734" cy="2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50" tIns="38376" rIns="76750" bIns="38376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solidFill>
                  <a:prstClr val="black"/>
                </a:solidFill>
                <a:latin typeface="+mn-lt"/>
                <a:cs typeface="Arial" pitchFamily="34" charset="0"/>
              </a:rPr>
              <a:t>F. </a:t>
            </a:r>
            <a:r>
              <a:rPr lang="fr-FR" sz="1100" dirty="0" err="1">
                <a:solidFill>
                  <a:prstClr val="black"/>
                </a:solidFill>
                <a:latin typeface="+mn-lt"/>
                <a:cs typeface="Arial" pitchFamily="34" charset="0"/>
              </a:rPr>
              <a:t>Cappuzzello</a:t>
            </a:r>
            <a:r>
              <a:rPr lang="fr-FR" sz="1100" dirty="0">
                <a:solidFill>
                  <a:prstClr val="black"/>
                </a:solidFill>
                <a:latin typeface="+mn-lt"/>
                <a:cs typeface="Arial" pitchFamily="34" charset="0"/>
              </a:rPr>
              <a:t> et al., </a:t>
            </a:r>
            <a:r>
              <a:rPr lang="fr-FR" sz="1100" dirty="0" err="1">
                <a:solidFill>
                  <a:prstClr val="black"/>
                </a:solidFill>
                <a:latin typeface="+mn-lt"/>
                <a:cs typeface="Arial" pitchFamily="34" charset="0"/>
              </a:rPr>
              <a:t>Eur</a:t>
            </a:r>
            <a:r>
              <a:rPr lang="fr-FR" sz="1100" dirty="0">
                <a:solidFill>
                  <a:prstClr val="black"/>
                </a:solidFill>
                <a:latin typeface="+mn-lt"/>
                <a:cs typeface="Arial" pitchFamily="34" charset="0"/>
              </a:rPr>
              <a:t>. Phys. J. A (2016) 52: 167</a:t>
            </a:r>
          </a:p>
        </p:txBody>
      </p:sp>
      <p:pic>
        <p:nvPicPr>
          <p:cNvPr id="10" name="Picture 19" descr="Logo_LNS_new_LR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81938"/>
            <a:ext cx="1402760" cy="720000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/>
          </p:nvPr>
        </p:nvGraphicFramePr>
        <p:xfrm>
          <a:off x="5295531" y="4388437"/>
          <a:ext cx="4548513" cy="1226820"/>
        </p:xfrm>
        <a:graphic>
          <a:graphicData uri="http://schemas.openxmlformats.org/drawingml/2006/table">
            <a:tbl>
              <a:tblPr/>
              <a:tblGrid>
                <a:gridCol w="279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Optical characteristics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Current values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Maximum magnetic rigidity (Tm)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1.8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Solid angle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msr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Momentum acceptance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-14%, +10%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Momentum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dispersion (cm/%)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3.68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4717639" y="5644149"/>
            <a:ext cx="2328001" cy="678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compensation of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aberrations:</a:t>
            </a:r>
          </a:p>
          <a:p>
            <a:pPr algn="ctr"/>
            <a:r>
              <a:rPr lang="en-US" sz="1400" u="sng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Trajectory reconstruction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080062" y="5586190"/>
            <a:ext cx="2169723" cy="896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Measured resolutions: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Energy E/E 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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1/1000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Angle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Δθ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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0.2°</a:t>
            </a: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Mass </a:t>
            </a:r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Δm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/m  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 1/160 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7219950" y="5851305"/>
            <a:ext cx="685800" cy="24505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hape 528"/>
          <p:cNvSpPr txBox="1">
            <a:spLocks/>
          </p:cNvSpPr>
          <p:nvPr/>
        </p:nvSpPr>
        <p:spPr>
          <a:xfrm>
            <a:off x="0" y="75038"/>
            <a:ext cx="10416480" cy="74230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50" tIns="38376" rIns="76750" bIns="3837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Superconducting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Cyclotron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 and MAGNEX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spectrometer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 @ LNS</a:t>
            </a:r>
          </a:p>
        </p:txBody>
      </p:sp>
    </p:spTree>
    <p:extLst>
      <p:ext uri="{BB962C8B-B14F-4D97-AF65-F5344CB8AC3E}">
        <p14:creationId xmlns:p14="http://schemas.microsoft.com/office/powerpoint/2010/main" val="1300516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olo 1"/>
          <p:cNvSpPr>
            <a:spLocks noGrp="1"/>
          </p:cNvSpPr>
          <p:nvPr>
            <p:ph type="title"/>
          </p:nvPr>
        </p:nvSpPr>
        <p:spPr>
          <a:xfrm>
            <a:off x="1417644" y="98425"/>
            <a:ext cx="9144001" cy="91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it-IT" alt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  <a:cs typeface="+mn-cs"/>
              </a:rPr>
              <a:t>The </a:t>
            </a:r>
            <a:r>
              <a:rPr lang="it-IT" alt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  <a:cs typeface="+mn-cs"/>
              </a:rPr>
              <a:t>Phases</a:t>
            </a:r>
            <a:r>
              <a:rPr lang="it-IT" alt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  <a:cs typeface="+mn-cs"/>
              </a:rPr>
              <a:t> of NUMEN </a:t>
            </a:r>
            <a:r>
              <a:rPr lang="it-IT" alt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  <a:cs typeface="+mn-cs"/>
              </a:rPr>
              <a:t>project</a:t>
            </a:r>
            <a:endParaRPr lang="it-IT" alt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6739" name="Segnaposto contenuto 2"/>
          <p:cNvSpPr>
            <a:spLocks noGrp="1"/>
          </p:cNvSpPr>
          <p:nvPr>
            <p:ph idx="1"/>
          </p:nvPr>
        </p:nvSpPr>
        <p:spPr>
          <a:xfrm>
            <a:off x="1417644" y="1268760"/>
            <a:ext cx="9646908" cy="2134638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it-IT" altLang="it-IT" sz="2000" b="1" dirty="0">
                <a:solidFill>
                  <a:srgbClr val="FF0000"/>
                </a:solidFill>
                <a:ea typeface="MS PGothic" pitchFamily="34" charset="-128"/>
              </a:rPr>
              <a:t>Phase1</a:t>
            </a:r>
            <a:r>
              <a:rPr lang="it-IT" altLang="it-IT" sz="2000" dirty="0">
                <a:ea typeface="MS PGothic" pitchFamily="34" charset="-128"/>
              </a:rPr>
              <a:t>: The </a:t>
            </a:r>
            <a:r>
              <a:rPr lang="it-IT" altLang="it-IT" sz="2000" dirty="0" err="1">
                <a:ea typeface="MS PGothic" pitchFamily="34" charset="-128"/>
              </a:rPr>
              <a:t>experimental</a:t>
            </a:r>
            <a:r>
              <a:rPr lang="it-IT" altLang="it-IT" sz="2000" dirty="0">
                <a:ea typeface="MS PGothic" pitchFamily="34" charset="-128"/>
              </a:rPr>
              <a:t> </a:t>
            </a:r>
            <a:r>
              <a:rPr lang="it-IT" altLang="it-IT" sz="2000" dirty="0" err="1">
                <a:ea typeface="MS PGothic" pitchFamily="34" charset="-128"/>
              </a:rPr>
              <a:t>feasibility</a:t>
            </a:r>
            <a:r>
              <a:rPr lang="it-IT" altLang="it-IT" sz="2000" dirty="0">
                <a:ea typeface="MS PGothic" pitchFamily="34" charset="-128"/>
              </a:rPr>
              <a:t> 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it-IT" altLang="it-IT" sz="2000" b="1" dirty="0">
                <a:solidFill>
                  <a:srgbClr val="FF0000"/>
                </a:solidFill>
                <a:ea typeface="MS PGothic" pitchFamily="34" charset="-128"/>
              </a:rPr>
              <a:t>Phase2</a:t>
            </a:r>
            <a:r>
              <a:rPr lang="it-IT" altLang="it-IT" sz="2000" dirty="0">
                <a:ea typeface="MS PGothic" pitchFamily="34" charset="-128"/>
              </a:rPr>
              <a:t>:  “hot” </a:t>
            </a:r>
            <a:r>
              <a:rPr lang="it-IT" altLang="it-IT" sz="2000" dirty="0" err="1">
                <a:ea typeface="MS PGothic" pitchFamily="34" charset="-128"/>
              </a:rPr>
              <a:t>cases</a:t>
            </a:r>
            <a:r>
              <a:rPr lang="it-IT" altLang="it-IT" sz="2000" dirty="0">
                <a:ea typeface="MS PGothic" pitchFamily="34" charset="-128"/>
              </a:rPr>
              <a:t>  </a:t>
            </a:r>
            <a:r>
              <a:rPr lang="it-IT" altLang="it-IT" sz="2000" dirty="0" err="1">
                <a:ea typeface="MS PGothic" pitchFamily="34" charset="-128"/>
              </a:rPr>
              <a:t>optimizing</a:t>
            </a:r>
            <a:r>
              <a:rPr lang="it-IT" altLang="it-IT" sz="2000" dirty="0">
                <a:ea typeface="MS PGothic" pitchFamily="34" charset="-128"/>
              </a:rPr>
              <a:t> the </a:t>
            </a:r>
            <a:r>
              <a:rPr lang="it-IT" altLang="it-IT" sz="2000" dirty="0" err="1">
                <a:ea typeface="MS PGothic" pitchFamily="34" charset="-128"/>
              </a:rPr>
              <a:t>experimental</a:t>
            </a:r>
            <a:r>
              <a:rPr lang="it-IT" altLang="it-IT" sz="2000" dirty="0">
                <a:ea typeface="MS PGothic" pitchFamily="34" charset="-128"/>
              </a:rPr>
              <a:t> </a:t>
            </a:r>
            <a:r>
              <a:rPr lang="it-IT" altLang="it-IT" sz="2000" dirty="0" err="1" smtClean="0">
                <a:ea typeface="MS PGothic" pitchFamily="34" charset="-128"/>
              </a:rPr>
              <a:t>conditions</a:t>
            </a:r>
            <a:r>
              <a:rPr lang="it-IT" altLang="it-IT" sz="2000" dirty="0" smtClean="0">
                <a:ea typeface="MS PGothic" pitchFamily="34" charset="-128"/>
              </a:rPr>
              <a:t>, </a:t>
            </a:r>
            <a:r>
              <a:rPr lang="it-IT" altLang="it-IT" sz="2000" dirty="0" err="1" smtClean="0">
                <a:ea typeface="MS PGothic" pitchFamily="34" charset="-128"/>
              </a:rPr>
              <a:t>getting</a:t>
            </a:r>
            <a:r>
              <a:rPr lang="it-IT" altLang="it-IT" sz="2000" dirty="0" smtClean="0">
                <a:ea typeface="MS PGothic" pitchFamily="34" charset="-128"/>
              </a:rPr>
              <a:t>  </a:t>
            </a:r>
            <a:r>
              <a:rPr lang="it-IT" altLang="it-IT" sz="2000" dirty="0">
                <a:ea typeface="MS PGothic" pitchFamily="34" charset="-128"/>
              </a:rPr>
              <a:t>first </a:t>
            </a:r>
            <a:r>
              <a:rPr lang="it-IT" altLang="it-IT" sz="2000" dirty="0" err="1">
                <a:ea typeface="MS PGothic" pitchFamily="34" charset="-128"/>
              </a:rPr>
              <a:t>results</a:t>
            </a:r>
            <a:r>
              <a:rPr lang="it-IT" altLang="it-IT" sz="2000" dirty="0">
                <a:ea typeface="MS PGothic" pitchFamily="34" charset="-128"/>
              </a:rPr>
              <a:t> </a:t>
            </a:r>
            <a:r>
              <a:rPr lang="it-IT" altLang="it-IT" sz="2000" dirty="0" smtClean="0">
                <a:ea typeface="MS PGothic" pitchFamily="34" charset="-128"/>
              </a:rPr>
              <a:t>and </a:t>
            </a:r>
            <a:r>
              <a:rPr lang="it-IT" altLang="it-IT" sz="2000" dirty="0" err="1" smtClean="0">
                <a:ea typeface="MS PGothic" pitchFamily="34" charset="-128"/>
              </a:rPr>
              <a:t>developing</a:t>
            </a:r>
            <a:r>
              <a:rPr lang="it-IT" altLang="it-IT" sz="2000" dirty="0" smtClean="0">
                <a:ea typeface="MS PGothic" pitchFamily="34" charset="-128"/>
              </a:rPr>
              <a:t> </a:t>
            </a:r>
            <a:r>
              <a:rPr lang="it-IT" altLang="it-IT" sz="2000" dirty="0" err="1" smtClean="0">
                <a:ea typeface="MS PGothic" pitchFamily="34" charset="-128"/>
              </a:rPr>
              <a:t>reliable</a:t>
            </a:r>
            <a:r>
              <a:rPr lang="it-IT" altLang="it-IT" sz="2000" dirty="0" smtClean="0">
                <a:ea typeface="MS PGothic" pitchFamily="34" charset="-128"/>
              </a:rPr>
              <a:t> R&amp;D for the upgrade </a:t>
            </a:r>
            <a:r>
              <a:rPr lang="it-IT" altLang="it-IT" sz="2000" dirty="0">
                <a:ea typeface="MS PGothic" pitchFamily="34" charset="-128"/>
              </a:rPr>
              <a:t>(</a:t>
            </a:r>
            <a:r>
              <a:rPr lang="it-IT" altLang="it-IT" sz="2000" dirty="0" err="1">
                <a:ea typeface="MS PGothic" pitchFamily="34" charset="-128"/>
              </a:rPr>
              <a:t>approved</a:t>
            </a:r>
            <a:r>
              <a:rPr lang="it-IT" altLang="it-IT" sz="2000" dirty="0">
                <a:ea typeface="MS PGothic" pitchFamily="34" charset="-128"/>
              </a:rPr>
              <a:t>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it-IT" altLang="it-IT" sz="2000" b="1" dirty="0">
                <a:solidFill>
                  <a:srgbClr val="FF0000"/>
                </a:solidFill>
                <a:ea typeface="MS PGothic" pitchFamily="34" charset="-128"/>
              </a:rPr>
              <a:t>Phase3</a:t>
            </a:r>
            <a:r>
              <a:rPr lang="it-IT" altLang="it-IT" sz="2000" dirty="0">
                <a:ea typeface="MS PGothic" pitchFamily="34" charset="-128"/>
              </a:rPr>
              <a:t>:  The </a:t>
            </a:r>
            <a:r>
              <a:rPr lang="it-IT" altLang="it-IT" sz="2000" dirty="0" err="1">
                <a:ea typeface="MS PGothic" pitchFamily="34" charset="-128"/>
              </a:rPr>
              <a:t>facility</a:t>
            </a:r>
            <a:r>
              <a:rPr lang="it-IT" altLang="it-IT" sz="2000" dirty="0">
                <a:ea typeface="MS PGothic" pitchFamily="34" charset="-128"/>
              </a:rPr>
              <a:t> </a:t>
            </a:r>
            <a:r>
              <a:rPr lang="it-IT" altLang="it-IT" sz="2000" dirty="0" smtClean="0">
                <a:ea typeface="MS PGothic" pitchFamily="34" charset="-128"/>
              </a:rPr>
              <a:t>upgrade </a:t>
            </a:r>
            <a:r>
              <a:rPr lang="it-IT" altLang="it-IT" sz="2000" dirty="0">
                <a:ea typeface="MS PGothic" pitchFamily="34" charset="-128"/>
              </a:rPr>
              <a:t>(</a:t>
            </a:r>
            <a:r>
              <a:rPr lang="it-IT" altLang="it-IT" sz="2000" dirty="0" err="1">
                <a:ea typeface="MS PGothic" pitchFamily="34" charset="-128"/>
              </a:rPr>
              <a:t>Cyclotron</a:t>
            </a:r>
            <a:r>
              <a:rPr lang="it-IT" altLang="it-IT" sz="2000" dirty="0">
                <a:ea typeface="MS PGothic" pitchFamily="34" charset="-128"/>
              </a:rPr>
              <a:t>, MAGNEX, </a:t>
            </a:r>
            <a:r>
              <a:rPr lang="it-IT" altLang="it-IT" sz="2000" dirty="0" err="1">
                <a:ea typeface="MS PGothic" pitchFamily="34" charset="-128"/>
              </a:rPr>
              <a:t>beam</a:t>
            </a:r>
            <a:r>
              <a:rPr lang="it-IT" altLang="it-IT" sz="2000" dirty="0">
                <a:ea typeface="MS PGothic" pitchFamily="34" charset="-128"/>
              </a:rPr>
              <a:t> </a:t>
            </a:r>
            <a:r>
              <a:rPr lang="it-IT" altLang="it-IT" sz="2000" dirty="0" err="1">
                <a:ea typeface="MS PGothic" pitchFamily="34" charset="-128"/>
              </a:rPr>
              <a:t>lines</a:t>
            </a:r>
            <a:r>
              <a:rPr lang="it-IT" altLang="it-IT" sz="2000" dirty="0">
                <a:ea typeface="MS PGothic" pitchFamily="34" charset="-128"/>
              </a:rPr>
              <a:t>, </a:t>
            </a:r>
            <a:r>
              <a:rPr lang="it-IT" altLang="it-IT" sz="2000" dirty="0" smtClean="0">
                <a:ea typeface="MS PGothic" pitchFamily="34" charset="-128"/>
              </a:rPr>
              <a:t>…..) (</a:t>
            </a:r>
            <a:r>
              <a:rPr lang="it-IT" altLang="it-IT" sz="2000" dirty="0" err="1" smtClean="0">
                <a:ea typeface="MS PGothic" pitchFamily="34" charset="-128"/>
              </a:rPr>
              <a:t>approved</a:t>
            </a:r>
            <a:r>
              <a:rPr lang="it-IT" altLang="it-IT" sz="2000" dirty="0" smtClean="0">
                <a:ea typeface="MS PGothic" pitchFamily="34" charset="-128"/>
              </a:rPr>
              <a:t>)</a:t>
            </a:r>
            <a:endParaRPr lang="it-IT" altLang="it-IT" sz="2000" dirty="0">
              <a:ea typeface="MS PGothic" pitchFamily="34" charset="-128"/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it-IT" altLang="it-IT" sz="2000" b="1" dirty="0">
                <a:solidFill>
                  <a:srgbClr val="FF0000"/>
                </a:solidFill>
                <a:ea typeface="MS PGothic" pitchFamily="34" charset="-128"/>
              </a:rPr>
              <a:t>Phase4 </a:t>
            </a:r>
            <a:r>
              <a:rPr lang="it-IT" altLang="it-IT" sz="2000" dirty="0">
                <a:ea typeface="MS PGothic" pitchFamily="34" charset="-128"/>
              </a:rPr>
              <a:t>: The </a:t>
            </a:r>
            <a:r>
              <a:rPr lang="it-IT" altLang="it-IT" sz="2000" dirty="0" err="1">
                <a:ea typeface="MS PGothic" pitchFamily="34" charset="-128"/>
              </a:rPr>
              <a:t>systematic</a:t>
            </a:r>
            <a:r>
              <a:rPr lang="it-IT" altLang="it-IT" sz="2000" dirty="0">
                <a:ea typeface="MS PGothic" pitchFamily="34" charset="-128"/>
              </a:rPr>
              <a:t> </a:t>
            </a:r>
            <a:r>
              <a:rPr lang="it-IT" altLang="it-IT" sz="2000" dirty="0" err="1">
                <a:ea typeface="MS PGothic" pitchFamily="34" charset="-128"/>
              </a:rPr>
              <a:t>experimental</a:t>
            </a:r>
            <a:r>
              <a:rPr lang="it-IT" altLang="it-IT" sz="2000" dirty="0">
                <a:ea typeface="MS PGothic" pitchFamily="34" charset="-128"/>
              </a:rPr>
              <a:t> </a:t>
            </a:r>
            <a:r>
              <a:rPr lang="it-IT" altLang="it-IT" sz="2000" dirty="0" err="1">
                <a:ea typeface="MS PGothic" pitchFamily="34" charset="-128"/>
              </a:rPr>
              <a:t>campaign</a:t>
            </a:r>
            <a:r>
              <a:rPr lang="it-IT" altLang="it-IT" sz="2000" dirty="0">
                <a:ea typeface="MS PGothic" pitchFamily="34" charset="-128"/>
              </a:rPr>
              <a:t>          </a:t>
            </a:r>
          </a:p>
        </p:txBody>
      </p:sp>
      <p:graphicFrame>
        <p:nvGraphicFramePr>
          <p:cNvPr id="7" name="Segnaposto contenuto 5"/>
          <p:cNvGraphicFramePr>
            <a:graphicFrameLocks/>
          </p:cNvGraphicFramePr>
          <p:nvPr>
            <p:extLst/>
          </p:nvPr>
        </p:nvGraphicFramePr>
        <p:xfrm>
          <a:off x="1490512" y="4228210"/>
          <a:ext cx="8321259" cy="2295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31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3160">
                  <a:extLst>
                    <a:ext uri="{9D8B030D-6E8A-4147-A177-3AD203B41FA5}">
                      <a16:colId xmlns:a16="http://schemas.microsoft.com/office/drawing/2014/main" val="3497264286"/>
                    </a:ext>
                  </a:extLst>
                </a:gridCol>
              </a:tblGrid>
              <a:tr h="55776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year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2013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2014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2015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2016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2017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2018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2019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2020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2021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2022</a:t>
                      </a:r>
                      <a:endParaRPr lang="it-IT" sz="1600" dirty="0"/>
                    </a:p>
                  </a:txBody>
                  <a:tcPr marL="91438" marR="91438">
                    <a:solidFill>
                      <a:srgbClr val="33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01">
                <a:tc>
                  <a:txBody>
                    <a:bodyPr/>
                    <a:lstStyle/>
                    <a:p>
                      <a:r>
                        <a:rPr lang="it-IT" b="1" i="0" dirty="0" smtClean="0">
                          <a:solidFill>
                            <a:srgbClr val="FF0000"/>
                          </a:solidFill>
                        </a:rPr>
                        <a:t>Phase1</a:t>
                      </a:r>
                      <a:endParaRPr lang="it-IT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bg1"/>
                          </a:solidFill>
                        </a:rPr>
                        <a:t>done</a:t>
                      </a:r>
                      <a:endParaRPr lang="it-IT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anchor="ctr">
                    <a:solidFill>
                      <a:srgbClr val="FF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FF0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0" dirty="0" smtClean="0">
                          <a:solidFill>
                            <a:srgbClr val="FF0000"/>
                          </a:solidFill>
                        </a:rPr>
                        <a:t>Phase2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C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Approved</a:t>
                      </a:r>
                      <a:r>
                        <a:rPr lang="it-IT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anchor="ctr">
                    <a:solidFill>
                      <a:srgbClr val="00A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CAE2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>
                    <a:solidFill>
                      <a:srgbClr val="00AC00">
                        <a:alpha val="3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0" dirty="0" smtClean="0">
                          <a:solidFill>
                            <a:srgbClr val="FF0000"/>
                          </a:solidFill>
                        </a:rPr>
                        <a:t>Phase3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2400" b="1" baseline="0" dirty="0" err="1" smtClean="0">
                          <a:solidFill>
                            <a:schemeClr val="bg1"/>
                          </a:solidFill>
                        </a:rPr>
                        <a:t>Approved</a:t>
                      </a:r>
                      <a:r>
                        <a:rPr lang="it-IT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600" b="1" baseline="0" dirty="0" smtClean="0">
                          <a:solidFill>
                            <a:schemeClr val="bg1"/>
                          </a:solidFill>
                        </a:rPr>
                        <a:t>(20 M€)</a:t>
                      </a:r>
                      <a:endParaRPr lang="it-IT" sz="16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FF0000">
                        <a:alpha val="4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0" dirty="0" smtClean="0">
                          <a:solidFill>
                            <a:srgbClr val="FF0000"/>
                          </a:solidFill>
                        </a:rPr>
                        <a:t>Phase4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38" marR="91438">
                    <a:solidFill>
                      <a:srgbClr val="008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6815" name="CasellaDiTesto 4"/>
          <p:cNvSpPr txBox="1">
            <a:spLocks noChangeArrowheads="1"/>
          </p:cNvSpPr>
          <p:nvPr/>
        </p:nvSpPr>
        <p:spPr bwMode="auto">
          <a:xfrm>
            <a:off x="4151784" y="3754473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it-IT" altLang="it-IT" sz="1800" b="1" dirty="0" err="1">
                <a:solidFill>
                  <a:prstClr val="black"/>
                </a:solidFill>
                <a:latin typeface="Verdana" pitchFamily="34" charset="0"/>
              </a:rPr>
              <a:t>Time</a:t>
            </a:r>
            <a:r>
              <a:rPr lang="it-IT" altLang="it-IT" sz="18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it-IT" altLang="it-IT" sz="1800" b="1" dirty="0" err="1">
                <a:solidFill>
                  <a:prstClr val="black"/>
                </a:solidFill>
                <a:latin typeface="Verdana" pitchFamily="34" charset="0"/>
              </a:rPr>
              <a:t>table</a:t>
            </a:r>
            <a:endParaRPr lang="it-IT" altLang="it-IT" sz="18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10046257" y="6283912"/>
            <a:ext cx="677111" cy="144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41E1B-4F70-4964-A407-84C68BE8251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87641"/>
            <a:ext cx="1073589" cy="9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46309"/>
              </p:ext>
            </p:extLst>
          </p:nvPr>
        </p:nvGraphicFramePr>
        <p:xfrm>
          <a:off x="1379538" y="1019175"/>
          <a:ext cx="10028237" cy="574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86" name="Documento" r:id="rId3" imgW="7243805" imgH="4154227" progId="Word.Document.12">
                  <p:embed/>
                </p:oleObj>
              </mc:Choice>
              <mc:Fallback>
                <p:oleObj name="Documento" r:id="rId3" imgW="7243805" imgH="4154227" progId="Word.Document.12">
                  <p:embed/>
                  <p:pic>
                    <p:nvPicPr>
                      <p:cNvPr id="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1019175"/>
                        <a:ext cx="10028237" cy="5741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39" y="11663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Numen experimental runs of Phase 2</a:t>
            </a:r>
          </a:p>
        </p:txBody>
      </p:sp>
    </p:spTree>
    <p:extLst>
      <p:ext uri="{BB962C8B-B14F-4D97-AF65-F5344CB8AC3E}">
        <p14:creationId xmlns:p14="http://schemas.microsoft.com/office/powerpoint/2010/main" val="36430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459" y="1107807"/>
            <a:ext cx="5637312" cy="836650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0</a:t>
            </a:r>
            <a:r>
              <a:rPr lang="it-IT" sz="2400" b="1" dirty="0" smtClean="0">
                <a:sym typeface="Symbol" panose="05050102010706020507" pitchFamily="18" charset="2"/>
              </a:rPr>
              <a:t>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Nuclear</a:t>
            </a:r>
            <a:r>
              <a:rPr lang="it-IT" sz="2400" b="1" dirty="0" smtClean="0"/>
              <a:t> </a:t>
            </a:r>
            <a:r>
              <a:rPr lang="it-IT" sz="2400" b="1" dirty="0"/>
              <a:t>Matrix </a:t>
            </a:r>
            <a:r>
              <a:rPr lang="it-IT" sz="2400" b="1" dirty="0" err="1" smtClean="0"/>
              <a:t>Element</a:t>
            </a:r>
            <a:endParaRPr lang="it-IT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86237"/>
              </p:ext>
            </p:extLst>
          </p:nvPr>
        </p:nvGraphicFramePr>
        <p:xfrm>
          <a:off x="1286496" y="1944131"/>
          <a:ext cx="402431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574" name="Equazione" r:id="rId3" imgW="1663700" imgH="368300" progId="Equation.3">
                  <p:embed/>
                </p:oleObj>
              </mc:Choice>
              <mc:Fallback>
                <p:oleObj name="Equazione" r:id="rId3" imgW="1663700" imgH="368300" progId="Equation.3">
                  <p:embed/>
                  <p:pic>
                    <p:nvPicPr>
                      <p:cNvPr id="1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496" y="1944131"/>
                        <a:ext cx="4024312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68102" y="3674700"/>
            <a:ext cx="4939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 err="1">
                <a:solidFill>
                  <a:srgbClr val="FF0000"/>
                </a:solidFill>
                <a:latin typeface="Calibri"/>
              </a:rPr>
              <a:t>Calculations</a:t>
            </a:r>
            <a:r>
              <a:rPr lang="it-IT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(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still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sizeable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uncertainties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): QRPA, Large scale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shell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model, IBM,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EDF, ab-</a:t>
            </a:r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initio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…..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8AD21-5772-4AC5-B6AF-9DED0A28CAF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839416" y="1772816"/>
            <a:ext cx="439248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3450" y="1349828"/>
            <a:ext cx="54483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5720092" y="772408"/>
            <a:ext cx="6035015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>
              <a:lnSpc>
                <a:spcPct val="90000"/>
              </a:lnSpc>
              <a:defRPr/>
            </a:pPr>
            <a:r>
              <a:rPr lang="it-IT" sz="1800" b="1" dirty="0" err="1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Still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tension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 in NME </a:t>
            </a:r>
            <a:r>
              <a:rPr lang="it-IT" sz="1800" b="1" dirty="0" err="1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calculations</a:t>
            </a:r>
            <a:endParaRPr lang="it-IT" sz="1800" b="1" dirty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87488" y="197870"/>
            <a:ext cx="8059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challenging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problem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nuclear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physics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39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41E1B-4F70-4964-A407-84C68BE8251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95600" y="282883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srgbClr val="1F497D"/>
                </a:solidFill>
                <a:latin typeface="Calibri"/>
              </a:rPr>
              <a:t>Recent NUMEN </a:t>
            </a:r>
            <a:r>
              <a:rPr lang="en-GB" sz="3600" dirty="0" smtClean="0">
                <a:solidFill>
                  <a:srgbClr val="1F497D"/>
                </a:solidFill>
                <a:latin typeface="Calibri"/>
              </a:rPr>
              <a:t>experimental results</a:t>
            </a:r>
            <a:endParaRPr lang="en-GB" sz="3600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6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magin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4790">
            <a:off x="2598839" y="4758199"/>
            <a:ext cx="646769" cy="64676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97" name="Rettangolo 96"/>
          <p:cNvSpPr/>
          <p:nvPr/>
        </p:nvSpPr>
        <p:spPr>
          <a:xfrm>
            <a:off x="2759585" y="4556384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Ne,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1" name="Immagin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4790">
            <a:off x="9016684" y="6248379"/>
            <a:ext cx="646769" cy="64676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92" name="Immagin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3004" y="826304"/>
            <a:ext cx="646769" cy="64676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86" name="Immagin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4790">
            <a:off x="8967032" y="3180135"/>
            <a:ext cx="646769" cy="64676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5" name="Picture 2" descr="https://www.mpg.de/6983769/zoo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" y="3473"/>
            <a:ext cx="104688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41103" y="5399234"/>
            <a:ext cx="293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it-IT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One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experiment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@ 15 </a:t>
            </a:r>
            <a:r>
              <a:rPr lang="it-IT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MeV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/A</a:t>
            </a:r>
          </a:p>
          <a:p>
            <a:pPr marL="285750" indent="-285750" algn="l" eaLnBrk="0" hangingPunct="0">
              <a:buFont typeface="Wingdings" panose="05000000000000000000" pitchFamily="2" charset="2"/>
              <a:buChar char="Ø"/>
            </a:pPr>
            <a:r>
              <a:rPr lang="it-IT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20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Ne + </a:t>
            </a:r>
            <a:r>
              <a:rPr lang="it-IT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130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419867" y="1220729"/>
            <a:ext cx="2611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it-IT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E</a:t>
            </a:r>
            <a:r>
              <a:rPr lang="it-IT" sz="1800" dirty="0" err="1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xperiments</a:t>
            </a: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@ 15 </a:t>
            </a:r>
            <a:r>
              <a:rPr lang="it-IT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MeV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/A</a:t>
            </a:r>
          </a:p>
          <a:p>
            <a:pPr marL="285750" indent="-285750" algn="l" eaLnBrk="0" hangingPunct="0">
              <a:buFont typeface="Wingdings" panose="05000000000000000000" pitchFamily="2" charset="2"/>
              <a:buChar char="Ø"/>
            </a:pPr>
            <a:r>
              <a:rPr lang="it-IT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18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O + </a:t>
            </a:r>
            <a:r>
              <a:rPr lang="it-IT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116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Sn</a:t>
            </a:r>
          </a:p>
          <a:p>
            <a:pPr marL="285750" indent="-285750" algn="l" eaLnBrk="0" hangingPunct="0">
              <a:buFont typeface="Wingdings" panose="05000000000000000000" pitchFamily="2" charset="2"/>
              <a:buChar char="Ø"/>
            </a:pPr>
            <a:r>
              <a:rPr lang="it-IT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20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Ne + </a:t>
            </a:r>
            <a:r>
              <a:rPr lang="it-IT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116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Cd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3911"/>
              </p:ext>
            </p:extLst>
          </p:nvPr>
        </p:nvGraphicFramePr>
        <p:xfrm>
          <a:off x="4434666" y="1288793"/>
          <a:ext cx="2160000" cy="2160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4591478" y="-45253"/>
            <a:ext cx="5184000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NUMEN runs – Phase 2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1659"/>
              </p:ext>
            </p:extLst>
          </p:nvPr>
        </p:nvGraphicFramePr>
        <p:xfrm>
          <a:off x="7020576" y="1287319"/>
          <a:ext cx="2160000" cy="2160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8240659" y="34843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N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745886" y="3669052"/>
            <a:ext cx="48646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Connettore 2 12"/>
          <p:cNvCxnSpPr/>
          <p:nvPr/>
        </p:nvCxnSpPr>
        <p:spPr>
          <a:xfrm flipH="1" flipV="1">
            <a:off x="6810853" y="1874858"/>
            <a:ext cx="0" cy="4536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CasellaDiTesto 13"/>
          <p:cNvSpPr txBox="1"/>
          <p:nvPr/>
        </p:nvSpPr>
        <p:spPr>
          <a:xfrm rot="16200000">
            <a:off x="6597397" y="234554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Z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sp>
        <p:nvSpPr>
          <p:cNvPr id="15" name="Freccia in giù 14"/>
          <p:cNvSpPr>
            <a:spLocks/>
          </p:cNvSpPr>
          <p:nvPr/>
        </p:nvSpPr>
        <p:spPr>
          <a:xfrm rot="8084366">
            <a:off x="8419411" y="2186326"/>
            <a:ext cx="324000" cy="756000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2683576">
            <a:off x="8209944" y="2549134"/>
            <a:ext cx="937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17" name="Freccia in giù 16"/>
          <p:cNvSpPr>
            <a:spLocks/>
          </p:cNvSpPr>
          <p:nvPr/>
        </p:nvSpPr>
        <p:spPr>
          <a:xfrm rot="10800000">
            <a:off x="8954180" y="1882857"/>
            <a:ext cx="324000" cy="1044000"/>
          </a:xfrm>
          <a:prstGeom prst="downArrow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5399210">
            <a:off x="8706177" y="2393724"/>
            <a:ext cx="819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</a:t>
            </a:r>
          </a:p>
        </p:txBody>
      </p:sp>
      <p:sp>
        <p:nvSpPr>
          <p:cNvPr id="19" name="Freccia in giù 18"/>
          <p:cNvSpPr>
            <a:spLocks/>
          </p:cNvSpPr>
          <p:nvPr/>
        </p:nvSpPr>
        <p:spPr>
          <a:xfrm rot="8084366">
            <a:off x="7889075" y="1633363"/>
            <a:ext cx="324000" cy="1548000"/>
          </a:xfrm>
          <a:prstGeom prst="downArrow">
            <a:avLst/>
          </a:prstGeom>
          <a:solidFill>
            <a:srgbClr val="70AD47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2683576">
            <a:off x="7450727" y="2358051"/>
            <a:ext cx="1360952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 and </a:t>
            </a:r>
            <a:r>
              <a:rPr lang="el-GR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ββ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21" name="Freccia in giù 20"/>
          <p:cNvSpPr>
            <a:spLocks/>
          </p:cNvSpPr>
          <p:nvPr/>
        </p:nvSpPr>
        <p:spPr>
          <a:xfrm rot="5400000">
            <a:off x="7856577" y="2776909"/>
            <a:ext cx="324000" cy="1152000"/>
          </a:xfrm>
          <a:prstGeom prst="downArrow">
            <a:avLst/>
          </a:prstGeom>
          <a:solidFill>
            <a:srgbClr val="FF9999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eaLnBrk="0" hangingPunct="0"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 rot="21599210">
            <a:off x="7559805" y="3239187"/>
            <a:ext cx="885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22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</a:t>
            </a:r>
          </a:p>
        </p:txBody>
      </p:sp>
      <p:sp>
        <p:nvSpPr>
          <p:cNvPr id="23" name="Freccia in giù 22"/>
          <p:cNvSpPr>
            <a:spLocks/>
          </p:cNvSpPr>
          <p:nvPr/>
        </p:nvSpPr>
        <p:spPr>
          <a:xfrm rot="10800000">
            <a:off x="8766134" y="2320776"/>
            <a:ext cx="324000" cy="702732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25400" cap="flat" cmpd="sng" algn="ctr">
            <a:solidFill>
              <a:srgbClr val="FFC000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 rot="5399210">
            <a:off x="8542068" y="2661307"/>
            <a:ext cx="800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25" name="Freccia in giù 24"/>
          <p:cNvSpPr>
            <a:spLocks/>
          </p:cNvSpPr>
          <p:nvPr/>
        </p:nvSpPr>
        <p:spPr>
          <a:xfrm rot="5400000">
            <a:off x="7980606" y="2728629"/>
            <a:ext cx="344694" cy="828000"/>
          </a:xfrm>
          <a:prstGeom prst="downArrow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 rot="21599210">
            <a:off x="7745918" y="3028257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Ne)</a:t>
            </a:r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5128215" y="3653696"/>
            <a:ext cx="48646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CasellaDiTesto 27"/>
          <p:cNvSpPr txBox="1"/>
          <p:nvPr/>
        </p:nvSpPr>
        <p:spPr>
          <a:xfrm rot="16200000">
            <a:off x="3927104" y="242472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Z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cxnSp>
        <p:nvCxnSpPr>
          <p:cNvPr id="29" name="Connettore 2 28"/>
          <p:cNvCxnSpPr/>
          <p:nvPr/>
        </p:nvCxnSpPr>
        <p:spPr>
          <a:xfrm flipH="1" flipV="1">
            <a:off x="4120426" y="1969116"/>
            <a:ext cx="0" cy="4536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Freccia in giù 29"/>
          <p:cNvSpPr>
            <a:spLocks/>
          </p:cNvSpPr>
          <p:nvPr/>
        </p:nvSpPr>
        <p:spPr>
          <a:xfrm>
            <a:off x="4381129" y="1825355"/>
            <a:ext cx="324000" cy="1188000"/>
          </a:xfrm>
          <a:prstGeom prst="downArrow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 rot="5400000">
            <a:off x="4006916" y="2453092"/>
            <a:ext cx="1074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</a:t>
            </a:r>
          </a:p>
        </p:txBody>
      </p:sp>
      <p:sp>
        <p:nvSpPr>
          <p:cNvPr id="32" name="Freccia in giù 31"/>
          <p:cNvSpPr>
            <a:spLocks/>
          </p:cNvSpPr>
          <p:nvPr/>
        </p:nvSpPr>
        <p:spPr>
          <a:xfrm rot="18863106">
            <a:off x="5106038" y="1701825"/>
            <a:ext cx="324000" cy="612000"/>
          </a:xfrm>
          <a:prstGeom prst="down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0" hangingPunct="0">
              <a:defRPr/>
            </a:pPr>
            <a:r>
              <a:rPr lang="it-IT" sz="1800" b="1" kern="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3" name="CasellaDiTesto 32"/>
          <p:cNvSpPr txBox="1"/>
          <p:nvPr/>
        </p:nvSpPr>
        <p:spPr>
          <a:xfrm rot="2683576">
            <a:off x="4897868" y="1893323"/>
            <a:ext cx="754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34" name="Freccia in giù 33"/>
          <p:cNvSpPr>
            <a:spLocks/>
          </p:cNvSpPr>
          <p:nvPr/>
        </p:nvSpPr>
        <p:spPr>
          <a:xfrm rot="16200000">
            <a:off x="5366480" y="804965"/>
            <a:ext cx="324000" cy="1116000"/>
          </a:xfrm>
          <a:prstGeom prst="downArrow">
            <a:avLst/>
          </a:prstGeom>
          <a:solidFill>
            <a:srgbClr val="5B9BD5">
              <a:lumMod val="60000"/>
              <a:lumOff val="40000"/>
            </a:srgbClr>
          </a:solidFill>
          <a:ln w="254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 rot="21599210">
            <a:off x="5128245" y="1243860"/>
            <a:ext cx="1354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</a:t>
            </a:r>
          </a:p>
        </p:txBody>
      </p:sp>
      <p:sp>
        <p:nvSpPr>
          <p:cNvPr id="36" name="Freccia in giù 35"/>
          <p:cNvSpPr>
            <a:spLocks/>
          </p:cNvSpPr>
          <p:nvPr/>
        </p:nvSpPr>
        <p:spPr>
          <a:xfrm>
            <a:off x="4614595" y="1759266"/>
            <a:ext cx="324000" cy="663486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25400" cap="flat" cmpd="sng" algn="ctr">
            <a:solidFill>
              <a:srgbClr val="FFC000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 rot="5400000">
            <a:off x="4407780" y="1980293"/>
            <a:ext cx="75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38" name="Freccia in giù 37"/>
          <p:cNvSpPr>
            <a:spLocks/>
          </p:cNvSpPr>
          <p:nvPr/>
        </p:nvSpPr>
        <p:spPr>
          <a:xfrm rot="16200000" flipH="1">
            <a:off x="5246626" y="1221837"/>
            <a:ext cx="324000" cy="684000"/>
          </a:xfrm>
          <a:prstGeom prst="downArrow">
            <a:avLst/>
          </a:prstGeom>
          <a:solidFill>
            <a:srgbClr val="FF9999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 rot="790" flipH="1">
            <a:off x="5078480" y="1433273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17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5572372" y="349171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N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sp>
        <p:nvSpPr>
          <p:cNvPr id="41" name="Freccia in giù 40"/>
          <p:cNvSpPr>
            <a:spLocks/>
          </p:cNvSpPr>
          <p:nvPr/>
        </p:nvSpPr>
        <p:spPr>
          <a:xfrm rot="18917661">
            <a:off x="5293896" y="1730154"/>
            <a:ext cx="324000" cy="1512000"/>
          </a:xfrm>
          <a:prstGeom prst="downArrow">
            <a:avLst/>
          </a:prstGeom>
          <a:solidFill>
            <a:srgbClr val="70AD47">
              <a:lumMod val="60000"/>
              <a:lumOff val="40000"/>
            </a:srgbClr>
          </a:solidFill>
          <a:ln w="25400" cap="flat" cmpd="sng" algn="ctr">
            <a:solidFill>
              <a:srgbClr val="70AD4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 rot="2683576">
            <a:off x="4746892" y="2535426"/>
            <a:ext cx="1776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 and </a:t>
            </a:r>
            <a:r>
              <a:rPr lang="el-GR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ββ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5054996" y="887445"/>
            <a:ext cx="32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it-IT" sz="24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116</a:t>
            </a: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Cd - </a:t>
            </a:r>
            <a:r>
              <a:rPr lang="it-IT" sz="24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116</a:t>
            </a: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Sn case</a:t>
            </a:r>
          </a:p>
        </p:txBody>
      </p:sp>
      <p:graphicFrame>
        <p:nvGraphicFramePr>
          <p:cNvPr id="44" name="Tabel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038896"/>
              </p:ext>
            </p:extLst>
          </p:nvPr>
        </p:nvGraphicFramePr>
        <p:xfrm>
          <a:off x="652079" y="2813607"/>
          <a:ext cx="2160000" cy="2160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CasellaDiTesto 44"/>
          <p:cNvSpPr txBox="1"/>
          <p:nvPr/>
        </p:nvSpPr>
        <p:spPr>
          <a:xfrm>
            <a:off x="1970764" y="498019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N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cxnSp>
        <p:nvCxnSpPr>
          <p:cNvPr id="46" name="Connettore 2 45"/>
          <p:cNvCxnSpPr/>
          <p:nvPr/>
        </p:nvCxnSpPr>
        <p:spPr>
          <a:xfrm>
            <a:off x="1377389" y="5195340"/>
            <a:ext cx="48646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Connettore 2 46"/>
          <p:cNvCxnSpPr/>
          <p:nvPr/>
        </p:nvCxnSpPr>
        <p:spPr>
          <a:xfrm flipH="1" flipV="1">
            <a:off x="442356" y="3401146"/>
            <a:ext cx="0" cy="4536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Freccia in giù 47"/>
          <p:cNvSpPr>
            <a:spLocks/>
          </p:cNvSpPr>
          <p:nvPr/>
        </p:nvSpPr>
        <p:spPr>
          <a:xfrm rot="8084366">
            <a:off x="2050914" y="3712614"/>
            <a:ext cx="324000" cy="756000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 rot="2683576">
            <a:off x="1841447" y="4075422"/>
            <a:ext cx="937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50" name="Freccia in giù 49"/>
          <p:cNvSpPr>
            <a:spLocks/>
          </p:cNvSpPr>
          <p:nvPr/>
        </p:nvSpPr>
        <p:spPr>
          <a:xfrm rot="10800000">
            <a:off x="2585683" y="3409145"/>
            <a:ext cx="324000" cy="1044000"/>
          </a:xfrm>
          <a:prstGeom prst="downArrow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 rot="5399210">
            <a:off x="2337680" y="3920012"/>
            <a:ext cx="819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</a:t>
            </a:r>
          </a:p>
        </p:txBody>
      </p:sp>
      <p:sp>
        <p:nvSpPr>
          <p:cNvPr id="52" name="Freccia in giù 51"/>
          <p:cNvSpPr>
            <a:spLocks/>
          </p:cNvSpPr>
          <p:nvPr/>
        </p:nvSpPr>
        <p:spPr>
          <a:xfrm rot="8084366">
            <a:off x="1520578" y="3159651"/>
            <a:ext cx="324000" cy="1548000"/>
          </a:xfrm>
          <a:prstGeom prst="downArrow">
            <a:avLst/>
          </a:prstGeom>
          <a:solidFill>
            <a:srgbClr val="70AD47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 rot="2683576">
            <a:off x="1082230" y="3884339"/>
            <a:ext cx="1360952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 and </a:t>
            </a:r>
            <a:r>
              <a:rPr lang="el-GR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ββ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54" name="Freccia in giù 53"/>
          <p:cNvSpPr>
            <a:spLocks/>
          </p:cNvSpPr>
          <p:nvPr/>
        </p:nvSpPr>
        <p:spPr>
          <a:xfrm rot="5400000">
            <a:off x="1488080" y="4303197"/>
            <a:ext cx="324000" cy="1152000"/>
          </a:xfrm>
          <a:prstGeom prst="downArrow">
            <a:avLst/>
          </a:prstGeom>
          <a:solidFill>
            <a:srgbClr val="FF9999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eaLnBrk="0" hangingPunct="0"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 rot="21599210">
            <a:off x="1191308" y="4765475"/>
            <a:ext cx="885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22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</a:t>
            </a:r>
          </a:p>
        </p:txBody>
      </p:sp>
      <p:sp>
        <p:nvSpPr>
          <p:cNvPr id="56" name="Freccia in giù 55"/>
          <p:cNvSpPr>
            <a:spLocks/>
          </p:cNvSpPr>
          <p:nvPr/>
        </p:nvSpPr>
        <p:spPr>
          <a:xfrm rot="10800000">
            <a:off x="2397637" y="3847064"/>
            <a:ext cx="324000" cy="702732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25400" cap="flat" cmpd="sng" algn="ctr">
            <a:solidFill>
              <a:srgbClr val="FFC000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 rot="5399210">
            <a:off x="2173571" y="4187595"/>
            <a:ext cx="800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58" name="Freccia in giù 57"/>
          <p:cNvSpPr>
            <a:spLocks/>
          </p:cNvSpPr>
          <p:nvPr/>
        </p:nvSpPr>
        <p:spPr>
          <a:xfrm rot="5400000">
            <a:off x="1612109" y="4254917"/>
            <a:ext cx="344694" cy="828000"/>
          </a:xfrm>
          <a:prstGeom prst="downArrow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 rot="21599210">
            <a:off x="1377421" y="4554545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20936" y="2422356"/>
            <a:ext cx="32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it-IT" sz="24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130</a:t>
            </a: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Te – </a:t>
            </a:r>
            <a:r>
              <a:rPr lang="it-IT" sz="24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130</a:t>
            </a: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Xe case</a:t>
            </a:r>
          </a:p>
        </p:txBody>
      </p:sp>
      <p:sp>
        <p:nvSpPr>
          <p:cNvPr id="61" name="CasellaDiTesto 60"/>
          <p:cNvSpPr txBox="1"/>
          <p:nvPr/>
        </p:nvSpPr>
        <p:spPr>
          <a:xfrm rot="16200000">
            <a:off x="254696" y="388244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Z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9311557" y="4246220"/>
            <a:ext cx="268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it-IT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E</a:t>
            </a:r>
            <a:r>
              <a:rPr lang="it-IT" sz="1800" dirty="0" err="1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xperiments</a:t>
            </a: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@ 15 </a:t>
            </a:r>
            <a:r>
              <a:rPr lang="it-IT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MeV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/A</a:t>
            </a:r>
          </a:p>
          <a:p>
            <a:pPr marL="285750" indent="-285750" algn="l" eaLnBrk="0" hangingPunct="0">
              <a:buFont typeface="Wingdings" panose="05000000000000000000" pitchFamily="2" charset="2"/>
              <a:buChar char="Ø"/>
            </a:pPr>
            <a:r>
              <a:rPr lang="it-IT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20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Ne + </a:t>
            </a:r>
            <a:r>
              <a:rPr lang="it-IT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76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Ge</a:t>
            </a:r>
          </a:p>
          <a:p>
            <a:pPr marL="285750" indent="-285750" algn="l" eaLnBrk="0" hangingPunct="0">
              <a:buFont typeface="Wingdings" panose="05000000000000000000" pitchFamily="2" charset="2"/>
              <a:buChar char="Ø"/>
            </a:pPr>
            <a:r>
              <a:rPr lang="it-IT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18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O + </a:t>
            </a:r>
            <a:r>
              <a:rPr lang="it-IT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76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Se (</a:t>
            </a: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end 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of </a:t>
            </a: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2018)</a:t>
            </a:r>
            <a:endParaRPr lang="it-IT" sz="1800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5142408" y="3928292"/>
            <a:ext cx="32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it-IT" sz="24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76</a:t>
            </a: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Ge – </a:t>
            </a:r>
            <a:r>
              <a:rPr lang="it-IT" sz="24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76</a:t>
            </a: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Se case</a:t>
            </a:r>
          </a:p>
        </p:txBody>
      </p:sp>
      <p:pic>
        <p:nvPicPr>
          <p:cNvPr id="64" name="Immagine 6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1284" y="0"/>
            <a:ext cx="770380" cy="720000"/>
          </a:xfrm>
          <a:prstGeom prst="rect">
            <a:avLst/>
          </a:prstGeom>
        </p:spPr>
      </p:pic>
      <p:pic>
        <p:nvPicPr>
          <p:cNvPr id="65" name="Picture 19" descr="Logo_LNS_new_LR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8" y="60362"/>
            <a:ext cx="1052070" cy="540000"/>
          </a:xfrm>
          <a:prstGeom prst="rect">
            <a:avLst/>
          </a:prstGeom>
        </p:spPr>
      </p:pic>
      <p:graphicFrame>
        <p:nvGraphicFramePr>
          <p:cNvPr id="66" name="Tabella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86263"/>
              </p:ext>
            </p:extLst>
          </p:nvPr>
        </p:nvGraphicFramePr>
        <p:xfrm>
          <a:off x="7063723" y="4328118"/>
          <a:ext cx="2160000" cy="2160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CasellaDiTesto 66"/>
          <p:cNvSpPr txBox="1"/>
          <p:nvPr/>
        </p:nvSpPr>
        <p:spPr>
          <a:xfrm>
            <a:off x="8382408" y="649471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N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cxnSp>
        <p:nvCxnSpPr>
          <p:cNvPr id="68" name="Connettore 2 67"/>
          <p:cNvCxnSpPr/>
          <p:nvPr/>
        </p:nvCxnSpPr>
        <p:spPr>
          <a:xfrm>
            <a:off x="7789033" y="6709851"/>
            <a:ext cx="48646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Connettore 2 68"/>
          <p:cNvCxnSpPr/>
          <p:nvPr/>
        </p:nvCxnSpPr>
        <p:spPr>
          <a:xfrm flipH="1" flipV="1">
            <a:off x="6854000" y="4915657"/>
            <a:ext cx="0" cy="4536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Freccia in giù 69"/>
          <p:cNvSpPr>
            <a:spLocks/>
          </p:cNvSpPr>
          <p:nvPr/>
        </p:nvSpPr>
        <p:spPr>
          <a:xfrm rot="8084366">
            <a:off x="8462558" y="5227125"/>
            <a:ext cx="324000" cy="756000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 rot="2683576">
            <a:off x="8253091" y="5589933"/>
            <a:ext cx="937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72" name="Freccia in giù 71"/>
          <p:cNvSpPr>
            <a:spLocks/>
          </p:cNvSpPr>
          <p:nvPr/>
        </p:nvSpPr>
        <p:spPr>
          <a:xfrm rot="10800000">
            <a:off x="8997327" y="4923656"/>
            <a:ext cx="324000" cy="1044000"/>
          </a:xfrm>
          <a:prstGeom prst="downArrow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3" name="CasellaDiTesto 72"/>
          <p:cNvSpPr txBox="1"/>
          <p:nvPr/>
        </p:nvSpPr>
        <p:spPr>
          <a:xfrm rot="5399210">
            <a:off x="8749324" y="5434523"/>
            <a:ext cx="819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</a:t>
            </a:r>
          </a:p>
        </p:txBody>
      </p:sp>
      <p:sp>
        <p:nvSpPr>
          <p:cNvPr id="74" name="Freccia in giù 73"/>
          <p:cNvSpPr>
            <a:spLocks/>
          </p:cNvSpPr>
          <p:nvPr/>
        </p:nvSpPr>
        <p:spPr>
          <a:xfrm rot="8084366">
            <a:off x="7932222" y="4674162"/>
            <a:ext cx="324000" cy="1548000"/>
          </a:xfrm>
          <a:prstGeom prst="downArrow">
            <a:avLst/>
          </a:prstGeom>
          <a:solidFill>
            <a:srgbClr val="70AD47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 rot="2683576">
            <a:off x="7493874" y="5398850"/>
            <a:ext cx="1360952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 and </a:t>
            </a:r>
            <a:r>
              <a:rPr lang="el-GR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ββ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76" name="Freccia in giù 75"/>
          <p:cNvSpPr>
            <a:spLocks/>
          </p:cNvSpPr>
          <p:nvPr/>
        </p:nvSpPr>
        <p:spPr>
          <a:xfrm rot="5400000">
            <a:off x="7899724" y="5817708"/>
            <a:ext cx="324000" cy="1152000"/>
          </a:xfrm>
          <a:prstGeom prst="downArrow">
            <a:avLst/>
          </a:prstGeom>
          <a:solidFill>
            <a:srgbClr val="FF9999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eaLnBrk="0" hangingPunct="0"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7" name="CasellaDiTesto 76"/>
          <p:cNvSpPr txBox="1"/>
          <p:nvPr/>
        </p:nvSpPr>
        <p:spPr>
          <a:xfrm rot="21599210">
            <a:off x="7602952" y="6279986"/>
            <a:ext cx="885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22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</a:t>
            </a:r>
          </a:p>
        </p:txBody>
      </p:sp>
      <p:sp>
        <p:nvSpPr>
          <p:cNvPr id="78" name="Freccia in giù 77"/>
          <p:cNvSpPr>
            <a:spLocks/>
          </p:cNvSpPr>
          <p:nvPr/>
        </p:nvSpPr>
        <p:spPr>
          <a:xfrm rot="10800000">
            <a:off x="8809281" y="5361575"/>
            <a:ext cx="324000" cy="702732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25400" cap="flat" cmpd="sng" algn="ctr">
            <a:solidFill>
              <a:srgbClr val="FFC000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9" name="CasellaDiTesto 78"/>
          <p:cNvSpPr txBox="1"/>
          <p:nvPr/>
        </p:nvSpPr>
        <p:spPr>
          <a:xfrm rot="5399210">
            <a:off x="8585215" y="5702106"/>
            <a:ext cx="800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80" name="Freccia in giù 79"/>
          <p:cNvSpPr>
            <a:spLocks/>
          </p:cNvSpPr>
          <p:nvPr/>
        </p:nvSpPr>
        <p:spPr>
          <a:xfrm rot="5400000">
            <a:off x="8023753" y="5769428"/>
            <a:ext cx="344694" cy="828000"/>
          </a:xfrm>
          <a:prstGeom prst="downArrow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" name="CasellaDiTesto 80"/>
          <p:cNvSpPr txBox="1"/>
          <p:nvPr/>
        </p:nvSpPr>
        <p:spPr>
          <a:xfrm rot="21599210">
            <a:off x="7789065" y="6069056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</a:t>
            </a:r>
          </a:p>
        </p:txBody>
      </p:sp>
      <p:sp>
        <p:nvSpPr>
          <p:cNvPr id="82" name="CasellaDiTesto 81"/>
          <p:cNvSpPr txBox="1"/>
          <p:nvPr/>
        </p:nvSpPr>
        <p:spPr>
          <a:xfrm rot="16200000">
            <a:off x="6666340" y="539695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Z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sp>
        <p:nvSpPr>
          <p:cNvPr id="95" name="Rettangolo 94"/>
          <p:cNvSpPr/>
          <p:nvPr/>
        </p:nvSpPr>
        <p:spPr>
          <a:xfrm>
            <a:off x="9124419" y="2978313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Ne,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6" name="Rettangolo 95"/>
          <p:cNvSpPr/>
          <p:nvPr/>
        </p:nvSpPr>
        <p:spPr>
          <a:xfrm>
            <a:off x="9175544" y="6050349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Ne,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8" name="Rettangolo 97"/>
          <p:cNvSpPr/>
          <p:nvPr/>
        </p:nvSpPr>
        <p:spPr>
          <a:xfrm>
            <a:off x="3836747" y="1398109"/>
            <a:ext cx="6751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defRPr/>
            </a:pP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O,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sz="10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Immagin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5012" y="3892451"/>
            <a:ext cx="646769" cy="64676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aphicFrame>
        <p:nvGraphicFramePr>
          <p:cNvPr id="90" name="Tabella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796741"/>
              </p:ext>
            </p:extLst>
          </p:nvPr>
        </p:nvGraphicFramePr>
        <p:xfrm>
          <a:off x="4506674" y="4354940"/>
          <a:ext cx="2160000" cy="2160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18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it-IT" sz="18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it-IT" sz="1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4" name="Connettore 2 93"/>
          <p:cNvCxnSpPr/>
          <p:nvPr/>
        </p:nvCxnSpPr>
        <p:spPr>
          <a:xfrm flipV="1">
            <a:off x="5200223" y="6719843"/>
            <a:ext cx="48646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9" name="CasellaDiTesto 98"/>
          <p:cNvSpPr txBox="1"/>
          <p:nvPr/>
        </p:nvSpPr>
        <p:spPr>
          <a:xfrm rot="16200000">
            <a:off x="3999112" y="549086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Z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cxnSp>
        <p:nvCxnSpPr>
          <p:cNvPr id="100" name="Connettore 2 99"/>
          <p:cNvCxnSpPr/>
          <p:nvPr/>
        </p:nvCxnSpPr>
        <p:spPr>
          <a:xfrm flipH="1" flipV="1">
            <a:off x="4192434" y="5035263"/>
            <a:ext cx="0" cy="4536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1" name="Freccia in giù 100"/>
          <p:cNvSpPr>
            <a:spLocks/>
          </p:cNvSpPr>
          <p:nvPr/>
        </p:nvSpPr>
        <p:spPr>
          <a:xfrm>
            <a:off x="4453137" y="4891502"/>
            <a:ext cx="324000" cy="1188000"/>
          </a:xfrm>
          <a:prstGeom prst="downArrow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" name="CasellaDiTesto 101"/>
          <p:cNvSpPr txBox="1"/>
          <p:nvPr/>
        </p:nvSpPr>
        <p:spPr>
          <a:xfrm rot="5400000">
            <a:off x="4078924" y="5519239"/>
            <a:ext cx="1074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</a:t>
            </a:r>
          </a:p>
        </p:txBody>
      </p:sp>
      <p:sp>
        <p:nvSpPr>
          <p:cNvPr id="103" name="Freccia in giù 102"/>
          <p:cNvSpPr>
            <a:spLocks/>
          </p:cNvSpPr>
          <p:nvPr/>
        </p:nvSpPr>
        <p:spPr>
          <a:xfrm rot="18863106">
            <a:off x="5178046" y="4767972"/>
            <a:ext cx="324000" cy="612000"/>
          </a:xfrm>
          <a:prstGeom prst="down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0" hangingPunct="0">
              <a:defRPr/>
            </a:pPr>
            <a:r>
              <a:rPr lang="it-IT" sz="1800" b="1" kern="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4" name="CasellaDiTesto 103"/>
          <p:cNvSpPr txBox="1"/>
          <p:nvPr/>
        </p:nvSpPr>
        <p:spPr>
          <a:xfrm rot="2683576">
            <a:off x="4969876" y="4959470"/>
            <a:ext cx="754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105" name="Freccia in giù 104"/>
          <p:cNvSpPr>
            <a:spLocks/>
          </p:cNvSpPr>
          <p:nvPr/>
        </p:nvSpPr>
        <p:spPr>
          <a:xfrm rot="16200000">
            <a:off x="5438488" y="3871112"/>
            <a:ext cx="324000" cy="1116000"/>
          </a:xfrm>
          <a:prstGeom prst="downArrow">
            <a:avLst/>
          </a:prstGeom>
          <a:solidFill>
            <a:srgbClr val="5B9BD5">
              <a:lumMod val="60000"/>
              <a:lumOff val="40000"/>
            </a:srgbClr>
          </a:solidFill>
          <a:ln w="254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6" name="CasellaDiTesto 105"/>
          <p:cNvSpPr txBox="1"/>
          <p:nvPr/>
        </p:nvSpPr>
        <p:spPr>
          <a:xfrm rot="21599210">
            <a:off x="5200253" y="4310007"/>
            <a:ext cx="1354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</a:t>
            </a:r>
          </a:p>
        </p:txBody>
      </p:sp>
      <p:sp>
        <p:nvSpPr>
          <p:cNvPr id="107" name="Freccia in giù 106"/>
          <p:cNvSpPr>
            <a:spLocks/>
          </p:cNvSpPr>
          <p:nvPr/>
        </p:nvSpPr>
        <p:spPr>
          <a:xfrm>
            <a:off x="4686603" y="4825413"/>
            <a:ext cx="324000" cy="663486"/>
          </a:xfrm>
          <a:prstGeom prst="downArrow">
            <a:avLst/>
          </a:prstGeom>
          <a:solidFill>
            <a:srgbClr val="FFC000">
              <a:lumMod val="40000"/>
              <a:lumOff val="60000"/>
            </a:srgbClr>
          </a:solidFill>
          <a:ln w="25400" cap="flat" cmpd="sng" algn="ctr">
            <a:solidFill>
              <a:srgbClr val="FFC000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8" name="CasellaDiTesto 107"/>
          <p:cNvSpPr txBox="1"/>
          <p:nvPr/>
        </p:nvSpPr>
        <p:spPr>
          <a:xfrm rot="5400000">
            <a:off x="4479788" y="5046440"/>
            <a:ext cx="75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109" name="Freccia in giù 108"/>
          <p:cNvSpPr>
            <a:spLocks/>
          </p:cNvSpPr>
          <p:nvPr/>
        </p:nvSpPr>
        <p:spPr>
          <a:xfrm rot="16200000" flipH="1">
            <a:off x="5318634" y="4287984"/>
            <a:ext cx="324000" cy="684000"/>
          </a:xfrm>
          <a:prstGeom prst="downArrow">
            <a:avLst/>
          </a:prstGeom>
          <a:solidFill>
            <a:srgbClr val="FF9999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0" name="CasellaDiTesto 109"/>
          <p:cNvSpPr txBox="1"/>
          <p:nvPr/>
        </p:nvSpPr>
        <p:spPr>
          <a:xfrm rot="790" flipH="1">
            <a:off x="5150488" y="4499420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17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</a:t>
            </a:r>
          </a:p>
        </p:txBody>
      </p:sp>
      <p:sp>
        <p:nvSpPr>
          <p:cNvPr id="111" name="CasellaDiTesto 110"/>
          <p:cNvSpPr txBox="1"/>
          <p:nvPr/>
        </p:nvSpPr>
        <p:spPr>
          <a:xfrm>
            <a:off x="5716388" y="655786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N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sp>
        <p:nvSpPr>
          <p:cNvPr id="112" name="Freccia in giù 111"/>
          <p:cNvSpPr>
            <a:spLocks/>
          </p:cNvSpPr>
          <p:nvPr/>
        </p:nvSpPr>
        <p:spPr>
          <a:xfrm rot="18917661">
            <a:off x="5365904" y="4796301"/>
            <a:ext cx="324000" cy="1512000"/>
          </a:xfrm>
          <a:prstGeom prst="downArrow">
            <a:avLst/>
          </a:prstGeom>
          <a:solidFill>
            <a:srgbClr val="70AD47">
              <a:lumMod val="60000"/>
              <a:lumOff val="40000"/>
            </a:srgbClr>
          </a:solidFill>
          <a:ln w="25400" cap="flat" cmpd="sng" algn="ctr">
            <a:solidFill>
              <a:srgbClr val="70AD4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3" name="CasellaDiTesto 112"/>
          <p:cNvSpPr txBox="1"/>
          <p:nvPr/>
        </p:nvSpPr>
        <p:spPr>
          <a:xfrm rot="2683576">
            <a:off x="4818900" y="5601573"/>
            <a:ext cx="1776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000" b="1" kern="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 and </a:t>
            </a:r>
            <a:r>
              <a:rPr lang="el-GR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ββ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</a:p>
        </p:txBody>
      </p:sp>
      <p:sp>
        <p:nvSpPr>
          <p:cNvPr id="114" name="Rettangolo 113"/>
          <p:cNvSpPr/>
          <p:nvPr/>
        </p:nvSpPr>
        <p:spPr>
          <a:xfrm>
            <a:off x="3914439" y="4465762"/>
            <a:ext cx="6751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defRPr/>
            </a:pP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O,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sz="10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3537362" y="887445"/>
            <a:ext cx="0" cy="57919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/>
          <p:cNvCxnSpPr/>
          <p:nvPr/>
        </p:nvCxnSpPr>
        <p:spPr>
          <a:xfrm>
            <a:off x="3537362" y="3853718"/>
            <a:ext cx="84632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5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4790">
            <a:off x="9763636" y="5548526"/>
            <a:ext cx="646769" cy="646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1554764" y="2301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endParaRPr lang="en-US" sz="1800">
              <a:solidFill>
                <a:prstClr val="black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786351" y="839772"/>
                <a:ext cx="85320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eaLnBrk="0" hangingPunct="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800" baseline="300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Ne</a:t>
                </a:r>
                <a:r>
                  <a:rPr lang="en-US" sz="1800" baseline="300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10+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beam at 15 </a:t>
                </a:r>
                <a:r>
                  <a:rPr lang="en-US" sz="1800" dirty="0" err="1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AMeV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incident energy delivered by CS accelerator </a:t>
                </a:r>
              </a:p>
              <a:p>
                <a:pPr marL="342900" indent="-342900" algn="l" eaLnBrk="0" hangingPunct="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800" baseline="300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116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Cd rolled target, 1370 </a:t>
                </a:r>
                <a:r>
                  <a:rPr lang="el-GR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μ</a:t>
                </a:r>
                <a:r>
                  <a:rPr lang="it-IT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g/cm</a:t>
                </a:r>
                <a:r>
                  <a:rPr lang="it-IT" sz="1800" baseline="300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it-IT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1800" dirty="0" err="1" smtClean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thick</a:t>
                </a:r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 algn="l" eaLnBrk="0" hangingPunct="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Ejectiles detected by the MAGNEX large acceptance spectrometer</a:t>
                </a:r>
              </a:p>
              <a:p>
                <a:pPr marL="342900" indent="-342900" algn="l" eaLnBrk="0" hangingPunct="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Two runs 3°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𝑙𝑎𝑏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&lt; 14° and 0°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it-IT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𝑙𝑎𝑏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&lt; 10° </a:t>
                </a: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351" y="839772"/>
                <a:ext cx="8532000" cy="1754326"/>
              </a:xfrm>
              <a:prstGeom prst="rect">
                <a:avLst/>
              </a:prstGeom>
              <a:blipFill>
                <a:blip r:embed="rId4"/>
                <a:stretch>
                  <a:fillRect l="-429" b="-20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1647129" y="291900"/>
            <a:ext cx="621030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l" defTabSz="685800" eaLnBrk="0" fontAlgn="auto" hangingPunct="0">
              <a:lnSpc>
                <a:spcPct val="90000"/>
              </a:lnSpc>
              <a:spcAft>
                <a:spcPts val="0"/>
              </a:spcAft>
            </a:pPr>
            <a:r>
              <a:rPr lang="en-US" sz="3300" b="1" dirty="0">
                <a:solidFill>
                  <a:srgbClr val="C00000"/>
                </a:solidFill>
                <a:latin typeface="Calibri" panose="020F0502020204030204"/>
                <a:ea typeface="+mn-ea"/>
              </a:rPr>
              <a:t>The </a:t>
            </a:r>
            <a:r>
              <a:rPr lang="en-US" sz="3300" b="1" baseline="30000" dirty="0">
                <a:solidFill>
                  <a:srgbClr val="C00000"/>
                </a:solidFill>
                <a:latin typeface="Calibri" panose="020F0502020204030204"/>
                <a:ea typeface="+mn-ea"/>
              </a:rPr>
              <a:t>116</a:t>
            </a:r>
            <a:r>
              <a:rPr lang="en-US" sz="3300" b="1" dirty="0">
                <a:solidFill>
                  <a:srgbClr val="C00000"/>
                </a:solidFill>
                <a:latin typeface="Calibri" panose="020F0502020204030204"/>
                <a:ea typeface="+mn-ea"/>
              </a:rPr>
              <a:t>Cd(</a:t>
            </a:r>
            <a:r>
              <a:rPr lang="en-US" sz="3300" b="1" baseline="30000" dirty="0">
                <a:solidFill>
                  <a:srgbClr val="C00000"/>
                </a:solidFill>
                <a:latin typeface="Calibri" panose="020F0502020204030204"/>
                <a:ea typeface="+mn-ea"/>
              </a:rPr>
              <a:t>20</a:t>
            </a:r>
            <a:r>
              <a:rPr lang="en-US" sz="3300" b="1" dirty="0">
                <a:solidFill>
                  <a:srgbClr val="C00000"/>
                </a:solidFill>
                <a:latin typeface="Calibri" panose="020F0502020204030204"/>
                <a:ea typeface="+mn-ea"/>
              </a:rPr>
              <a:t>Ne,</a:t>
            </a:r>
            <a:r>
              <a:rPr lang="en-US" sz="3300" b="1" baseline="30000" dirty="0">
                <a:solidFill>
                  <a:srgbClr val="C00000"/>
                </a:solidFill>
                <a:latin typeface="Calibri" panose="020F0502020204030204"/>
                <a:ea typeface="+mn-ea"/>
              </a:rPr>
              <a:t>20</a:t>
            </a:r>
            <a:r>
              <a:rPr lang="en-US" sz="3300" b="1" dirty="0">
                <a:solidFill>
                  <a:srgbClr val="C00000"/>
                </a:solidFill>
                <a:latin typeface="Calibri" panose="020F0502020204030204"/>
                <a:ea typeface="+mn-ea"/>
              </a:rPr>
              <a:t>O)</a:t>
            </a:r>
            <a:r>
              <a:rPr lang="en-US" sz="3300" b="1" baseline="30000" dirty="0">
                <a:solidFill>
                  <a:srgbClr val="C00000"/>
                </a:solidFill>
                <a:latin typeface="Calibri" panose="020F0502020204030204"/>
                <a:ea typeface="+mn-ea"/>
              </a:rPr>
              <a:t>116</a:t>
            </a:r>
            <a:r>
              <a:rPr lang="en-US" sz="3300" b="1" dirty="0">
                <a:solidFill>
                  <a:srgbClr val="C00000"/>
                </a:solidFill>
                <a:latin typeface="Calibri" panose="020F0502020204030204"/>
                <a:ea typeface="+mn-ea"/>
              </a:rPr>
              <a:t>Sn reaction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1836490" y="2494393"/>
            <a:ext cx="5058685" cy="4591467"/>
          </a:xfrm>
          <a:prstGeom prst="roundRect">
            <a:avLst>
              <a:gd name="adj" fmla="val 9862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Measured channels</a:t>
            </a:r>
          </a:p>
          <a:p>
            <a:pPr marL="285750" indent="-285750" algn="l" ea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B05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DCE reaction </a:t>
            </a:r>
            <a:r>
              <a:rPr lang="en-GB" sz="1800" baseline="30000" dirty="0">
                <a:solidFill>
                  <a:srgbClr val="00B05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en-GB" sz="1800" dirty="0">
                <a:solidFill>
                  <a:srgbClr val="00B05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Cd(</a:t>
            </a:r>
            <a:r>
              <a:rPr lang="en-GB" sz="1800" baseline="30000" dirty="0">
                <a:solidFill>
                  <a:srgbClr val="00B05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1800" dirty="0">
                <a:solidFill>
                  <a:srgbClr val="00B05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Ne,</a:t>
            </a:r>
            <a:r>
              <a:rPr lang="en-GB" sz="1800" baseline="30000" dirty="0">
                <a:solidFill>
                  <a:srgbClr val="00B05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1800" dirty="0">
                <a:solidFill>
                  <a:srgbClr val="00B05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O)</a:t>
            </a:r>
            <a:r>
              <a:rPr lang="en-GB" sz="1800" baseline="30000" dirty="0">
                <a:solidFill>
                  <a:srgbClr val="00B05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en-GB" sz="1800" dirty="0">
                <a:solidFill>
                  <a:srgbClr val="00B05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Sn</a:t>
            </a:r>
            <a:endParaRPr lang="it-IT" sz="1800" dirty="0">
              <a:solidFill>
                <a:srgbClr val="00B050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ea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SCE </a:t>
            </a:r>
            <a:r>
              <a:rPr lang="it-IT" sz="1800" dirty="0" err="1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reaction</a:t>
            </a:r>
            <a:r>
              <a:rPr lang="it-IT" sz="18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aseline="300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en-GB" sz="18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Cd(</a:t>
            </a:r>
            <a:r>
              <a:rPr lang="en-GB" sz="1800" baseline="300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18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Ne,</a:t>
            </a:r>
            <a:r>
              <a:rPr lang="en-GB" sz="1800" baseline="300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18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F)</a:t>
            </a:r>
            <a:r>
              <a:rPr lang="en-GB" sz="1800" baseline="300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en-GB" sz="18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1800" dirty="0">
                <a:solidFill>
                  <a:srgbClr val="FF66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 algn="l" ea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2p-transfer </a:t>
            </a:r>
            <a:r>
              <a:rPr lang="en-GB" sz="1800" baseline="30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en-GB" sz="1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Cd(</a:t>
            </a:r>
            <a:r>
              <a:rPr lang="en-GB" sz="1800" baseline="30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1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Ne,</a:t>
            </a:r>
            <a:r>
              <a:rPr lang="en-GB" sz="1800" baseline="30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GB" sz="1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O)</a:t>
            </a:r>
            <a:r>
              <a:rPr lang="en-GB" sz="1800" baseline="30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118</a:t>
            </a:r>
            <a:r>
              <a:rPr lang="en-GB" sz="1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Sn</a:t>
            </a:r>
          </a:p>
          <a:p>
            <a:pPr marL="285750" indent="-285750" algn="l" ea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2n-transfer  </a:t>
            </a:r>
            <a:r>
              <a:rPr lang="en-GB" sz="1800" baseline="30000" dirty="0">
                <a:solidFill>
                  <a:srgbClr val="FF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en-GB" sz="1800" dirty="0">
                <a:solidFill>
                  <a:srgbClr val="FF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Cd(</a:t>
            </a:r>
            <a:r>
              <a:rPr lang="en-GB" sz="1800" baseline="30000" dirty="0">
                <a:solidFill>
                  <a:srgbClr val="FF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1800" dirty="0">
                <a:solidFill>
                  <a:srgbClr val="FF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Ne,</a:t>
            </a:r>
            <a:r>
              <a:rPr lang="en-GB" sz="1800" baseline="30000" dirty="0">
                <a:solidFill>
                  <a:srgbClr val="FF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en-GB" sz="1800" dirty="0">
                <a:solidFill>
                  <a:srgbClr val="FF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Ne)</a:t>
            </a:r>
            <a:r>
              <a:rPr lang="en-GB" sz="1800" baseline="30000" dirty="0">
                <a:solidFill>
                  <a:srgbClr val="FF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114</a:t>
            </a:r>
            <a:r>
              <a:rPr lang="en-GB" sz="1800" dirty="0">
                <a:solidFill>
                  <a:srgbClr val="FF0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Cd</a:t>
            </a:r>
          </a:p>
          <a:p>
            <a:pPr marL="285750" indent="-285750" algn="l" ea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BF9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1p-transfer </a:t>
            </a:r>
            <a:r>
              <a:rPr lang="en-GB" sz="1800" baseline="30000" dirty="0">
                <a:solidFill>
                  <a:srgbClr val="BF9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en-GB" sz="1800" dirty="0">
                <a:solidFill>
                  <a:srgbClr val="BF9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Cd(</a:t>
            </a:r>
            <a:r>
              <a:rPr lang="en-GB" sz="1800" baseline="30000" dirty="0">
                <a:solidFill>
                  <a:srgbClr val="BF9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1800" dirty="0">
                <a:solidFill>
                  <a:srgbClr val="BF9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Ne,</a:t>
            </a:r>
            <a:r>
              <a:rPr lang="en-GB" sz="1800" baseline="30000" dirty="0">
                <a:solidFill>
                  <a:srgbClr val="BF9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GB" sz="1800" dirty="0">
                <a:solidFill>
                  <a:srgbClr val="BF9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F)</a:t>
            </a:r>
            <a:r>
              <a:rPr lang="en-GB" sz="1800" baseline="30000" dirty="0">
                <a:solidFill>
                  <a:srgbClr val="BF9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117</a:t>
            </a:r>
            <a:r>
              <a:rPr lang="en-GB" sz="1800" dirty="0">
                <a:solidFill>
                  <a:srgbClr val="BF9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endParaRPr lang="it-IT" sz="1800" dirty="0">
              <a:solidFill>
                <a:srgbClr val="BF9000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ea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1n-transfer </a:t>
            </a:r>
            <a:r>
              <a:rPr lang="en-GB" sz="1800" baseline="30000" dirty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Cd(</a:t>
            </a:r>
            <a:r>
              <a:rPr lang="en-GB" sz="1800" baseline="30000" dirty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Ne,</a:t>
            </a:r>
            <a:r>
              <a:rPr lang="en-GB" sz="1800" baseline="30000" dirty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Ne)</a:t>
            </a:r>
            <a:r>
              <a:rPr lang="en-GB" sz="1800" baseline="30000" dirty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115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Cd</a:t>
            </a:r>
          </a:p>
          <a:p>
            <a:pPr marL="285750" indent="-285750" algn="l" eaLnBrk="0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270AFC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Elastic</a:t>
            </a:r>
            <a:r>
              <a:rPr lang="it-IT" sz="1800" dirty="0">
                <a:solidFill>
                  <a:srgbClr val="270AFC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aseline="30000" dirty="0">
                <a:solidFill>
                  <a:srgbClr val="270AFC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en-GB" sz="1800" dirty="0">
                <a:solidFill>
                  <a:srgbClr val="270AFC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Cd(</a:t>
            </a:r>
            <a:r>
              <a:rPr lang="en-GB" sz="1800" baseline="30000" dirty="0">
                <a:solidFill>
                  <a:srgbClr val="270AFC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1800" dirty="0">
                <a:solidFill>
                  <a:srgbClr val="270AFC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Ne,</a:t>
            </a:r>
            <a:r>
              <a:rPr lang="en-GB" sz="1800" baseline="30000" dirty="0">
                <a:solidFill>
                  <a:srgbClr val="270AFC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1800" dirty="0">
                <a:solidFill>
                  <a:srgbClr val="270AFC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Ne)</a:t>
            </a:r>
            <a:r>
              <a:rPr lang="en-GB" sz="1800" baseline="30000" dirty="0">
                <a:solidFill>
                  <a:srgbClr val="270AFC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en-GB" sz="1800" dirty="0">
                <a:solidFill>
                  <a:srgbClr val="270AFC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Cd</a:t>
            </a:r>
          </a:p>
        </p:txBody>
      </p:sp>
      <p:graphicFrame>
        <p:nvGraphicFramePr>
          <p:cNvPr id="132" name="Tabella 131"/>
          <p:cNvGraphicFramePr>
            <a:graphicFrameLocks noGrp="1"/>
          </p:cNvGraphicFramePr>
          <p:nvPr>
            <p:extLst/>
          </p:nvPr>
        </p:nvGraphicFramePr>
        <p:xfrm>
          <a:off x="7004469" y="2857979"/>
          <a:ext cx="2916000" cy="2916000"/>
        </p:xfrm>
        <a:graphic>
          <a:graphicData uri="http://schemas.openxmlformats.org/drawingml/2006/table">
            <a:tbl>
              <a:tblPr firstRow="1" bandRow="1"/>
              <a:tblGrid>
                <a:gridCol w="9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it-IT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r>
                        <a:rPr lang="it-IT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r>
                        <a:rPr lang="it-IT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it-IT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it-IT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r>
                        <a:rPr lang="it-IT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it-IT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it-IT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it-IT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" name="CasellaDiTesto 132"/>
          <p:cNvSpPr txBox="1"/>
          <p:nvPr/>
        </p:nvSpPr>
        <p:spPr>
          <a:xfrm>
            <a:off x="8624949" y="575389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N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cxnSp>
        <p:nvCxnSpPr>
          <p:cNvPr id="134" name="Connettore 2 133"/>
          <p:cNvCxnSpPr/>
          <p:nvPr/>
        </p:nvCxnSpPr>
        <p:spPr>
          <a:xfrm>
            <a:off x="8138487" y="5948604"/>
            <a:ext cx="48646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5" name="Connettore 2 134"/>
          <p:cNvCxnSpPr/>
          <p:nvPr/>
        </p:nvCxnSpPr>
        <p:spPr>
          <a:xfrm flipH="1" flipV="1">
            <a:off x="6812399" y="4296143"/>
            <a:ext cx="0" cy="4536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6" name="CasellaDiTesto 135"/>
          <p:cNvSpPr txBox="1"/>
          <p:nvPr/>
        </p:nvSpPr>
        <p:spPr>
          <a:xfrm rot="16200000">
            <a:off x="6598943" y="476682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it-IT" sz="1800" dirty="0">
                <a:solidFill>
                  <a:prstClr val="black"/>
                </a:solidFill>
                <a:latin typeface="Tahoma"/>
                <a:ea typeface="+mn-ea"/>
              </a:rPr>
              <a:t>Z</a:t>
            </a:r>
            <a:r>
              <a:rPr lang="en-GB" sz="1800" dirty="0">
                <a:solidFill>
                  <a:prstClr val="black"/>
                </a:solidFill>
                <a:latin typeface="Tahoma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Tahoma"/>
              <a:ea typeface="+mn-ea"/>
            </a:endParaRPr>
          </a:p>
        </p:txBody>
      </p:sp>
      <p:grpSp>
        <p:nvGrpSpPr>
          <p:cNvPr id="229378" name="Gruppo 229377"/>
          <p:cNvGrpSpPr/>
          <p:nvPr/>
        </p:nvGrpSpPr>
        <p:grpSpPr>
          <a:xfrm>
            <a:off x="8466124" y="4387880"/>
            <a:ext cx="1000071" cy="391128"/>
            <a:chOff x="9503662" y="970378"/>
            <a:chExt cx="1000071" cy="391128"/>
          </a:xfrm>
        </p:grpSpPr>
        <p:sp>
          <p:nvSpPr>
            <p:cNvPr id="204" name="Freccia in giù 203"/>
            <p:cNvSpPr>
              <a:spLocks/>
            </p:cNvSpPr>
            <p:nvPr/>
          </p:nvSpPr>
          <p:spPr>
            <a:xfrm rot="8084366">
              <a:off x="9771229" y="702811"/>
              <a:ext cx="344694" cy="879827"/>
            </a:xfrm>
            <a:prstGeom prst="downArrow">
              <a:avLst/>
            </a:prstGeom>
            <a:solidFill>
              <a:srgbClr val="ED7D31">
                <a:lumMod val="60000"/>
                <a:lumOff val="40000"/>
              </a:srgbClr>
            </a:solidFill>
            <a:ln w="254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1" ker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" name="CasellaDiTesto 204"/>
            <p:cNvSpPr txBox="1"/>
            <p:nvPr/>
          </p:nvSpPr>
          <p:spPr>
            <a:xfrm rot="2683576">
              <a:off x="9566068" y="1084507"/>
              <a:ext cx="937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0" hangingPunct="0">
                <a:defRPr/>
              </a:pP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Ne,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F)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9634107" y="3634993"/>
            <a:ext cx="324000" cy="1296001"/>
            <a:chOff x="9746103" y="3917572"/>
            <a:chExt cx="344694" cy="1201182"/>
          </a:xfrm>
        </p:grpSpPr>
        <p:sp>
          <p:nvSpPr>
            <p:cNvPr id="206" name="Freccia in giù 205"/>
            <p:cNvSpPr>
              <a:spLocks/>
            </p:cNvSpPr>
            <p:nvPr/>
          </p:nvSpPr>
          <p:spPr>
            <a:xfrm rot="10800000">
              <a:off x="9746103" y="3917572"/>
              <a:ext cx="344694" cy="1201182"/>
            </a:xfrm>
            <a:prstGeom prst="downArrow">
              <a:avLst/>
            </a:prstGeom>
            <a:solidFill>
              <a:srgbClr val="5B9BD5">
                <a:lumMod val="40000"/>
                <a:lumOff val="60000"/>
              </a:srgbClr>
            </a:solidFill>
            <a:ln w="25400" cap="flat" cmpd="sng" algn="ctr">
              <a:solidFill>
                <a:srgbClr val="5B9BD5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1" ker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7" name="CasellaDiTesto 206"/>
            <p:cNvSpPr txBox="1"/>
            <p:nvPr/>
          </p:nvSpPr>
          <p:spPr>
            <a:xfrm rot="5399210">
              <a:off x="9446718" y="4499652"/>
              <a:ext cx="943453" cy="29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0" hangingPunct="0">
                <a:defRPr/>
              </a:pP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Ne,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O)</a:t>
              </a:r>
            </a:p>
          </p:txBody>
        </p:sp>
      </p:grpSp>
      <p:grpSp>
        <p:nvGrpSpPr>
          <p:cNvPr id="229377" name="Gruppo 229376"/>
          <p:cNvGrpSpPr/>
          <p:nvPr/>
        </p:nvGrpSpPr>
        <p:grpSpPr>
          <a:xfrm>
            <a:off x="7456736" y="4179702"/>
            <a:ext cx="1849964" cy="476426"/>
            <a:chOff x="8681042" y="1004269"/>
            <a:chExt cx="1849964" cy="476426"/>
          </a:xfrm>
        </p:grpSpPr>
        <p:sp>
          <p:nvSpPr>
            <p:cNvPr id="209" name="Freccia in giù 208"/>
            <p:cNvSpPr>
              <a:spLocks/>
            </p:cNvSpPr>
            <p:nvPr/>
          </p:nvSpPr>
          <p:spPr>
            <a:xfrm rot="8084366">
              <a:off x="9433677" y="251634"/>
              <a:ext cx="344694" cy="1849964"/>
            </a:xfrm>
            <a:prstGeom prst="downArrow">
              <a:avLst/>
            </a:prstGeom>
            <a:solidFill>
              <a:srgbClr val="70AD47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1" ker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0" name="CasellaDiTesto 209"/>
            <p:cNvSpPr txBox="1"/>
            <p:nvPr/>
          </p:nvSpPr>
          <p:spPr>
            <a:xfrm rot="2683576">
              <a:off x="9089127" y="1203696"/>
              <a:ext cx="13609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Ne,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O) and </a:t>
              </a:r>
              <a:r>
                <a:rPr lang="el-GR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ββ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7714531" y="5409205"/>
            <a:ext cx="1332000" cy="344694"/>
            <a:chOff x="9877892" y="5828898"/>
            <a:chExt cx="1244081" cy="344694"/>
          </a:xfrm>
        </p:grpSpPr>
        <p:sp>
          <p:nvSpPr>
            <p:cNvPr id="211" name="Freccia in giù 210"/>
            <p:cNvSpPr>
              <a:spLocks/>
            </p:cNvSpPr>
            <p:nvPr/>
          </p:nvSpPr>
          <p:spPr>
            <a:xfrm rot="5400000">
              <a:off x="10327586" y="5379204"/>
              <a:ext cx="344694" cy="1244081"/>
            </a:xfrm>
            <a:prstGeom prst="downArrow">
              <a:avLst/>
            </a:prstGeom>
            <a:solidFill>
              <a:srgbClr val="FF9999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0" hangingPunct="0">
                <a:defRPr/>
              </a:pPr>
              <a:endParaRPr lang="it-IT" sz="1800" b="1" ker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2" name="CasellaDiTesto 211"/>
            <p:cNvSpPr txBox="1"/>
            <p:nvPr/>
          </p:nvSpPr>
          <p:spPr>
            <a:xfrm rot="21599210">
              <a:off x="10099266" y="5871315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0" hangingPunct="0">
                <a:defRPr/>
              </a:pP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Ne,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22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Ne)</a:t>
              </a: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9406396" y="4109874"/>
            <a:ext cx="344694" cy="1018015"/>
            <a:chOff x="10460606" y="1164599"/>
            <a:chExt cx="344694" cy="1018015"/>
          </a:xfrm>
        </p:grpSpPr>
        <p:sp>
          <p:nvSpPr>
            <p:cNvPr id="213" name="Freccia in giù 212"/>
            <p:cNvSpPr>
              <a:spLocks/>
            </p:cNvSpPr>
            <p:nvPr/>
          </p:nvSpPr>
          <p:spPr>
            <a:xfrm rot="10800000">
              <a:off x="10460606" y="1164599"/>
              <a:ext cx="344694" cy="828000"/>
            </a:xfrm>
            <a:prstGeom prst="downArrow">
              <a:avLst/>
            </a:prstGeom>
            <a:solidFill>
              <a:srgbClr val="FFC000">
                <a:lumMod val="40000"/>
                <a:lumOff val="60000"/>
              </a:srgbClr>
            </a:solidFill>
            <a:ln w="25400" cap="flat" cmpd="sng" algn="ctr">
              <a:solidFill>
                <a:srgbClr val="FFC00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1" ker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4" name="CasellaDiTesto 213"/>
            <p:cNvSpPr txBox="1"/>
            <p:nvPr/>
          </p:nvSpPr>
          <p:spPr>
            <a:xfrm rot="5399210">
              <a:off x="10166817" y="1572388"/>
              <a:ext cx="9434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0" hangingPunct="0">
                <a:defRPr/>
              </a:pP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Ne,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19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F)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8219261" y="5171144"/>
            <a:ext cx="906965" cy="344694"/>
            <a:chOff x="9746098" y="2605410"/>
            <a:chExt cx="906965" cy="344694"/>
          </a:xfrm>
        </p:grpSpPr>
        <p:sp>
          <p:nvSpPr>
            <p:cNvPr id="215" name="Freccia in giù 214"/>
            <p:cNvSpPr>
              <a:spLocks/>
            </p:cNvSpPr>
            <p:nvPr/>
          </p:nvSpPr>
          <p:spPr>
            <a:xfrm rot="5400000">
              <a:off x="9987751" y="2363757"/>
              <a:ext cx="344694" cy="828000"/>
            </a:xfrm>
            <a:prstGeom prst="downArrow">
              <a:avLst/>
            </a:prstGeom>
            <a:solidFill>
              <a:srgbClr val="E7E6E6">
                <a:lumMod val="90000"/>
              </a:srgb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1" ker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6" name="CasellaDiTesto 215"/>
            <p:cNvSpPr txBox="1"/>
            <p:nvPr/>
          </p:nvSpPr>
          <p:spPr>
            <a:xfrm rot="21599210">
              <a:off x="9753063" y="2647995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0" hangingPunct="0">
                <a:defRPr/>
              </a:pP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Ne,</a:t>
              </a:r>
              <a:r>
                <a:rPr lang="it-IT" sz="1200" b="1" kern="0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21</a:t>
              </a:r>
              <a:r>
                <a:rPr lang="it-IT" sz="1200" b="1" kern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Ne)</a:t>
              </a:r>
            </a:p>
          </p:txBody>
        </p:sp>
      </p:grpSp>
      <p:pic>
        <p:nvPicPr>
          <p:cNvPr id="222" name="Immagine 2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3016" y="207677"/>
            <a:ext cx="770380" cy="720000"/>
          </a:xfrm>
          <a:prstGeom prst="rect">
            <a:avLst/>
          </a:prstGeom>
        </p:spPr>
      </p:pic>
      <p:pic>
        <p:nvPicPr>
          <p:cNvPr id="225" name="Picture 19" descr="Logo_LNS_new_LR.t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020" y="268039"/>
            <a:ext cx="1052070" cy="540000"/>
          </a:xfrm>
          <a:prstGeom prst="rect">
            <a:avLst/>
          </a:prstGeom>
        </p:spPr>
      </p:pic>
      <p:pic>
        <p:nvPicPr>
          <p:cNvPr id="33" name="Picture 2" descr="https://www.mpg.de/6983769/zoo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39" y="211150"/>
            <a:ext cx="104688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9877738" y="5343019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defRPr/>
            </a:pP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Ne,</a:t>
            </a:r>
            <a:r>
              <a:rPr lang="it-IT" sz="10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1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it-IT" sz="1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78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03"/>
    </mc:Choice>
    <mc:Fallback xmlns="">
      <p:transition spd="slow" advTm="10490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2027306" y="300844"/>
            <a:ext cx="806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Conclusions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and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Outlooks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79376" y="1268760"/>
            <a:ext cx="11449272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Second order isospin excitations </a:t>
            </a:r>
            <a:r>
              <a:rPr lang="en-GB" sz="2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of nuclei are key information </a:t>
            </a:r>
            <a:r>
              <a:rPr lang="en-GB" sz="24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bridging the gap between nuclear and neutrino physics </a:t>
            </a:r>
          </a:p>
          <a:p>
            <a:pPr marL="285750" indent="-285750" algn="just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charset="2"/>
              <a:buChar char="Ø"/>
            </a:pPr>
            <a:r>
              <a:rPr lang="en-GB" sz="2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Challenging</a:t>
            </a:r>
            <a:r>
              <a:rPr lang="en-GB" sz="24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projects on HI-DCE </a:t>
            </a:r>
            <a:r>
              <a:rPr lang="en-GB" sz="2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have started </a:t>
            </a:r>
            <a:r>
              <a:rPr lang="en-GB" sz="24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in Italy and Japan</a:t>
            </a:r>
          </a:p>
          <a:p>
            <a:pPr marL="285750" indent="-285750" algn="just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New results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coming out for different systems</a:t>
            </a:r>
            <a:endParaRPr lang="en-GB" sz="2400" b="1" dirty="0">
              <a:solidFill>
                <a:srgbClr val="FF0000"/>
              </a:solidFill>
              <a:latin typeface="Calibri"/>
              <a:cs typeface="Arial" pitchFamily="34" charset="0"/>
            </a:endParaRPr>
          </a:p>
          <a:p>
            <a:pPr marL="285750" indent="-285750" algn="just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charset="2"/>
              <a:buChar char="Ø"/>
            </a:pPr>
            <a:r>
              <a:rPr lang="it-IT" sz="24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A </a:t>
            </a:r>
            <a:r>
              <a:rPr lang="it-IT" sz="2400" b="1" dirty="0">
                <a:solidFill>
                  <a:schemeClr val="tx1"/>
                </a:solidFill>
                <a:latin typeface="Calibri"/>
                <a:cs typeface="Arial" pitchFamily="34" charset="0"/>
              </a:rPr>
              <a:t>big </a:t>
            </a:r>
            <a:r>
              <a:rPr lang="it-IT" sz="2400" b="1" dirty="0" err="1">
                <a:solidFill>
                  <a:schemeClr val="tx1"/>
                </a:solidFill>
                <a:latin typeface="Calibri"/>
                <a:cs typeface="Arial" pitchFamily="34" charset="0"/>
              </a:rPr>
              <a:t>challenge</a:t>
            </a:r>
            <a:r>
              <a:rPr lang="it-IT" sz="2400" b="1" dirty="0">
                <a:solidFill>
                  <a:schemeClr val="tx1"/>
                </a:solidFill>
                <a:latin typeface="Calibri"/>
                <a:cs typeface="Arial" pitchFamily="34" charset="0"/>
              </a:rPr>
              <a:t> for </a:t>
            </a:r>
            <a:r>
              <a:rPr lang="it-IT" sz="2400" b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nuclear</a:t>
            </a:r>
            <a:r>
              <a:rPr lang="it-IT" sz="24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technology</a:t>
            </a:r>
            <a:r>
              <a:rPr lang="it-IT" sz="24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nuclear</a:t>
            </a:r>
            <a:r>
              <a:rPr lang="it-IT" sz="24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theory</a:t>
            </a:r>
            <a:r>
              <a:rPr lang="it-IT" sz="24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endParaRPr lang="it-IT" sz="2400" b="1" dirty="0" smtClean="0">
              <a:solidFill>
                <a:srgbClr val="FF0000"/>
              </a:solidFill>
              <a:latin typeface="Calibri"/>
              <a:cs typeface="Arial" pitchFamily="34" charset="0"/>
            </a:endParaRPr>
          </a:p>
          <a:p>
            <a:pPr marL="285750" indent="-285750" algn="just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charset="2"/>
              <a:buChar char="Ø"/>
            </a:pPr>
            <a:r>
              <a:rPr lang="en-GB" sz="24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NUMEN represents a central perspective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for the future of LNS in nuclear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science</a:t>
            </a:r>
            <a:endParaRPr lang="en-GB" sz="24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8640"/>
            <a:ext cx="1073589" cy="9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9336" y="404664"/>
            <a:ext cx="61926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Announcment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l"/>
            <a:endParaRPr lang="it-IT" sz="2400" dirty="0">
              <a:latin typeface="+mn-lt"/>
            </a:endParaRPr>
          </a:p>
          <a:p>
            <a:pPr algn="l"/>
            <a:r>
              <a:rPr lang="it-IT" sz="2400" dirty="0" smtClean="0">
                <a:latin typeface="+mn-lt"/>
              </a:rPr>
              <a:t>2° </a:t>
            </a:r>
            <a:r>
              <a:rPr lang="it-IT" sz="2400" dirty="0" err="1" smtClean="0">
                <a:latin typeface="+mn-lt"/>
              </a:rPr>
              <a:t>edition</a:t>
            </a:r>
            <a:r>
              <a:rPr lang="it-IT" sz="2400" dirty="0" smtClean="0">
                <a:latin typeface="+mn-lt"/>
              </a:rPr>
              <a:t> of 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CNNP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will</a:t>
            </a:r>
            <a:r>
              <a:rPr lang="it-IT" sz="2400" dirty="0" smtClean="0">
                <a:latin typeface="+mn-lt"/>
              </a:rPr>
              <a:t> be </a:t>
            </a:r>
            <a:r>
              <a:rPr lang="it-IT" sz="2400" dirty="0" err="1" smtClean="0">
                <a:latin typeface="+mn-lt"/>
              </a:rPr>
              <a:t>held</a:t>
            </a:r>
            <a:r>
              <a:rPr lang="it-IT" sz="2400" dirty="0" smtClean="0">
                <a:latin typeface="+mn-lt"/>
              </a:rPr>
              <a:t> in Cape Town on 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24-28 </a:t>
            </a:r>
            <a:r>
              <a:rPr lang="it-IT" sz="2400" b="1" dirty="0" err="1" smtClean="0">
                <a:solidFill>
                  <a:srgbClr val="FF0000"/>
                </a:solidFill>
                <a:latin typeface="+mn-lt"/>
              </a:rPr>
              <a:t>february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 2020</a:t>
            </a:r>
          </a:p>
          <a:p>
            <a:pPr algn="l"/>
            <a:endParaRPr lang="it-IT" sz="2400" dirty="0">
              <a:latin typeface="+mn-lt"/>
            </a:endParaRPr>
          </a:p>
          <a:p>
            <a:pPr algn="l"/>
            <a:r>
              <a:rPr lang="it-IT" sz="2400" dirty="0" err="1" smtClean="0">
                <a:latin typeface="+mn-lt"/>
              </a:rPr>
              <a:t>Successful</a:t>
            </a:r>
            <a:r>
              <a:rPr lang="it-IT" sz="2400" dirty="0" smtClean="0">
                <a:latin typeface="+mn-lt"/>
              </a:rPr>
              <a:t> 1</a:t>
            </a:r>
            <a:r>
              <a:rPr lang="it-IT" sz="2400" baseline="30000" dirty="0" smtClean="0">
                <a:latin typeface="+mn-lt"/>
              </a:rPr>
              <a:t>st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edition</a:t>
            </a:r>
            <a:r>
              <a:rPr lang="it-IT" sz="2400" dirty="0" smtClean="0">
                <a:latin typeface="+mn-lt"/>
              </a:rPr>
              <a:t> in Catania with more </a:t>
            </a:r>
            <a:r>
              <a:rPr lang="it-IT" sz="2400" dirty="0" err="1" smtClean="0">
                <a:latin typeface="+mn-lt"/>
              </a:rPr>
              <a:t>than</a:t>
            </a:r>
            <a:r>
              <a:rPr lang="it-IT" sz="2400" dirty="0" smtClean="0">
                <a:latin typeface="+mn-lt"/>
              </a:rPr>
              <a:t> 200 </a:t>
            </a:r>
            <a:r>
              <a:rPr lang="it-IT" sz="2400" dirty="0" err="1" smtClean="0">
                <a:latin typeface="+mn-lt"/>
              </a:rPr>
              <a:t>participants</a:t>
            </a:r>
            <a:r>
              <a:rPr lang="it-IT" sz="2400" dirty="0" smtClean="0">
                <a:latin typeface="+mn-lt"/>
              </a:rPr>
              <a:t> and </a:t>
            </a:r>
            <a:r>
              <a:rPr lang="it-IT" sz="2400" dirty="0" err="1" smtClean="0">
                <a:latin typeface="+mn-lt"/>
              </a:rPr>
              <a:t>very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lively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discussions</a:t>
            </a:r>
            <a:endParaRPr lang="it-IT" sz="2400" dirty="0" smtClean="0">
              <a:latin typeface="+mn-lt"/>
            </a:endParaRPr>
          </a:p>
          <a:p>
            <a:pPr algn="l"/>
            <a:endParaRPr lang="it-IT" sz="2400" dirty="0">
              <a:latin typeface="+mn-lt"/>
            </a:endParaRPr>
          </a:p>
          <a:p>
            <a:pPr algn="l"/>
            <a:endParaRPr lang="it-IT" sz="2400" dirty="0" smtClean="0">
              <a:latin typeface="+mn-lt"/>
            </a:endParaRPr>
          </a:p>
          <a:p>
            <a:pPr algn="l"/>
            <a:r>
              <a:rPr lang="it-IT" sz="2400" b="1" dirty="0" err="1" smtClean="0">
                <a:solidFill>
                  <a:srgbClr val="FF0000"/>
                </a:solidFill>
                <a:latin typeface="+mn-lt"/>
              </a:rPr>
              <a:t>Please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 take note</a:t>
            </a:r>
            <a:r>
              <a:rPr lang="it-IT" sz="2400" dirty="0" smtClean="0">
                <a:latin typeface="+mn-lt"/>
              </a:rPr>
              <a:t> on </a:t>
            </a:r>
            <a:r>
              <a:rPr lang="it-IT" sz="2400" dirty="0" err="1" smtClean="0">
                <a:latin typeface="+mn-lt"/>
              </a:rPr>
              <a:t>your</a:t>
            </a:r>
            <a:r>
              <a:rPr lang="it-IT" sz="2400" dirty="0" smtClean="0">
                <a:latin typeface="+mn-lt"/>
              </a:rPr>
              <a:t> agenda and </a:t>
            </a:r>
            <a:r>
              <a:rPr lang="it-IT" sz="2400" dirty="0" err="1" smtClean="0">
                <a:latin typeface="+mn-lt"/>
              </a:rPr>
              <a:t>have</a:t>
            </a:r>
            <a:r>
              <a:rPr lang="it-IT" sz="2400" dirty="0" smtClean="0">
                <a:latin typeface="+mn-lt"/>
              </a:rPr>
              <a:t> a look on </a:t>
            </a:r>
            <a:r>
              <a:rPr lang="it-IT" sz="2400" dirty="0" err="1" smtClean="0">
                <a:latin typeface="+mn-lt"/>
              </a:rPr>
              <a:t>it</a:t>
            </a:r>
            <a:endParaRPr lang="it-IT" sz="2400" dirty="0">
              <a:latin typeface="+mn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682" y="0"/>
            <a:ext cx="5146278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19336" y="512404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</a:rPr>
              <a:t>https://indico.tlabs.ac.za/event/85/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AD21-5772-4AC5-B6AF-9DED0A28CA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83432" y="2136808"/>
            <a:ext cx="10873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Calibri"/>
                <a:sym typeface="Symbol" panose="05050102010706020507" pitchFamily="18" charset="2"/>
              </a:rPr>
              <a:t></a:t>
            </a:r>
            <a:r>
              <a:rPr lang="it-IT" sz="2800" dirty="0" smtClean="0">
                <a:solidFill>
                  <a:srgbClr val="FF0000"/>
                </a:solidFill>
                <a:latin typeface="Calibri"/>
                <a:sym typeface="Symbol" panose="05050102010706020507" pitchFamily="18" charset="2"/>
              </a:rPr>
              <a:t>-</a:t>
            </a:r>
            <a:r>
              <a:rPr lang="it-IT" sz="2800" dirty="0" err="1" smtClean="0">
                <a:solidFill>
                  <a:schemeClr val="tx1"/>
                </a:solidFill>
                <a:latin typeface="Calibri"/>
                <a:sym typeface="Symbol" panose="05050102010706020507" pitchFamily="18" charset="2"/>
              </a:rPr>
              <a:t>decay</a:t>
            </a:r>
            <a:r>
              <a:rPr lang="it-IT" sz="2800" dirty="0" smtClean="0">
                <a:solidFill>
                  <a:srgbClr val="FF0000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Calibri"/>
                <a:sym typeface="Symbol" panose="05050102010706020507" pitchFamily="18" charset="2"/>
              </a:rPr>
              <a:t>and</a:t>
            </a:r>
            <a:r>
              <a:rPr lang="it-IT" sz="2800" dirty="0" smtClean="0">
                <a:solidFill>
                  <a:srgbClr val="FF0000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it-IT" sz="2800" b="1" dirty="0" smtClean="0">
                <a:solidFill>
                  <a:srgbClr val="0066FF"/>
                </a:solidFill>
                <a:latin typeface="Calibri"/>
                <a:sym typeface="Symbol" panose="05050102010706020507" pitchFamily="18" charset="2"/>
              </a:rPr>
              <a:t>2 </a:t>
            </a:r>
            <a:r>
              <a:rPr lang="it-IT" sz="2800" dirty="0" err="1" smtClean="0">
                <a:solidFill>
                  <a:schemeClr val="tx1"/>
                </a:solidFill>
                <a:latin typeface="Calibri"/>
                <a:sym typeface="Symbol" panose="05050102010706020507" pitchFamily="18" charset="2"/>
              </a:rPr>
              <a:t>decay</a:t>
            </a:r>
            <a:endParaRPr lang="it-IT" sz="2800" dirty="0" smtClean="0">
              <a:solidFill>
                <a:schemeClr val="tx1"/>
              </a:solidFill>
              <a:latin typeface="Calibri"/>
              <a:sym typeface="Symbol" panose="05050102010706020507" pitchFamily="18" charset="2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it-IT" sz="2800" dirty="0">
              <a:solidFill>
                <a:schemeClr val="tx1"/>
              </a:solidFill>
              <a:latin typeface="Calibri"/>
              <a:sym typeface="Symbol" panose="05050102010706020507" pitchFamily="18" charset="2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800" b="1" dirty="0" smtClean="0">
                <a:solidFill>
                  <a:srgbClr val="0066FF"/>
                </a:solidFill>
                <a:latin typeface="Calibri"/>
              </a:rPr>
              <a:t>(</a:t>
            </a:r>
            <a:r>
              <a:rPr lang="it-IT" sz="2800" b="1" dirty="0">
                <a:solidFill>
                  <a:srgbClr val="0066FF"/>
                </a:solidFill>
                <a:latin typeface="Calibri"/>
                <a:sym typeface="Symbol"/>
              </a:rPr>
              <a:t></a:t>
            </a:r>
            <a:r>
              <a:rPr lang="it-IT" sz="2800" b="1" baseline="30000" dirty="0">
                <a:solidFill>
                  <a:srgbClr val="0066FF"/>
                </a:solidFill>
                <a:latin typeface="Calibri"/>
                <a:sym typeface="Symbol"/>
              </a:rPr>
              <a:t>+</a:t>
            </a:r>
            <a:r>
              <a:rPr lang="it-IT" sz="2800" b="1" dirty="0">
                <a:solidFill>
                  <a:srgbClr val="0066FF"/>
                </a:solidFill>
                <a:latin typeface="Calibri"/>
                <a:sym typeface="Symbol"/>
              </a:rPr>
              <a:t>, </a:t>
            </a:r>
            <a:r>
              <a:rPr lang="it-IT" sz="2800" b="1" baseline="30000" dirty="0">
                <a:solidFill>
                  <a:srgbClr val="0066FF"/>
                </a:solidFill>
                <a:latin typeface="Calibri"/>
                <a:sym typeface="Symbol"/>
              </a:rPr>
              <a:t>-</a:t>
            </a:r>
            <a:r>
              <a:rPr lang="it-IT" sz="2800" b="1" dirty="0">
                <a:solidFill>
                  <a:srgbClr val="0066FF"/>
                </a:solidFill>
                <a:latin typeface="Calibri"/>
                <a:sym typeface="Symbol"/>
              </a:rPr>
              <a:t>)</a:t>
            </a:r>
            <a:r>
              <a:rPr lang="it-IT" sz="2800" b="1" dirty="0">
                <a:solidFill>
                  <a:srgbClr val="0066FF"/>
                </a:solidFill>
                <a:latin typeface="Calibri"/>
              </a:rPr>
              <a:t> </a:t>
            </a:r>
          </a:p>
          <a:p>
            <a:pPr marL="27305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prstClr val="black"/>
                </a:solidFill>
                <a:latin typeface="Calibri"/>
              </a:rPr>
              <a:t>single </a:t>
            </a:r>
            <a:r>
              <a:rPr lang="it-IT" sz="2800" dirty="0" err="1">
                <a:solidFill>
                  <a:prstClr val="black"/>
                </a:solidFill>
                <a:latin typeface="Calibri"/>
              </a:rPr>
              <a:t>charge</a:t>
            </a:r>
            <a:r>
              <a:rPr lang="it-IT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/>
              </a:rPr>
              <a:t>exchange</a:t>
            </a:r>
            <a:r>
              <a:rPr lang="it-IT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Calibri"/>
              </a:rPr>
              <a:t>(</a:t>
            </a:r>
            <a:r>
              <a:rPr lang="it-IT" sz="2800" b="1" baseline="30000" dirty="0">
                <a:solidFill>
                  <a:srgbClr val="FF0000"/>
                </a:solidFill>
                <a:latin typeface="Calibri"/>
              </a:rPr>
              <a:t>3</a:t>
            </a:r>
            <a:r>
              <a:rPr lang="it-IT" sz="2800" b="1" dirty="0">
                <a:solidFill>
                  <a:srgbClr val="FF0000"/>
                </a:solidFill>
                <a:latin typeface="Calibri"/>
              </a:rPr>
              <a:t>He,t), (d,</a:t>
            </a:r>
            <a:r>
              <a:rPr lang="it-IT" sz="2800" b="1" baseline="30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sz="2800" b="1" dirty="0">
                <a:solidFill>
                  <a:srgbClr val="FF0000"/>
                </a:solidFill>
                <a:latin typeface="Calibri"/>
              </a:rPr>
              <a:t>He</a:t>
            </a:r>
            <a:r>
              <a:rPr lang="it-IT" sz="2800" b="1" dirty="0" smtClean="0">
                <a:solidFill>
                  <a:srgbClr val="FF0000"/>
                </a:solidFill>
                <a:latin typeface="Calibri"/>
              </a:rPr>
              <a:t>), </a:t>
            </a:r>
            <a:r>
              <a:rPr lang="it-IT" sz="2800" b="1" dirty="0">
                <a:solidFill>
                  <a:srgbClr val="FF0000"/>
                </a:solidFill>
                <a:latin typeface="Calibri"/>
              </a:rPr>
              <a:t>electron </a:t>
            </a:r>
            <a:r>
              <a:rPr lang="it-IT" sz="2800" b="1" dirty="0" err="1" smtClean="0">
                <a:solidFill>
                  <a:srgbClr val="FF0000"/>
                </a:solidFill>
                <a:latin typeface="Calibri"/>
              </a:rPr>
              <a:t>capture</a:t>
            </a:r>
            <a:r>
              <a:rPr lang="it-IT" sz="2800" b="1" dirty="0" smtClean="0">
                <a:solidFill>
                  <a:srgbClr val="FF0000"/>
                </a:solidFill>
                <a:latin typeface="Calibri"/>
              </a:rPr>
              <a:t>, </a:t>
            </a: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transfer </a:t>
            </a:r>
            <a:r>
              <a:rPr lang="it-IT" sz="2800" dirty="0" err="1" smtClean="0">
                <a:solidFill>
                  <a:prstClr val="black"/>
                </a:solidFill>
                <a:latin typeface="Calibri"/>
              </a:rPr>
              <a:t>reactions</a:t>
            </a: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latin typeface="Calibri"/>
              </a:rPr>
              <a:t>HI-CEX </a:t>
            </a:r>
            <a:r>
              <a:rPr lang="it-IT" sz="1600" dirty="0" smtClean="0">
                <a:solidFill>
                  <a:schemeClr val="tx1"/>
                </a:solidFill>
                <a:latin typeface="Calibri"/>
              </a:rPr>
              <a:t>(</a:t>
            </a:r>
            <a:r>
              <a:rPr lang="it-IT" sz="1600" dirty="0" err="1" smtClean="0">
                <a:solidFill>
                  <a:schemeClr val="tx1"/>
                </a:solidFill>
                <a:latin typeface="Calibri"/>
              </a:rPr>
              <a:t>see</a:t>
            </a:r>
            <a:r>
              <a:rPr lang="it-IT" sz="1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Calibri"/>
              </a:rPr>
              <a:t>H.Lenske</a:t>
            </a:r>
            <a:r>
              <a:rPr lang="it-IT" sz="1600" dirty="0" smtClean="0">
                <a:solidFill>
                  <a:schemeClr val="tx1"/>
                </a:solidFill>
                <a:latin typeface="Calibri"/>
              </a:rPr>
              <a:t> et al., PRC 98 (2018) 044620 and </a:t>
            </a:r>
            <a:r>
              <a:rPr lang="it-IT" sz="1600" dirty="0" err="1" smtClean="0">
                <a:solidFill>
                  <a:schemeClr val="tx1"/>
                </a:solidFill>
                <a:latin typeface="Calibri"/>
              </a:rPr>
              <a:t>review</a:t>
            </a:r>
            <a:r>
              <a:rPr lang="it-IT" sz="1600" dirty="0" smtClean="0">
                <a:solidFill>
                  <a:schemeClr val="tx1"/>
                </a:solidFill>
                <a:latin typeface="Calibri"/>
              </a:rPr>
              <a:t> from </a:t>
            </a:r>
            <a:r>
              <a:rPr lang="it-IT" sz="1600" dirty="0" err="1" smtClean="0">
                <a:solidFill>
                  <a:schemeClr val="tx1"/>
                </a:solidFill>
                <a:latin typeface="Calibri"/>
              </a:rPr>
              <a:t>H.Lenske</a:t>
            </a:r>
            <a:r>
              <a:rPr lang="it-IT" sz="1600" dirty="0" smtClean="0">
                <a:solidFill>
                  <a:schemeClr val="tx1"/>
                </a:solidFill>
                <a:latin typeface="Calibri"/>
              </a:rPr>
              <a:t>, F.C. et al. PPNP, </a:t>
            </a:r>
            <a:r>
              <a:rPr lang="it-IT" sz="1600" dirty="0" err="1" smtClean="0">
                <a:solidFill>
                  <a:schemeClr val="tx1"/>
                </a:solidFill>
                <a:latin typeface="Calibri"/>
              </a:rPr>
              <a:t>submitted</a:t>
            </a:r>
            <a:r>
              <a:rPr lang="it-IT" sz="1600" dirty="0" smtClean="0">
                <a:solidFill>
                  <a:schemeClr val="tx1"/>
                </a:solidFill>
                <a:latin typeface="Calibri"/>
              </a:rPr>
              <a:t>)</a:t>
            </a:r>
          </a:p>
          <a:p>
            <a:pPr marL="27305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Calibri"/>
                <a:sym typeface="Symbol" panose="05050102010706020507" pitchFamily="18" charset="2"/>
              </a:rPr>
              <a:t>-</a:t>
            </a:r>
            <a:r>
              <a:rPr lang="it-IT" sz="2800" b="1" dirty="0" err="1" smtClean="0">
                <a:solidFill>
                  <a:srgbClr val="FF0000"/>
                </a:solidFill>
                <a:latin typeface="Calibri"/>
                <a:sym typeface="Symbol" panose="05050102010706020507" pitchFamily="18" charset="2"/>
              </a:rPr>
              <a:t>capture</a:t>
            </a: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it-IT" sz="2800" dirty="0" smtClean="0">
                <a:solidFill>
                  <a:schemeClr val="tx1"/>
                </a:solidFill>
                <a:latin typeface="Calibri"/>
                <a:sym typeface="Symbol" panose="05050102010706020507" pitchFamily="18" charset="2"/>
              </a:rPr>
              <a:t>-</a:t>
            </a:r>
            <a:r>
              <a:rPr lang="it-IT" sz="2800" dirty="0" err="1" smtClean="0">
                <a:solidFill>
                  <a:schemeClr val="tx1"/>
                </a:solidFill>
                <a:latin typeface="Calibri"/>
                <a:sym typeface="Symbol" panose="05050102010706020507" pitchFamily="18" charset="2"/>
              </a:rPr>
              <a:t>decay</a:t>
            </a:r>
            <a:r>
              <a:rPr lang="it-IT" sz="2800" dirty="0" smtClean="0">
                <a:solidFill>
                  <a:schemeClr val="tx1"/>
                </a:solidFill>
                <a:latin typeface="Calibri"/>
                <a:sym typeface="Symbol" panose="05050102010706020507" pitchFamily="18" charset="2"/>
              </a:rPr>
              <a:t> …</a:t>
            </a:r>
            <a:endParaRPr lang="it-IT" sz="2800" dirty="0">
              <a:solidFill>
                <a:schemeClr val="tx1"/>
              </a:solidFill>
              <a:latin typeface="Calibri"/>
            </a:endParaRPr>
          </a:p>
          <a:p>
            <a:pPr marL="27305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prstClr val="black"/>
              </a:solidFill>
              <a:latin typeface="Calibri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it-IT" sz="2800" dirty="0" err="1" smtClean="0">
                <a:solidFill>
                  <a:prstClr val="black"/>
                </a:solidFill>
                <a:latin typeface="Calibri"/>
              </a:rPr>
              <a:t>recent</a:t>
            </a: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/>
              </a:rPr>
              <a:t>experimental</a:t>
            </a:r>
            <a:r>
              <a:rPr lang="it-IT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/>
              </a:rPr>
              <a:t>tool</a:t>
            </a:r>
            <a:r>
              <a:rPr lang="it-IT" sz="28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it-IT" sz="2800" b="1" dirty="0" err="1" smtClean="0">
                <a:solidFill>
                  <a:srgbClr val="0066FF"/>
                </a:solidFill>
                <a:latin typeface="Calibri"/>
              </a:rPr>
              <a:t>Heavy-Ion</a:t>
            </a:r>
            <a:r>
              <a:rPr lang="it-IT" sz="2800" b="1" dirty="0" smtClean="0">
                <a:solidFill>
                  <a:srgbClr val="0066FF"/>
                </a:solidFill>
                <a:latin typeface="Calibri"/>
              </a:rPr>
              <a:t> Double </a:t>
            </a:r>
            <a:r>
              <a:rPr lang="it-IT" sz="2800" b="1" dirty="0" err="1">
                <a:solidFill>
                  <a:srgbClr val="0066FF"/>
                </a:solidFill>
                <a:latin typeface="Calibri"/>
              </a:rPr>
              <a:t>Charge</a:t>
            </a:r>
            <a:r>
              <a:rPr lang="it-IT" sz="2800" b="1" dirty="0">
                <a:solidFill>
                  <a:srgbClr val="0066FF"/>
                </a:solidFill>
                <a:latin typeface="Calibri"/>
              </a:rPr>
              <a:t>-Exchange</a:t>
            </a:r>
            <a:r>
              <a:rPr lang="it-IT" sz="28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2800" b="1" dirty="0" smtClean="0">
                <a:solidFill>
                  <a:srgbClr val="0066FF"/>
                </a:solidFill>
                <a:latin typeface="Calibri"/>
              </a:rPr>
              <a:t>(DCE</a:t>
            </a:r>
            <a:r>
              <a:rPr lang="it-IT" sz="2800" b="1" dirty="0">
                <a:solidFill>
                  <a:srgbClr val="0066FF"/>
                </a:solidFill>
                <a:latin typeface="Calibri"/>
              </a:rPr>
              <a:t>)</a:t>
            </a:r>
          </a:p>
        </p:txBody>
      </p:sp>
      <p:sp>
        <p:nvSpPr>
          <p:cNvPr id="6" name="Rettangolo 5"/>
          <p:cNvSpPr/>
          <p:nvPr/>
        </p:nvSpPr>
        <p:spPr>
          <a:xfrm>
            <a:off x="2707256" y="205680"/>
            <a:ext cx="6048672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Support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 from the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experiments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MS PGothic" panose="020B0600070205080204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43472" y="1154980"/>
            <a:ext cx="10238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>
                <a:solidFill>
                  <a:schemeClr val="tx1"/>
                </a:solidFill>
                <a:latin typeface="Calibri"/>
              </a:rPr>
              <a:t>Measurements</a:t>
            </a:r>
            <a:r>
              <a:rPr lang="it-IT" sz="2800" dirty="0">
                <a:solidFill>
                  <a:schemeClr val="tx1"/>
                </a:solidFill>
                <a:latin typeface="Calibri"/>
              </a:rPr>
              <a:t> (</a:t>
            </a:r>
            <a:r>
              <a:rPr lang="it-IT" sz="2800" dirty="0" err="1">
                <a:solidFill>
                  <a:prstClr val="black"/>
                </a:solidFill>
                <a:latin typeface="Calibri"/>
              </a:rPr>
              <a:t>still</a:t>
            </a:r>
            <a:r>
              <a:rPr lang="it-IT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/>
              </a:rPr>
              <a:t>not</a:t>
            </a:r>
            <a:r>
              <a:rPr lang="it-IT" sz="2800" dirty="0">
                <a:solidFill>
                  <a:prstClr val="black"/>
                </a:solidFill>
                <a:latin typeface="Calibri"/>
              </a:rPr>
              <a:t> conclusive for </a:t>
            </a:r>
            <a:r>
              <a:rPr lang="it-IT" sz="2800" b="1" dirty="0">
                <a:solidFill>
                  <a:srgbClr val="0066FF"/>
                </a:solidFill>
                <a:latin typeface="Calibri"/>
              </a:rPr>
              <a:t>0</a:t>
            </a:r>
            <a:r>
              <a:rPr lang="it-IT" sz="2800" b="1" dirty="0" smtClean="0">
                <a:solidFill>
                  <a:srgbClr val="0066FF"/>
                </a:solidFill>
                <a:latin typeface="Calibri"/>
                <a:sym typeface="Symbol"/>
              </a:rPr>
              <a:t> </a:t>
            </a:r>
            <a:r>
              <a:rPr lang="it-IT" sz="2800" dirty="0" smtClean="0">
                <a:solidFill>
                  <a:prstClr val="black"/>
                </a:solidFill>
                <a:latin typeface="Calibri"/>
                <a:sym typeface="Symbol"/>
              </a:rPr>
              <a:t>NME)</a:t>
            </a: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: </a:t>
            </a:r>
            <a:endParaRPr lang="it-IT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968208" y="2626796"/>
            <a:ext cx="576064" cy="28408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704024" y="25863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800" b="1" baseline="30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it-IT" sz="1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it-IT" sz="1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isospin</a:t>
            </a:r>
            <a:r>
              <a:rPr lang="it-IT" sz="1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probes</a:t>
            </a:r>
            <a:endParaRPr lang="it-IT" sz="1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968208" y="2174146"/>
            <a:ext cx="576064" cy="284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704024" y="21718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isospin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probes</a:t>
            </a:r>
            <a:endParaRPr lang="it-IT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2043770" y="0"/>
            <a:ext cx="8062760" cy="71999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Heavy-ion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 DCE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as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 surrogate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</a:rPr>
              <a:t>processes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MS PGothic" panose="020B0600070205080204" pitchFamily="34" charset="-128"/>
            </a:endParaRPr>
          </a:p>
        </p:txBody>
      </p:sp>
      <p:grpSp>
        <p:nvGrpSpPr>
          <p:cNvPr id="10" name="Gruppo 66"/>
          <p:cNvGrpSpPr/>
          <p:nvPr/>
        </p:nvGrpSpPr>
        <p:grpSpPr>
          <a:xfrm>
            <a:off x="6256300" y="2436183"/>
            <a:ext cx="4467010" cy="4464498"/>
            <a:chOff x="1977196" y="1196752"/>
            <a:chExt cx="4467010" cy="4464498"/>
          </a:xfrm>
        </p:grpSpPr>
        <p:sp>
          <p:nvSpPr>
            <p:cNvPr id="11" name="Rettangolo 10"/>
            <p:cNvSpPr/>
            <p:nvPr/>
          </p:nvSpPr>
          <p:spPr>
            <a:xfrm>
              <a:off x="4932040" y="4149080"/>
              <a:ext cx="1440160" cy="14401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prstClr val="white"/>
                </a:solidFill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051720" y="1268760"/>
              <a:ext cx="1440160" cy="14401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prstClr val="white"/>
                </a:solidFill>
              </a:endParaRPr>
            </a:p>
          </p:txBody>
        </p:sp>
        <p:grpSp>
          <p:nvGrpSpPr>
            <p:cNvPr id="13" name="Gruppo 36"/>
            <p:cNvGrpSpPr/>
            <p:nvPr/>
          </p:nvGrpSpPr>
          <p:grpSpPr>
            <a:xfrm>
              <a:off x="2049204" y="1268760"/>
              <a:ext cx="4395002" cy="4392490"/>
              <a:chOff x="251520" y="1268760"/>
              <a:chExt cx="4395002" cy="4392490"/>
            </a:xfrm>
          </p:grpSpPr>
          <p:grpSp>
            <p:nvGrpSpPr>
              <p:cNvPr id="25" name="Gruppo 10"/>
              <p:cNvGrpSpPr/>
              <p:nvPr/>
            </p:nvGrpSpPr>
            <p:grpSpPr>
              <a:xfrm>
                <a:off x="251520" y="1268760"/>
                <a:ext cx="4320480" cy="4320480"/>
                <a:chOff x="251520" y="1268760"/>
                <a:chExt cx="4320480" cy="4320480"/>
              </a:xfrm>
            </p:grpSpPr>
            <p:sp>
              <p:nvSpPr>
                <p:cNvPr id="49" name="Rettangolo 48"/>
                <p:cNvSpPr/>
                <p:nvPr/>
              </p:nvSpPr>
              <p:spPr>
                <a:xfrm>
                  <a:off x="251520" y="1268760"/>
                  <a:ext cx="4320480" cy="4320480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 b="1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0" name="Connettore 1 49"/>
                <p:cNvCxnSpPr/>
                <p:nvPr/>
              </p:nvCxnSpPr>
              <p:spPr>
                <a:xfrm>
                  <a:off x="1691680" y="1268760"/>
                  <a:ext cx="0" cy="432048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ttore 1 50"/>
                <p:cNvCxnSpPr/>
                <p:nvPr/>
              </p:nvCxnSpPr>
              <p:spPr>
                <a:xfrm>
                  <a:off x="3131840" y="1268760"/>
                  <a:ext cx="0" cy="432048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ttore 1 51"/>
                <p:cNvCxnSpPr/>
                <p:nvPr/>
              </p:nvCxnSpPr>
              <p:spPr>
                <a:xfrm>
                  <a:off x="251520" y="2708920"/>
                  <a:ext cx="4320480" cy="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ttore 1 52"/>
                <p:cNvCxnSpPr/>
                <p:nvPr/>
              </p:nvCxnSpPr>
              <p:spPr>
                <a:xfrm>
                  <a:off x="251520" y="4149080"/>
                  <a:ext cx="4320480" cy="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uppo 20"/>
              <p:cNvGrpSpPr/>
              <p:nvPr/>
            </p:nvGrpSpPr>
            <p:grpSpPr>
              <a:xfrm>
                <a:off x="552233" y="3218998"/>
                <a:ext cx="3324259" cy="578581"/>
                <a:chOff x="552233" y="2940250"/>
                <a:chExt cx="3324259" cy="578581"/>
              </a:xfrm>
            </p:grpSpPr>
            <p:sp>
              <p:nvSpPr>
                <p:cNvPr id="47" name="Freccia in giù 46"/>
                <p:cNvSpPr>
                  <a:spLocks/>
                </p:cNvSpPr>
                <p:nvPr/>
              </p:nvSpPr>
              <p:spPr>
                <a:xfrm rot="8084366">
                  <a:off x="1925072" y="1567411"/>
                  <a:ext cx="578581" cy="3324259"/>
                </a:xfrm>
                <a:prstGeom prst="downArrow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 b="1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CasellaDiTesto 47"/>
                <p:cNvSpPr txBox="1"/>
                <p:nvPr/>
              </p:nvSpPr>
              <p:spPr>
                <a:xfrm rot="2683576">
                  <a:off x="867418" y="3145592"/>
                  <a:ext cx="30038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it-IT" sz="1800" b="1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  <a:sym typeface="Symbol"/>
                    </a:rPr>
                    <a:t>(</a:t>
                  </a:r>
                  <a:r>
                    <a:rPr lang="it-IT" sz="1800" b="1" baseline="3000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it-IT" sz="1800" b="1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  <a:sym typeface="Symbol"/>
                    </a:rPr>
                    <a:t>,</a:t>
                  </a:r>
                  <a:r>
                    <a:rPr lang="it-IT" sz="1800" b="1" baseline="3000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  <a:sym typeface="Symbol"/>
                    </a:rPr>
                    <a:t>-</a:t>
                  </a:r>
                  <a:r>
                    <a:rPr lang="it-IT" sz="1800" b="1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  <a:sym typeface="Symbol"/>
                    </a:rPr>
                    <a:t>), </a:t>
                  </a:r>
                  <a:r>
                    <a:rPr lang="it-IT" sz="1800" b="1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(</a:t>
                  </a:r>
                  <a:r>
                    <a:rPr lang="it-IT" sz="1800" b="1" baseline="3000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20</a:t>
                  </a:r>
                  <a:r>
                    <a:rPr lang="it-IT" sz="1800" b="1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Ne,</a:t>
                  </a:r>
                  <a:r>
                    <a:rPr lang="it-IT" sz="1800" b="1" baseline="30000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20</a:t>
                  </a:r>
                  <a:r>
                    <a:rPr lang="it-IT" sz="1800" b="1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O), </a:t>
                  </a:r>
                  <a:r>
                    <a:rPr lang="el-GR" sz="1800" b="1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ββ</a:t>
                  </a:r>
                  <a:r>
                    <a:rPr lang="it-IT" sz="1800" b="1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lang="it-IT" sz="1800" b="1" dirty="0" err="1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decay</a:t>
                  </a:r>
                  <a:r>
                    <a:rPr lang="it-IT" sz="1800" b="1" dirty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</a:p>
              </p:txBody>
            </p:sp>
          </p:grpSp>
          <p:sp>
            <p:nvSpPr>
              <p:cNvPr id="30" name="Freccia in giù 29"/>
              <p:cNvSpPr>
                <a:spLocks/>
              </p:cNvSpPr>
              <p:nvPr/>
            </p:nvSpPr>
            <p:spPr>
              <a:xfrm rot="8084366">
                <a:off x="2837015" y="3189484"/>
                <a:ext cx="578581" cy="1476819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 rot="2683576">
                <a:off x="2588971" y="3791856"/>
                <a:ext cx="1183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:r>
                  <a:rPr lang="it-IT" sz="1800" b="1" baseline="30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20</a:t>
                </a: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Ne,</a:t>
                </a:r>
                <a:r>
                  <a:rPr lang="it-IT" sz="1800" b="1" baseline="30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20</a:t>
                </a: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F)</a:t>
                </a:r>
              </a:p>
            </p:txBody>
          </p:sp>
          <p:sp>
            <p:nvSpPr>
              <p:cNvPr id="32" name="Freccia in giù 31"/>
              <p:cNvSpPr>
                <a:spLocks/>
              </p:cNvSpPr>
              <p:nvPr/>
            </p:nvSpPr>
            <p:spPr>
              <a:xfrm rot="10800000">
                <a:off x="4067941" y="2348880"/>
                <a:ext cx="578581" cy="2016224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 rot="5399210">
                <a:off x="3759693" y="3223703"/>
                <a:ext cx="1254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:r>
                  <a:rPr lang="it-IT" sz="1800" b="1" baseline="30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20</a:t>
                </a: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Ne,</a:t>
                </a:r>
                <a:r>
                  <a:rPr lang="it-IT" sz="1800" b="1" baseline="30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18</a:t>
                </a: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O)</a:t>
                </a:r>
              </a:p>
            </p:txBody>
          </p:sp>
          <p:sp>
            <p:nvSpPr>
              <p:cNvPr id="34" name="Freccia in giù 33"/>
              <p:cNvSpPr>
                <a:spLocks/>
              </p:cNvSpPr>
              <p:nvPr/>
            </p:nvSpPr>
            <p:spPr>
              <a:xfrm rot="5400000">
                <a:off x="2088981" y="4327844"/>
                <a:ext cx="578581" cy="2088232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 rot="21599210">
                <a:off x="1834505" y="5170478"/>
                <a:ext cx="1371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:r>
                  <a:rPr lang="it-IT" sz="1800" b="1" baseline="30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20</a:t>
                </a: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Ne,</a:t>
                </a:r>
                <a:r>
                  <a:rPr lang="it-IT" sz="1800" b="1" baseline="30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22</a:t>
                </a: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Ne)</a:t>
                </a:r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441256" y="1611378"/>
                <a:ext cx="8675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3200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76</a:t>
                </a:r>
                <a:r>
                  <a:rPr lang="it-IT" sz="3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Se</a:t>
                </a:r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3422388" y="1732746"/>
                <a:ext cx="6110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000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78</a:t>
                </a:r>
                <a:r>
                  <a:rPr lang="it-IT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Se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3294142" y="4581128"/>
                <a:ext cx="958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3200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76</a:t>
                </a:r>
                <a:r>
                  <a:rPr lang="it-IT" sz="3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Ge</a:t>
                </a: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575422" y="4653136"/>
                <a:ext cx="6671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000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74</a:t>
                </a:r>
                <a:r>
                  <a:rPr lang="it-IT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Ge</a:t>
                </a: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2534192" y="2780928"/>
                <a:ext cx="6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000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76</a:t>
                </a:r>
                <a:r>
                  <a:rPr lang="it-IT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As</a:t>
                </a:r>
              </a:p>
            </p:txBody>
          </p:sp>
          <p:sp>
            <p:nvSpPr>
              <p:cNvPr id="43" name="CasellaDiTesto 42"/>
              <p:cNvSpPr txBox="1"/>
              <p:nvPr/>
            </p:nvSpPr>
            <p:spPr>
              <a:xfrm>
                <a:off x="2056348" y="1724035"/>
                <a:ext cx="6110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000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77</a:t>
                </a:r>
                <a:r>
                  <a:rPr lang="it-IT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Se</a:t>
                </a:r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611560" y="3212976"/>
                <a:ext cx="6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000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75</a:t>
                </a:r>
                <a:r>
                  <a:rPr lang="it-IT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As</a:t>
                </a:r>
              </a:p>
            </p:txBody>
          </p:sp>
          <p:sp>
            <p:nvSpPr>
              <p:cNvPr id="45" name="CasellaDiTesto 44"/>
              <p:cNvSpPr txBox="1"/>
              <p:nvPr/>
            </p:nvSpPr>
            <p:spPr>
              <a:xfrm>
                <a:off x="3419872" y="3212976"/>
                <a:ext cx="6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000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77</a:t>
                </a:r>
                <a:r>
                  <a:rPr lang="it-IT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As</a:t>
                </a:r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>
                <a:off x="1982228" y="4653136"/>
                <a:ext cx="6671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000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75</a:t>
                </a:r>
                <a:r>
                  <a:rPr lang="it-IT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Ge</a:t>
                </a:r>
              </a:p>
            </p:txBody>
          </p:sp>
        </p:grpSp>
        <p:grpSp>
          <p:nvGrpSpPr>
            <p:cNvPr id="14" name="Gruppo 20"/>
            <p:cNvGrpSpPr/>
            <p:nvPr/>
          </p:nvGrpSpPr>
          <p:grpSpPr>
            <a:xfrm>
              <a:off x="2389250" y="3635126"/>
              <a:ext cx="3090197" cy="578581"/>
              <a:chOff x="-4230454" y="3356378"/>
              <a:chExt cx="3090197" cy="578581"/>
            </a:xfrm>
          </p:grpSpPr>
          <p:sp>
            <p:nvSpPr>
              <p:cNvPr id="22" name="Freccia in giù 21"/>
              <p:cNvSpPr>
                <a:spLocks/>
              </p:cNvSpPr>
              <p:nvPr/>
            </p:nvSpPr>
            <p:spPr>
              <a:xfrm rot="18863106">
                <a:off x="-2974646" y="2100570"/>
                <a:ext cx="578581" cy="3090197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1800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 rot="2683576">
                <a:off x="-3298147" y="3409165"/>
                <a:ext cx="11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:r>
                  <a:rPr lang="it-IT" sz="1800" b="1" baseline="30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18</a:t>
                </a: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O,</a:t>
                </a:r>
                <a:r>
                  <a:rPr lang="it-IT" sz="1800" b="1" baseline="30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18</a:t>
                </a:r>
                <a:r>
                  <a:rPr lang="it-IT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Ne)</a:t>
                </a:r>
              </a:p>
            </p:txBody>
          </p:sp>
        </p:grpSp>
        <p:sp>
          <p:nvSpPr>
            <p:cNvPr id="15" name="Freccia in giù 14"/>
            <p:cNvSpPr>
              <a:spLocks/>
            </p:cNvSpPr>
            <p:nvPr/>
          </p:nvSpPr>
          <p:spPr>
            <a:xfrm rot="18917661">
              <a:off x="3555318" y="2127814"/>
              <a:ext cx="578581" cy="144189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 rot="2683576">
              <a:off x="3254361" y="2591517"/>
              <a:ext cx="104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800" b="1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O,</a:t>
              </a:r>
              <a:r>
                <a:rPr lang="it-IT" sz="1800" b="1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F)</a:t>
              </a:r>
            </a:p>
          </p:txBody>
        </p:sp>
        <p:sp>
          <p:nvSpPr>
            <p:cNvPr id="17" name="Freccia in giù 16"/>
            <p:cNvSpPr>
              <a:spLocks/>
            </p:cNvSpPr>
            <p:nvPr/>
          </p:nvSpPr>
          <p:spPr>
            <a:xfrm>
              <a:off x="1977196" y="2492896"/>
              <a:ext cx="578581" cy="2016224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 rot="5400000">
              <a:off x="1661210" y="3126389"/>
              <a:ext cx="1244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800" b="1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O,</a:t>
              </a:r>
              <a:r>
                <a:rPr lang="it-IT" sz="1800" b="1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Ne)</a:t>
              </a:r>
            </a:p>
          </p:txBody>
        </p:sp>
        <p:sp>
          <p:nvSpPr>
            <p:cNvPr id="20" name="Freccia in giù 19"/>
            <p:cNvSpPr>
              <a:spLocks/>
            </p:cNvSpPr>
            <p:nvPr/>
          </p:nvSpPr>
          <p:spPr>
            <a:xfrm rot="16200000">
              <a:off x="3958675" y="441927"/>
              <a:ext cx="578581" cy="208823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 rot="21599210">
              <a:off x="3623575" y="1300793"/>
              <a:ext cx="116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800" b="1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O,</a:t>
              </a:r>
              <a:r>
                <a:rPr lang="it-IT" sz="1800" b="1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16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O)</a:t>
              </a:r>
            </a:p>
          </p:txBody>
        </p:sp>
      </p:grpSp>
      <p:sp>
        <p:nvSpPr>
          <p:cNvPr id="59" name="CasellaDiTesto 58"/>
          <p:cNvSpPr txBox="1"/>
          <p:nvPr/>
        </p:nvSpPr>
        <p:spPr>
          <a:xfrm>
            <a:off x="2135563" y="3851756"/>
            <a:ext cx="27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white"/>
                </a:solidFill>
                <a:latin typeface="Calibri"/>
                <a:ea typeface="+mn-ea"/>
              </a:rPr>
              <a:t>3</a:t>
            </a:r>
            <a:endParaRPr lang="it-IT" sz="1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30744"/>
          <a:stretch/>
        </p:blipFill>
        <p:spPr bwMode="auto">
          <a:xfrm>
            <a:off x="1521747" y="4008215"/>
            <a:ext cx="1864426" cy="253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91307" y="853570"/>
            <a:ext cx="108910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Induced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by strong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interaction</a:t>
            </a: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Sequential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nucleon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transfer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mechanism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4</a:t>
            </a:r>
            <a:r>
              <a:rPr lang="it-IT" sz="1800" baseline="30000" dirty="0">
                <a:solidFill>
                  <a:prstClr val="black"/>
                </a:solidFill>
                <a:latin typeface="Calibri"/>
                <a:ea typeface="+mn-ea"/>
              </a:rPr>
              <a:t>th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</a:rPr>
              <a:t>order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: </a:t>
            </a:r>
            <a:r>
              <a:rPr lang="it-IT" sz="1600" dirty="0" err="1" smtClean="0">
                <a:solidFill>
                  <a:prstClr val="black"/>
                </a:solidFill>
                <a:latin typeface="Calibri"/>
                <a:ea typeface="+mn-ea"/>
              </a:rPr>
              <a:t>Kinematical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matching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alibri"/>
                <a:ea typeface="+mn-ea"/>
              </a:rPr>
              <a:t>conditions</a:t>
            </a:r>
            <a:endParaRPr lang="it-IT" sz="1200" i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69912" indent="-285750" algn="l" defTabSz="53975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it-IT" sz="1600" b="1" i="1" dirty="0">
              <a:solidFill>
                <a:srgbClr val="C0504D">
                  <a:lumMod val="50000"/>
                </a:srgbClr>
              </a:solidFill>
              <a:latin typeface="Calibri"/>
              <a:ea typeface="+mn-ea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Meson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exchange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mechanism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it-IT" sz="1800" baseline="30000" dirty="0" smtClean="0">
                <a:solidFill>
                  <a:prstClr val="black"/>
                </a:solidFill>
                <a:latin typeface="Calibri"/>
                <a:ea typeface="+mn-ea"/>
              </a:rPr>
              <a:t>st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 or 2</a:t>
            </a:r>
            <a:r>
              <a:rPr lang="it-IT" sz="1800" baseline="30000" dirty="0" smtClean="0">
                <a:solidFill>
                  <a:prstClr val="black"/>
                </a:solidFill>
                <a:latin typeface="Calibri"/>
                <a:ea typeface="+mn-ea"/>
              </a:rPr>
              <a:t>nd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order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Possibility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to go in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both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</a:rPr>
              <a:t>directions</a:t>
            </a:r>
            <a:endParaRPr lang="it-IT" sz="18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</a:rPr>
              <a:t>Low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 cross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</a:rPr>
              <a:t>section</a:t>
            </a: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4162" algn="l" defTabSz="539750" fontAlgn="auto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</a:pPr>
            <a:endParaRPr lang="it-IT" sz="16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Parentesi graffa chiusa 4"/>
          <p:cNvSpPr/>
          <p:nvPr/>
        </p:nvSpPr>
        <p:spPr>
          <a:xfrm>
            <a:off x="3494185" y="3999495"/>
            <a:ext cx="216024" cy="795903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07518" y="4145892"/>
            <a:ext cx="247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Tiny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amount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of DGT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strenght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in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low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lying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states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62" name="Parentesi graffa chiusa 61"/>
          <p:cNvSpPr/>
          <p:nvPr/>
        </p:nvSpPr>
        <p:spPr>
          <a:xfrm>
            <a:off x="3494185" y="4865345"/>
            <a:ext cx="216024" cy="167694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black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700071" y="5468339"/>
            <a:ext cx="276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</a:rPr>
              <a:t>In </a:t>
            </a:r>
            <a:r>
              <a:rPr lang="it-IT" sz="1600" dirty="0" err="1" smtClean="0">
                <a:solidFill>
                  <a:prstClr val="black"/>
                </a:solidFill>
                <a:latin typeface="Calibri"/>
                <a:ea typeface="+mn-ea"/>
              </a:rPr>
              <a:t>principle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</a:rPr>
              <a:t>, sum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rule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almost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exhausted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by DGT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Giant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 Mode</a:t>
            </a:r>
          </a:p>
        </p:txBody>
      </p:sp>
      <p:pic>
        <p:nvPicPr>
          <p:cNvPr id="54" name="Immagine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514" y="4107737"/>
            <a:ext cx="679381" cy="668691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 flipV="1">
            <a:off x="1524001" y="4766709"/>
            <a:ext cx="4710867" cy="530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85514" y="5112011"/>
            <a:ext cx="67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RIKEN</a:t>
            </a:r>
          </a:p>
          <a:p>
            <a:pPr algn="just"/>
            <a:endParaRPr lang="it-IT" sz="1200" dirty="0"/>
          </a:p>
          <a:p>
            <a:pPr algn="just"/>
            <a:r>
              <a:rPr lang="it-IT" sz="1200" dirty="0"/>
              <a:t>RCNP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99456" y="3573463"/>
            <a:ext cx="9937104" cy="2995612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sym typeface="Symbol"/>
              </a:rPr>
              <a:t>Similarities</a:t>
            </a:r>
            <a:endParaRPr lang="it-IT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sym typeface="Symbol"/>
            </a:endParaRP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Same initial and final states: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Parent/daughter states of the </a:t>
            </a:r>
            <a:r>
              <a:rPr lang="en-US" sz="1400" i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1400" i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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decay are the same as those of the target/residual nuclei in the DCE</a:t>
            </a:r>
            <a:endParaRPr lang="en-GB" sz="14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Similar operator: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Short-range Fermi, Gamow-Teller and rank-2 tensor components are present in both the transition operators, with tunable weight in DCE </a:t>
            </a:r>
            <a:endParaRPr lang="en-GB" sz="14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Large linear momentum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(~100 MeV/c) available in the virtual intermediate channel </a:t>
            </a: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Non-local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processes: characterized by two vertices localized in a pair of nucleons</a:t>
            </a:r>
            <a:endParaRPr lang="en-GB" sz="14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Same nuclear medium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Constraint on the theoretical determination of quenching phenomena on </a:t>
            </a:r>
            <a:r>
              <a:rPr lang="en-US" sz="1400" i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1400" i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</a:t>
            </a:r>
            <a:endParaRPr lang="en-US" sz="14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Off-shell propagation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through virtual intermediate channels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79376" y="260649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it-IT" dirty="0">
                <a:latin typeface="Calibri" panose="020F0502020204030204"/>
              </a:rPr>
              <a:t>0ν</a:t>
            </a:r>
            <a:r>
              <a:rPr lang="el-GR" dirty="0">
                <a:latin typeface="Calibri" panose="020F0502020204030204"/>
              </a:rPr>
              <a:t>ββ</a:t>
            </a:r>
            <a:r>
              <a:rPr lang="it-IT" dirty="0">
                <a:latin typeface="Calibri" panose="020F0502020204030204"/>
              </a:rPr>
              <a:t> vs DCE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99456" y="1700808"/>
            <a:ext cx="9937104" cy="1530932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>
            <a:sp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defRPr/>
            </a:pPr>
            <a:r>
              <a:rPr lang="it-IT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sym typeface="Symbol"/>
              </a:rPr>
              <a:t>Differences</a:t>
            </a:r>
            <a:endParaRPr lang="it-IT" sz="17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DCE </a:t>
            </a:r>
            <a:r>
              <a:rPr lang="it-IT" sz="18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mediated</a:t>
            </a:r>
            <a:r>
              <a:rPr lang="it-IT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by 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strong </a:t>
            </a:r>
            <a:r>
              <a:rPr lang="it-IT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interaction</a:t>
            </a:r>
            <a:r>
              <a:rPr lang="it-IT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0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νββ</a:t>
            </a:r>
            <a:r>
              <a:rPr lang="it-IT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by </a:t>
            </a:r>
            <a:r>
              <a:rPr lang="it-IT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weak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 </a:t>
            </a:r>
            <a:r>
              <a:rPr lang="it-IT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interaction</a:t>
            </a:r>
            <a:endParaRPr lang="it-IT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</a:endParaRPr>
          </a:p>
          <a:p>
            <a:pPr marL="285750" indent="-28575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Decay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vs </a:t>
            </a:r>
            <a:r>
              <a:rPr lang="it-IT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reaction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it-IT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dynamics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</a:t>
            </a:r>
          </a:p>
          <a:p>
            <a:pPr marL="285750" indent="-28575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DCE </a:t>
            </a:r>
            <a:r>
              <a:rPr lang="it-IT" sz="18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includes</a:t>
            </a:r>
            <a:r>
              <a:rPr lang="it-IT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it-IT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sequential</a:t>
            </a:r>
            <a:r>
              <a:rPr lang="it-IT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 </a:t>
            </a:r>
            <a:r>
              <a:rPr lang="it-IT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transfer </a:t>
            </a:r>
            <a:r>
              <a:rPr lang="it-IT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</a:rPr>
              <a:t>mechanism</a:t>
            </a:r>
            <a:endParaRPr lang="it-IT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847851" y="1549401"/>
            <a:ext cx="2473325" cy="473075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it-IT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</p:txBody>
      </p:sp>
      <p:pic>
        <p:nvPicPr>
          <p:cNvPr id="14342" name="Picture 2" descr="http://4.bp.blogspot.com/-eiboQBoPImw/VWYc7EkozHI/AAAAAAAAEM0/x4MIji4Ekj8/s1600/versus-hombres-y-mujer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98438"/>
            <a:ext cx="33845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527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  <a:cs typeface="+mn-cs"/>
              </a:rPr>
              <a:t>A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  <a:cs typeface="+mn-cs"/>
              </a:rPr>
              <a:t>fundamental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  <a:cs typeface="+mn-cs"/>
              </a:rPr>
              <a:t>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MS PGothic" panose="020B0600070205080204" pitchFamily="34" charset="-128"/>
                <a:cs typeface="+mn-cs"/>
              </a:rPr>
              <a:t>property</a:t>
            </a:r>
            <a:endParaRPr lang="it-I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87342" y="836712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The </a:t>
            </a:r>
            <a:r>
              <a:rPr lang="it-IT" sz="2000" dirty="0" err="1"/>
              <a:t>complicated</a:t>
            </a:r>
            <a:r>
              <a:rPr lang="it-IT" sz="2000" dirty="0"/>
              <a:t> </a:t>
            </a:r>
            <a:r>
              <a:rPr lang="it-IT" sz="2000" dirty="0" err="1"/>
              <a:t>many</a:t>
            </a:r>
            <a:r>
              <a:rPr lang="it-IT" sz="2000" dirty="0"/>
              <a:t>-body </a:t>
            </a:r>
            <a:r>
              <a:rPr lang="it-IT" sz="2000" dirty="0" err="1"/>
              <a:t>heavy-ion</a:t>
            </a:r>
            <a:r>
              <a:rPr lang="it-IT" sz="2000" dirty="0"/>
              <a:t> </a:t>
            </a:r>
            <a:r>
              <a:rPr lang="it-IT" sz="2000" dirty="0" err="1"/>
              <a:t>scattering</a:t>
            </a:r>
            <a:r>
              <a:rPr lang="it-IT" sz="2000" dirty="0"/>
              <a:t> </a:t>
            </a:r>
            <a:r>
              <a:rPr lang="it-IT" sz="2000" dirty="0" err="1"/>
              <a:t>problem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largely</a:t>
            </a:r>
            <a:r>
              <a:rPr lang="it-IT" sz="2000" dirty="0"/>
              <a:t> </a:t>
            </a:r>
            <a:r>
              <a:rPr lang="it-IT" sz="2000" dirty="0" err="1"/>
              <a:t>simplified</a:t>
            </a:r>
            <a:r>
              <a:rPr lang="it-IT" sz="2000" dirty="0"/>
              <a:t> for </a:t>
            </a:r>
            <a:r>
              <a:rPr lang="it-IT" sz="2000" dirty="0" err="1"/>
              <a:t>direct</a:t>
            </a:r>
            <a:r>
              <a:rPr lang="it-IT" sz="2000" dirty="0"/>
              <a:t> </a:t>
            </a:r>
            <a:r>
              <a:rPr lang="it-IT" sz="2000" dirty="0" err="1"/>
              <a:t>quasi-elastic</a:t>
            </a:r>
            <a:r>
              <a:rPr lang="it-IT" sz="2000" dirty="0"/>
              <a:t> </a:t>
            </a:r>
            <a:r>
              <a:rPr lang="it-IT" sz="2000" dirty="0" err="1"/>
              <a:t>reactions</a:t>
            </a:r>
            <a:endParaRPr lang="it-IT" sz="2000" dirty="0"/>
          </a:p>
          <a:p>
            <a:pPr marL="0" indent="0" algn="ctr">
              <a:buNone/>
            </a:pPr>
            <a:r>
              <a:rPr lang="it-IT" sz="2400" dirty="0"/>
              <a:t>V</a:t>
            </a:r>
            <a:r>
              <a:rPr lang="it-IT" sz="2400" baseline="-25000" dirty="0">
                <a:sym typeface="Symbol"/>
              </a:rPr>
              <a:t></a:t>
            </a:r>
            <a:r>
              <a:rPr lang="it-IT" sz="2400" dirty="0">
                <a:sym typeface="Symbol"/>
              </a:rPr>
              <a:t> (</a:t>
            </a:r>
            <a:r>
              <a:rPr lang="it-IT" sz="2400" dirty="0"/>
              <a:t>r</a:t>
            </a:r>
            <a:r>
              <a:rPr lang="it-IT" sz="2400" baseline="-25000" dirty="0">
                <a:sym typeface="Symbol"/>
              </a:rPr>
              <a:t></a:t>
            </a:r>
            <a:r>
              <a:rPr lang="it-IT" sz="2400" dirty="0"/>
              <a:t> ,</a:t>
            </a:r>
            <a:r>
              <a:rPr lang="it-IT" sz="2400" dirty="0">
                <a:sym typeface="Symbol"/>
              </a:rPr>
              <a:t></a:t>
            </a:r>
            <a:r>
              <a:rPr lang="it-IT" sz="2400" baseline="-25000" dirty="0">
                <a:sym typeface="Symbol"/>
              </a:rPr>
              <a:t></a:t>
            </a:r>
            <a:r>
              <a:rPr lang="it-IT" sz="2400" dirty="0">
                <a:sym typeface="Symbol"/>
              </a:rPr>
              <a:t>)</a:t>
            </a:r>
            <a:r>
              <a:rPr lang="it-IT" sz="2400" dirty="0"/>
              <a:t> = U</a:t>
            </a:r>
            <a:r>
              <a:rPr lang="it-IT" sz="2400" baseline="-25000" dirty="0">
                <a:sym typeface="Symbol"/>
              </a:rPr>
              <a:t></a:t>
            </a:r>
            <a:r>
              <a:rPr lang="it-IT" sz="2400" dirty="0"/>
              <a:t> (r</a:t>
            </a:r>
            <a:r>
              <a:rPr lang="it-IT" sz="2400" baseline="-25000" dirty="0">
                <a:sym typeface="Symbol"/>
              </a:rPr>
              <a:t></a:t>
            </a:r>
            <a:r>
              <a:rPr lang="it-IT" sz="2400" dirty="0"/>
              <a:t>) + W</a:t>
            </a:r>
            <a:r>
              <a:rPr lang="it-IT" sz="2400" baseline="-25000" dirty="0">
                <a:sym typeface="Symbol"/>
              </a:rPr>
              <a:t></a:t>
            </a:r>
            <a:r>
              <a:rPr lang="it-IT" sz="2400" dirty="0">
                <a:sym typeface="Symbol"/>
              </a:rPr>
              <a:t>(</a:t>
            </a:r>
            <a:r>
              <a:rPr lang="it-IT" sz="2400" dirty="0"/>
              <a:t>r</a:t>
            </a:r>
            <a:r>
              <a:rPr lang="it-IT" sz="2400" baseline="-25000" dirty="0">
                <a:sym typeface="Symbol"/>
              </a:rPr>
              <a:t></a:t>
            </a:r>
            <a:r>
              <a:rPr lang="it-IT" sz="2400" dirty="0"/>
              <a:t> ,</a:t>
            </a:r>
            <a:r>
              <a:rPr lang="it-IT" sz="2400" dirty="0">
                <a:sym typeface="Symbol"/>
              </a:rPr>
              <a:t></a:t>
            </a:r>
            <a:r>
              <a:rPr lang="it-IT" sz="2400" baseline="-25000" dirty="0">
                <a:sym typeface="Symbol"/>
              </a:rPr>
              <a:t></a:t>
            </a:r>
            <a:r>
              <a:rPr lang="it-IT" sz="2400" dirty="0">
                <a:sym typeface="Symbol"/>
              </a:rPr>
              <a:t>)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F8AD21-5772-4AC5-B6AF-9DED0A28CAF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51784" y="236542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Optical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</a:rPr>
              <a:t>potential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 (ISI-FSI)</a:t>
            </a: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5858126" y="1988840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7226278" y="1988840"/>
            <a:ext cx="28803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960096" y="23488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Residual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interaction</a:t>
            </a: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47528" y="299695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For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charge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exchange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reactions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the W</a:t>
            </a:r>
            <a:r>
              <a:rPr lang="it-IT" sz="1800" baseline="-25000" dirty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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(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it-IT" sz="1800" baseline="-25000" dirty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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,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</a:t>
            </a:r>
            <a:r>
              <a:rPr lang="it-IT" sz="1800" baseline="-25000" dirty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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)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is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 ‘small’ and can be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treated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alibri"/>
                <a:ea typeface="+mn-ea"/>
                <a:sym typeface="Symbol"/>
              </a:rPr>
              <a:t>perturbatively</a:t>
            </a:r>
            <a:endParaRPr lang="it-IT" sz="1800" dirty="0" smtClean="0">
              <a:solidFill>
                <a:srgbClr val="FF0000"/>
              </a:solidFill>
              <a:latin typeface="Calibri"/>
              <a:ea typeface="+mn-ea"/>
              <a:sym typeface="Symbo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dirty="0" smtClean="0">
              <a:solidFill>
                <a:srgbClr val="FF0000"/>
              </a:solidFill>
              <a:latin typeface="Calibri"/>
              <a:ea typeface="+mn-ea"/>
              <a:sym typeface="Symbo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In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addition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 the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reactions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 are </a:t>
            </a:r>
            <a:r>
              <a:rPr lang="it-IT" sz="1800" dirty="0" err="1" smtClean="0">
                <a:solidFill>
                  <a:srgbClr val="FF0000"/>
                </a:solidFill>
                <a:latin typeface="Calibri"/>
                <a:ea typeface="+mn-ea"/>
                <a:sym typeface="Symbol"/>
              </a:rPr>
              <a:t>strongly</a:t>
            </a:r>
            <a:r>
              <a:rPr lang="it-IT" sz="1800" dirty="0" smtClean="0">
                <a:solidFill>
                  <a:srgbClr val="FF0000"/>
                </a:solidFill>
                <a:latin typeface="Calibri"/>
                <a:ea typeface="+mn-ea"/>
                <a:sym typeface="Symbol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alibri"/>
                <a:ea typeface="+mn-ea"/>
                <a:sym typeface="Symbol"/>
              </a:rPr>
              <a:t>localized</a:t>
            </a:r>
            <a:r>
              <a:rPr lang="it-IT" sz="1800" dirty="0" smtClean="0">
                <a:solidFill>
                  <a:srgbClr val="FF0000"/>
                </a:solidFill>
                <a:latin typeface="Calibri"/>
                <a:ea typeface="+mn-ea"/>
                <a:sym typeface="Symbol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alibri"/>
                <a:ea typeface="+mn-ea"/>
                <a:sym typeface="Symbol"/>
              </a:rPr>
              <a:t>at</a:t>
            </a:r>
            <a:r>
              <a:rPr lang="it-IT" sz="1800" dirty="0" smtClean="0">
                <a:solidFill>
                  <a:srgbClr val="FF0000"/>
                </a:solidFill>
                <a:latin typeface="Calibri"/>
                <a:ea typeface="+mn-ea"/>
                <a:sym typeface="Symbol"/>
              </a:rPr>
              <a:t> the </a:t>
            </a:r>
            <a:r>
              <a:rPr lang="it-IT" sz="1800" dirty="0" err="1" smtClean="0">
                <a:solidFill>
                  <a:srgbClr val="FF0000"/>
                </a:solidFill>
                <a:latin typeface="Calibri"/>
                <a:ea typeface="+mn-ea"/>
                <a:sym typeface="Symbol"/>
              </a:rPr>
              <a:t>surface</a:t>
            </a:r>
            <a:r>
              <a:rPr lang="it-IT" sz="1800" dirty="0" smtClean="0">
                <a:solidFill>
                  <a:srgbClr val="FF0000"/>
                </a:solidFill>
                <a:latin typeface="Calibri"/>
                <a:ea typeface="+mn-ea"/>
                <a:sym typeface="Symbol"/>
              </a:rPr>
              <a:t> 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of the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colliding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systems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 and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consequently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 large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overlap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 of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nuclear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densities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 are </a:t>
            </a: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avoided</a:t>
            </a:r>
            <a:endParaRPr lang="it-IT" sz="18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775520" y="2996952"/>
            <a:ext cx="8568952" cy="129614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311913" y="519203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Accurate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description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in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fully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quantum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approach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eg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.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Distorted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Wave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techniques</a:t>
            </a: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Microscopic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derived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double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folding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potentials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are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good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choices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for U</a:t>
            </a:r>
            <a:r>
              <a:rPr lang="it-IT" sz="1800" baseline="-25000" dirty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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(r</a:t>
            </a:r>
            <a:r>
              <a:rPr lang="it-IT" sz="1800" baseline="-25000" dirty="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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)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Microscopic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form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factors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work for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charge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exchange</a:t>
            </a:r>
            <a:r>
              <a:rPr lang="it-IT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  <a:ea typeface="+mn-ea"/>
              </a:rPr>
              <a:t>reactions</a:t>
            </a:r>
            <a:endParaRPr lang="it-IT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2311913" y="5186464"/>
            <a:ext cx="7632848" cy="1554904"/>
          </a:xfrm>
          <a:prstGeom prst="round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5951984" y="4365104"/>
            <a:ext cx="242316" cy="6935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4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86FEF-50B9-4374-966F-BEA7E7CEB06E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7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91544" y="260648"/>
            <a:ext cx="8786192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HI-DCE reaction mechanism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7408" y="1268760"/>
            <a:ext cx="108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Cross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section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as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coherent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sum of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three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different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kinds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reaction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dynamics</a:t>
            </a:r>
            <a:endParaRPr lang="it-IT" sz="1800" b="1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1.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 Multi-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</a:rPr>
              <a:t>nucleon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 transfer (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</a:rPr>
              <a:t>two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</a:rPr>
              <a:t>proton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 pick-up/stripping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</a:rPr>
              <a:t>followed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 by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</a:rPr>
              <a:t>two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</a:rPr>
              <a:t>neutron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 stripping/pick-up</a:t>
            </a:r>
            <a:endParaRPr lang="it-IT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9840418" y="5430074"/>
            <a:ext cx="1440160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white"/>
              </a:solidFill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6960098" y="2549754"/>
            <a:ext cx="1440160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white"/>
              </a:solidFill>
            </a:endParaRPr>
          </a:p>
        </p:txBody>
      </p:sp>
      <p:grpSp>
        <p:nvGrpSpPr>
          <p:cNvPr id="85" name="Gruppo 10"/>
          <p:cNvGrpSpPr/>
          <p:nvPr/>
        </p:nvGrpSpPr>
        <p:grpSpPr>
          <a:xfrm>
            <a:off x="6957582" y="2549754"/>
            <a:ext cx="4320480" cy="4320480"/>
            <a:chOff x="251520" y="1268760"/>
            <a:chExt cx="4320480" cy="4320480"/>
          </a:xfrm>
        </p:grpSpPr>
        <p:sp>
          <p:nvSpPr>
            <p:cNvPr id="104" name="Rettangolo 103"/>
            <p:cNvSpPr/>
            <p:nvPr/>
          </p:nvSpPr>
          <p:spPr>
            <a:xfrm>
              <a:off x="251520" y="1268760"/>
              <a:ext cx="4320480" cy="432048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5" name="Connettore 1 49"/>
            <p:cNvCxnSpPr/>
            <p:nvPr/>
          </p:nvCxnSpPr>
          <p:spPr>
            <a:xfrm>
              <a:off x="1691680" y="1268760"/>
              <a:ext cx="0" cy="432048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50"/>
            <p:cNvCxnSpPr/>
            <p:nvPr/>
          </p:nvCxnSpPr>
          <p:spPr>
            <a:xfrm>
              <a:off x="3131840" y="1268760"/>
              <a:ext cx="0" cy="432048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51"/>
            <p:cNvCxnSpPr/>
            <p:nvPr/>
          </p:nvCxnSpPr>
          <p:spPr>
            <a:xfrm>
              <a:off x="251520" y="2708920"/>
              <a:ext cx="4320480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52"/>
            <p:cNvCxnSpPr/>
            <p:nvPr/>
          </p:nvCxnSpPr>
          <p:spPr>
            <a:xfrm>
              <a:off x="251520" y="4149080"/>
              <a:ext cx="4320480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reccia in giù 88"/>
          <p:cNvSpPr>
            <a:spLocks/>
          </p:cNvSpPr>
          <p:nvPr/>
        </p:nvSpPr>
        <p:spPr>
          <a:xfrm rot="10800000">
            <a:off x="10774003" y="3629874"/>
            <a:ext cx="578581" cy="201622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CasellaDiTesto 89"/>
          <p:cNvSpPr txBox="1"/>
          <p:nvPr/>
        </p:nvSpPr>
        <p:spPr>
          <a:xfrm rot="5399210">
            <a:off x="10465755" y="4504697"/>
            <a:ext cx="125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</a:t>
            </a:r>
          </a:p>
        </p:txBody>
      </p:sp>
      <p:sp>
        <p:nvSpPr>
          <p:cNvPr id="91" name="Freccia in giù 90"/>
          <p:cNvSpPr>
            <a:spLocks/>
          </p:cNvSpPr>
          <p:nvPr/>
        </p:nvSpPr>
        <p:spPr>
          <a:xfrm rot="5400000">
            <a:off x="8795043" y="5608838"/>
            <a:ext cx="578581" cy="20882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CasellaDiTesto 91"/>
          <p:cNvSpPr txBox="1"/>
          <p:nvPr/>
        </p:nvSpPr>
        <p:spPr>
          <a:xfrm rot="21599210">
            <a:off x="8540567" y="6451472"/>
            <a:ext cx="13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22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7147318" y="289237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76</a:t>
            </a:r>
            <a:r>
              <a:rPr lang="it-I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Se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10128450" y="301374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78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Se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10000204" y="586212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76</a:t>
            </a:r>
            <a:r>
              <a:rPr lang="it-I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Ge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7281484" y="5934130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74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Ge</a:t>
            </a:r>
          </a:p>
        </p:txBody>
      </p:sp>
      <p:sp>
        <p:nvSpPr>
          <p:cNvPr id="97" name="CasellaDiTesto 96"/>
          <p:cNvSpPr txBox="1"/>
          <p:nvPr/>
        </p:nvSpPr>
        <p:spPr>
          <a:xfrm>
            <a:off x="9240254" y="406192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76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As</a:t>
            </a:r>
          </a:p>
        </p:txBody>
      </p:sp>
      <p:sp>
        <p:nvSpPr>
          <p:cNvPr id="98" name="CasellaDiTesto 97"/>
          <p:cNvSpPr txBox="1"/>
          <p:nvPr/>
        </p:nvSpPr>
        <p:spPr>
          <a:xfrm>
            <a:off x="8762410" y="300502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77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Se</a:t>
            </a:r>
          </a:p>
        </p:txBody>
      </p:sp>
      <p:sp>
        <p:nvSpPr>
          <p:cNvPr id="99" name="CasellaDiTesto 98"/>
          <p:cNvSpPr txBox="1"/>
          <p:nvPr/>
        </p:nvSpPr>
        <p:spPr>
          <a:xfrm>
            <a:off x="7317622" y="449397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75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As</a:t>
            </a:r>
          </a:p>
        </p:txBody>
      </p:sp>
      <p:sp>
        <p:nvSpPr>
          <p:cNvPr id="100" name="CasellaDiTesto 99"/>
          <p:cNvSpPr txBox="1"/>
          <p:nvPr/>
        </p:nvSpPr>
        <p:spPr>
          <a:xfrm>
            <a:off x="10125934" y="449397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77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As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8688290" y="5934130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75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Ge</a:t>
            </a:r>
          </a:p>
        </p:txBody>
      </p:sp>
      <p:sp>
        <p:nvSpPr>
          <p:cNvPr id="79" name="Freccia in giù 78"/>
          <p:cNvSpPr>
            <a:spLocks/>
          </p:cNvSpPr>
          <p:nvPr/>
        </p:nvSpPr>
        <p:spPr>
          <a:xfrm>
            <a:off x="6885574" y="3773890"/>
            <a:ext cx="578581" cy="201622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CasellaDiTesto 79"/>
          <p:cNvSpPr txBox="1"/>
          <p:nvPr/>
        </p:nvSpPr>
        <p:spPr>
          <a:xfrm rot="5400000">
            <a:off x="6569588" y="4407383"/>
            <a:ext cx="12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</a:t>
            </a:r>
          </a:p>
        </p:txBody>
      </p:sp>
      <p:sp>
        <p:nvSpPr>
          <p:cNvPr id="81" name="Freccia in giù 80"/>
          <p:cNvSpPr>
            <a:spLocks/>
          </p:cNvSpPr>
          <p:nvPr/>
        </p:nvSpPr>
        <p:spPr>
          <a:xfrm rot="16200000">
            <a:off x="8867053" y="1722921"/>
            <a:ext cx="578581" cy="208823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CasellaDiTesto 81"/>
          <p:cNvSpPr txBox="1"/>
          <p:nvPr/>
        </p:nvSpPr>
        <p:spPr>
          <a:xfrm rot="21599210">
            <a:off x="8531953" y="2581787"/>
            <a:ext cx="116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852326" y="2862755"/>
            <a:ext cx="57559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Probing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FSI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State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1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probing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transferred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nucleons</a:t>
            </a:r>
            <a:endPara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0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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decay</a:t>
            </a:r>
            <a:endPara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Instead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transfer or 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2p/2n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pair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followed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by 2n/2p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pair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could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be of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interest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for </a:t>
            </a:r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 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NME </a:t>
            </a:r>
            <a:r>
              <a:rPr lang="en-US" sz="1600" i="1" dirty="0" err="1" smtClean="0">
                <a:latin typeface="+mn-lt"/>
              </a:rPr>
              <a:t>B.A.Brown</a:t>
            </a:r>
            <a:r>
              <a:rPr lang="en-US" sz="1600" i="1" dirty="0" smtClean="0">
                <a:latin typeface="+mn-lt"/>
              </a:rPr>
              <a:t> et al. PRL </a:t>
            </a:r>
            <a:r>
              <a:rPr lang="en-US" sz="1600" i="1" dirty="0">
                <a:latin typeface="+mn-lt"/>
              </a:rPr>
              <a:t>113, 262501 (2014)</a:t>
            </a:r>
            <a:endParaRPr lang="it-IT" sz="1600" i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5" name="Freccia in giù 44"/>
          <p:cNvSpPr>
            <a:spLocks/>
          </p:cNvSpPr>
          <p:nvPr/>
        </p:nvSpPr>
        <p:spPr>
          <a:xfrm rot="10800000">
            <a:off x="9933985" y="4672663"/>
            <a:ext cx="578581" cy="100811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reccia in giù 46"/>
          <p:cNvSpPr>
            <a:spLocks/>
          </p:cNvSpPr>
          <p:nvPr/>
        </p:nvSpPr>
        <p:spPr>
          <a:xfrm rot="10800000">
            <a:off x="8702686" y="3410241"/>
            <a:ext cx="578581" cy="100811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reccia in giù 47"/>
          <p:cNvSpPr>
            <a:spLocks/>
          </p:cNvSpPr>
          <p:nvPr/>
        </p:nvSpPr>
        <p:spPr>
          <a:xfrm rot="5400000">
            <a:off x="9168872" y="4171935"/>
            <a:ext cx="578581" cy="100811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reccia in giù 48"/>
          <p:cNvSpPr>
            <a:spLocks/>
          </p:cNvSpPr>
          <p:nvPr/>
        </p:nvSpPr>
        <p:spPr>
          <a:xfrm rot="5400000">
            <a:off x="7852346" y="3072994"/>
            <a:ext cx="578581" cy="100811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86FEF-50B9-4374-966F-BEA7E7CEB06E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8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91544" y="205230"/>
            <a:ext cx="8786192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HI-DCE reaction mechanism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7408" y="1268760"/>
            <a:ext cx="108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Cross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section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as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coherent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sum of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three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different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kinds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reaction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dynamics</a:t>
            </a:r>
            <a:endParaRPr lang="it-IT" sz="1800" b="1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it-IT" sz="24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.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smtClean="0">
                <a:solidFill>
                  <a:srgbClr val="FF0000"/>
                </a:solidFill>
                <a:latin typeface="+mn-lt"/>
              </a:rPr>
              <a:t>Double Single </a:t>
            </a:r>
            <a:r>
              <a:rPr lang="it-IT" sz="1800" b="1" dirty="0" err="1" smtClean="0">
                <a:solidFill>
                  <a:srgbClr val="FF0000"/>
                </a:solidFill>
                <a:latin typeface="+mn-lt"/>
              </a:rPr>
              <a:t>Charge</a:t>
            </a:r>
            <a:r>
              <a:rPr lang="it-IT" sz="1800" b="1" dirty="0" smtClean="0">
                <a:solidFill>
                  <a:srgbClr val="FF0000"/>
                </a:solidFill>
                <a:latin typeface="+mn-lt"/>
              </a:rPr>
              <a:t> Exchange 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(DSCE)</a:t>
            </a:r>
            <a:endParaRPr lang="it-IT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867421" y="3119066"/>
            <a:ext cx="5755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Probing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FSI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State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Probing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isovector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nucleon-nucleon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uncorrelated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target and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</a:t>
            </a:r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2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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more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Hints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intermediate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endPara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ttangolo 103"/>
          <p:cNvSpPr/>
          <p:nvPr/>
        </p:nvSpPr>
        <p:spPr>
          <a:xfrm>
            <a:off x="9840418" y="5388511"/>
            <a:ext cx="1440160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white"/>
              </a:solidFill>
            </a:endParaRPr>
          </a:p>
        </p:txBody>
      </p:sp>
      <p:sp>
        <p:nvSpPr>
          <p:cNvPr id="105" name="Rettangolo 104"/>
          <p:cNvSpPr/>
          <p:nvPr/>
        </p:nvSpPr>
        <p:spPr>
          <a:xfrm>
            <a:off x="6960098" y="2508191"/>
            <a:ext cx="1440160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white"/>
              </a:solidFill>
            </a:endParaRPr>
          </a:p>
        </p:txBody>
      </p:sp>
      <p:grpSp>
        <p:nvGrpSpPr>
          <p:cNvPr id="116" name="Gruppo 10"/>
          <p:cNvGrpSpPr/>
          <p:nvPr/>
        </p:nvGrpSpPr>
        <p:grpSpPr>
          <a:xfrm>
            <a:off x="6957582" y="2508191"/>
            <a:ext cx="4320480" cy="4320480"/>
            <a:chOff x="251520" y="1268760"/>
            <a:chExt cx="4320480" cy="4320480"/>
          </a:xfrm>
        </p:grpSpPr>
        <p:sp>
          <p:nvSpPr>
            <p:cNvPr id="135" name="Rettangolo 134"/>
            <p:cNvSpPr/>
            <p:nvPr/>
          </p:nvSpPr>
          <p:spPr>
            <a:xfrm>
              <a:off x="251520" y="1268760"/>
              <a:ext cx="4320480" cy="432048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6" name="Connettore 1 49"/>
            <p:cNvCxnSpPr/>
            <p:nvPr/>
          </p:nvCxnSpPr>
          <p:spPr>
            <a:xfrm>
              <a:off x="1691680" y="1268760"/>
              <a:ext cx="0" cy="432048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50"/>
            <p:cNvCxnSpPr/>
            <p:nvPr/>
          </p:nvCxnSpPr>
          <p:spPr>
            <a:xfrm>
              <a:off x="3131840" y="1268760"/>
              <a:ext cx="0" cy="432048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51"/>
            <p:cNvCxnSpPr/>
            <p:nvPr/>
          </p:nvCxnSpPr>
          <p:spPr>
            <a:xfrm>
              <a:off x="251520" y="2708920"/>
              <a:ext cx="4320480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52"/>
            <p:cNvCxnSpPr/>
            <p:nvPr/>
          </p:nvCxnSpPr>
          <p:spPr>
            <a:xfrm>
              <a:off x="251520" y="4149080"/>
              <a:ext cx="4320480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Freccia in giù 117"/>
          <p:cNvSpPr>
            <a:spLocks/>
          </p:cNvSpPr>
          <p:nvPr/>
        </p:nvSpPr>
        <p:spPr>
          <a:xfrm rot="8084366">
            <a:off x="9543077" y="4428915"/>
            <a:ext cx="578581" cy="147681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CasellaDiTesto 118"/>
          <p:cNvSpPr txBox="1"/>
          <p:nvPr/>
        </p:nvSpPr>
        <p:spPr>
          <a:xfrm rot="2683576">
            <a:off x="9295033" y="5031287"/>
            <a:ext cx="118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Ne,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124" name="CasellaDiTesto 123"/>
          <p:cNvSpPr txBox="1"/>
          <p:nvPr/>
        </p:nvSpPr>
        <p:spPr>
          <a:xfrm>
            <a:off x="7147318" y="285080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76</a:t>
            </a:r>
            <a:r>
              <a:rPr lang="it-I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Se</a:t>
            </a:r>
          </a:p>
        </p:txBody>
      </p:sp>
      <p:sp>
        <p:nvSpPr>
          <p:cNvPr id="125" name="CasellaDiTesto 124"/>
          <p:cNvSpPr txBox="1"/>
          <p:nvPr/>
        </p:nvSpPr>
        <p:spPr>
          <a:xfrm>
            <a:off x="10128450" y="297217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78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Se</a:t>
            </a:r>
          </a:p>
        </p:txBody>
      </p:sp>
      <p:sp>
        <p:nvSpPr>
          <p:cNvPr id="126" name="CasellaDiTesto 125"/>
          <p:cNvSpPr txBox="1"/>
          <p:nvPr/>
        </p:nvSpPr>
        <p:spPr>
          <a:xfrm>
            <a:off x="10000204" y="5820559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76</a:t>
            </a:r>
            <a:r>
              <a:rPr lang="it-I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Ge</a:t>
            </a:r>
          </a:p>
        </p:txBody>
      </p:sp>
      <p:sp>
        <p:nvSpPr>
          <p:cNvPr id="127" name="CasellaDiTesto 126"/>
          <p:cNvSpPr txBox="1"/>
          <p:nvPr/>
        </p:nvSpPr>
        <p:spPr>
          <a:xfrm>
            <a:off x="7281484" y="5892567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74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Ge</a:t>
            </a:r>
          </a:p>
        </p:txBody>
      </p:sp>
      <p:sp>
        <p:nvSpPr>
          <p:cNvPr id="128" name="CasellaDiTesto 127"/>
          <p:cNvSpPr txBox="1"/>
          <p:nvPr/>
        </p:nvSpPr>
        <p:spPr>
          <a:xfrm>
            <a:off x="9240254" y="4020359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76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As</a:t>
            </a:r>
          </a:p>
        </p:txBody>
      </p:sp>
      <p:sp>
        <p:nvSpPr>
          <p:cNvPr id="129" name="CasellaDiTesto 128"/>
          <p:cNvSpPr txBox="1"/>
          <p:nvPr/>
        </p:nvSpPr>
        <p:spPr>
          <a:xfrm>
            <a:off x="8762410" y="296346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77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Se</a:t>
            </a:r>
          </a:p>
        </p:txBody>
      </p:sp>
      <p:sp>
        <p:nvSpPr>
          <p:cNvPr id="130" name="CasellaDiTesto 129"/>
          <p:cNvSpPr txBox="1"/>
          <p:nvPr/>
        </p:nvSpPr>
        <p:spPr>
          <a:xfrm>
            <a:off x="7317622" y="4452407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75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As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10125934" y="4452407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77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As</a:t>
            </a:r>
          </a:p>
        </p:txBody>
      </p:sp>
      <p:sp>
        <p:nvSpPr>
          <p:cNvPr id="132" name="CasellaDiTesto 131"/>
          <p:cNvSpPr txBox="1"/>
          <p:nvPr/>
        </p:nvSpPr>
        <p:spPr>
          <a:xfrm>
            <a:off x="8688290" y="5892567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75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Ge</a:t>
            </a:r>
          </a:p>
        </p:txBody>
      </p:sp>
      <p:sp>
        <p:nvSpPr>
          <p:cNvPr id="108" name="Freccia in giù 107"/>
          <p:cNvSpPr>
            <a:spLocks/>
          </p:cNvSpPr>
          <p:nvPr/>
        </p:nvSpPr>
        <p:spPr>
          <a:xfrm rot="18917661">
            <a:off x="8194323" y="3739003"/>
            <a:ext cx="578581" cy="14418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CasellaDiTesto 108"/>
          <p:cNvSpPr txBox="1"/>
          <p:nvPr/>
        </p:nvSpPr>
        <p:spPr>
          <a:xfrm rot="2683576">
            <a:off x="7874705" y="4184045"/>
            <a:ext cx="104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O,</a:t>
            </a:r>
            <a:r>
              <a:rPr lang="it-IT" sz="18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</a:p>
        </p:txBody>
      </p:sp>
      <p:sp>
        <p:nvSpPr>
          <p:cNvPr id="143" name="Freccia in giù 142"/>
          <p:cNvSpPr>
            <a:spLocks/>
          </p:cNvSpPr>
          <p:nvPr/>
        </p:nvSpPr>
        <p:spPr>
          <a:xfrm rot="18917661">
            <a:off x="9270405" y="4800462"/>
            <a:ext cx="578581" cy="14418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CasellaDiTesto 143"/>
          <p:cNvSpPr txBox="1"/>
          <p:nvPr/>
        </p:nvSpPr>
        <p:spPr>
          <a:xfrm rot="2683576">
            <a:off x="8958215" y="5291464"/>
            <a:ext cx="112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800" b="1" baseline="30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F,</a:t>
            </a:r>
            <a:r>
              <a:rPr lang="it-IT" sz="1800" b="1" baseline="30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r>
              <a:rPr lang="it-IT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Ne)</a:t>
            </a:r>
            <a:endParaRPr lang="it-IT" sz="18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5" name="Freccia in giù 144"/>
          <p:cNvSpPr>
            <a:spLocks/>
          </p:cNvSpPr>
          <p:nvPr/>
        </p:nvSpPr>
        <p:spPr>
          <a:xfrm rot="8084366">
            <a:off x="8479056" y="3343825"/>
            <a:ext cx="578581" cy="147681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CasellaDiTesto 145"/>
          <p:cNvSpPr txBox="1"/>
          <p:nvPr/>
        </p:nvSpPr>
        <p:spPr>
          <a:xfrm rot="2683576">
            <a:off x="8231012" y="3946197"/>
            <a:ext cx="118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it-IT" sz="1800" b="1" baseline="30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F,</a:t>
            </a:r>
            <a:r>
              <a:rPr lang="it-IT" sz="1800" b="1" baseline="30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lang="it-IT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it-IT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it-IT" sz="18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86FEF-50B9-4374-966F-BEA7E7CEB06E}" type="slidenum">
              <a:rPr lang="it-IT" smtClean="0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9</a:t>
            </a:fld>
            <a:endParaRPr lang="it-IT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91544" y="205230"/>
            <a:ext cx="8786192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HI-DCE reaction mechanism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7408" y="1268760"/>
            <a:ext cx="108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Cross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section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as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coherent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sum of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three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different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kinds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reaction</a:t>
            </a:r>
            <a:r>
              <a:rPr lang="it-IT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chemeClr val="tx1"/>
                </a:solidFill>
                <a:latin typeface="+mn-lt"/>
              </a:rPr>
              <a:t>dynamics</a:t>
            </a:r>
            <a:endParaRPr lang="it-IT" sz="1800" b="1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3.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+mn-lt"/>
              </a:rPr>
              <a:t>Correlated</a:t>
            </a:r>
            <a:r>
              <a:rPr lang="it-IT" sz="1800" b="1" dirty="0" smtClean="0">
                <a:solidFill>
                  <a:srgbClr val="FF0000"/>
                </a:solidFill>
                <a:latin typeface="+mn-lt"/>
              </a:rPr>
              <a:t> Double </a:t>
            </a:r>
            <a:r>
              <a:rPr lang="it-IT" sz="1800" b="1" dirty="0" err="1" smtClean="0">
                <a:solidFill>
                  <a:srgbClr val="FF0000"/>
                </a:solidFill>
                <a:latin typeface="+mn-lt"/>
              </a:rPr>
              <a:t>Charge</a:t>
            </a:r>
            <a:r>
              <a:rPr lang="it-IT" sz="1800" b="1" dirty="0" smtClean="0">
                <a:solidFill>
                  <a:srgbClr val="FF0000"/>
                </a:solidFill>
                <a:latin typeface="+mn-lt"/>
              </a:rPr>
              <a:t> Exchange (‘</a:t>
            </a:r>
            <a:r>
              <a:rPr lang="it-IT" sz="1800" b="1" i="1" dirty="0" smtClean="0">
                <a:solidFill>
                  <a:srgbClr val="FF0000"/>
                </a:solidFill>
                <a:latin typeface="+mn-lt"/>
              </a:rPr>
              <a:t>Majorana</a:t>
            </a:r>
            <a:r>
              <a:rPr lang="it-IT" sz="1800" b="1" dirty="0" smtClean="0">
                <a:solidFill>
                  <a:srgbClr val="FF0000"/>
                </a:solidFill>
                <a:latin typeface="+mn-lt"/>
              </a:rPr>
              <a:t>’ </a:t>
            </a:r>
            <a:r>
              <a:rPr lang="it-IT" sz="1800" b="1" dirty="0" err="1" smtClean="0">
                <a:solidFill>
                  <a:srgbClr val="FF0000"/>
                </a:solidFill>
                <a:latin typeface="+mn-lt"/>
              </a:rPr>
              <a:t>mechanism</a:t>
            </a:r>
            <a:r>
              <a:rPr lang="it-IT" sz="1800" b="1" dirty="0" smtClean="0">
                <a:solidFill>
                  <a:srgbClr val="FF0000"/>
                </a:solidFill>
                <a:latin typeface="+mn-lt"/>
              </a:rPr>
              <a:t> MDCE)</a:t>
            </a:r>
            <a:endParaRPr lang="it-IT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4" name="Rettangolo 103"/>
          <p:cNvSpPr/>
          <p:nvPr/>
        </p:nvSpPr>
        <p:spPr>
          <a:xfrm>
            <a:off x="9840418" y="5430074"/>
            <a:ext cx="1440160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white"/>
              </a:solidFill>
            </a:endParaRPr>
          </a:p>
        </p:txBody>
      </p:sp>
      <p:sp>
        <p:nvSpPr>
          <p:cNvPr id="105" name="Rettangolo 104"/>
          <p:cNvSpPr/>
          <p:nvPr/>
        </p:nvSpPr>
        <p:spPr>
          <a:xfrm>
            <a:off x="6960099" y="2549754"/>
            <a:ext cx="1440160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white"/>
              </a:solidFill>
            </a:endParaRPr>
          </a:p>
        </p:txBody>
      </p:sp>
      <p:grpSp>
        <p:nvGrpSpPr>
          <p:cNvPr id="116" name="Gruppo 10"/>
          <p:cNvGrpSpPr/>
          <p:nvPr/>
        </p:nvGrpSpPr>
        <p:grpSpPr>
          <a:xfrm>
            <a:off x="6957582" y="2549754"/>
            <a:ext cx="4320480" cy="4320480"/>
            <a:chOff x="251520" y="1268760"/>
            <a:chExt cx="4320480" cy="4320480"/>
          </a:xfrm>
        </p:grpSpPr>
        <p:sp>
          <p:nvSpPr>
            <p:cNvPr id="135" name="Rettangolo 134"/>
            <p:cNvSpPr/>
            <p:nvPr/>
          </p:nvSpPr>
          <p:spPr>
            <a:xfrm>
              <a:off x="251520" y="1268760"/>
              <a:ext cx="4320480" cy="432048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6" name="Connettore 1 49"/>
            <p:cNvCxnSpPr/>
            <p:nvPr/>
          </p:nvCxnSpPr>
          <p:spPr>
            <a:xfrm>
              <a:off x="1691680" y="1268760"/>
              <a:ext cx="0" cy="432048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50"/>
            <p:cNvCxnSpPr/>
            <p:nvPr/>
          </p:nvCxnSpPr>
          <p:spPr>
            <a:xfrm>
              <a:off x="3131840" y="1268760"/>
              <a:ext cx="0" cy="432048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51"/>
            <p:cNvCxnSpPr/>
            <p:nvPr/>
          </p:nvCxnSpPr>
          <p:spPr>
            <a:xfrm>
              <a:off x="251520" y="2708920"/>
              <a:ext cx="4320480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52"/>
            <p:cNvCxnSpPr/>
            <p:nvPr/>
          </p:nvCxnSpPr>
          <p:spPr>
            <a:xfrm>
              <a:off x="251520" y="4149080"/>
              <a:ext cx="4320480" cy="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o 20"/>
          <p:cNvGrpSpPr/>
          <p:nvPr/>
        </p:nvGrpSpPr>
        <p:grpSpPr>
          <a:xfrm>
            <a:off x="7452261" y="4221088"/>
            <a:ext cx="3324259" cy="578581"/>
            <a:chOff x="552233" y="2940250"/>
            <a:chExt cx="3324259" cy="578581"/>
          </a:xfrm>
        </p:grpSpPr>
        <p:sp>
          <p:nvSpPr>
            <p:cNvPr id="133" name="Freccia in giù 132"/>
            <p:cNvSpPr>
              <a:spLocks/>
            </p:cNvSpPr>
            <p:nvPr/>
          </p:nvSpPr>
          <p:spPr>
            <a:xfrm rot="8084366">
              <a:off x="1925072" y="1567411"/>
              <a:ext cx="578581" cy="3324259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CasellaDiTesto 133"/>
            <p:cNvSpPr txBox="1"/>
            <p:nvPr/>
          </p:nvSpPr>
          <p:spPr>
            <a:xfrm rot="2683576">
              <a:off x="867418" y="3145592"/>
              <a:ext cx="3003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b="1" dirty="0" smtClean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800" b="1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Ne,</a:t>
              </a:r>
              <a:r>
                <a:rPr lang="it-IT" sz="1800" b="1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20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O), </a:t>
              </a:r>
              <a:r>
                <a:rPr lang="el-GR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ββ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it-IT" sz="1800" b="1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decay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24" name="CasellaDiTesto 123"/>
          <p:cNvSpPr txBox="1"/>
          <p:nvPr/>
        </p:nvSpPr>
        <p:spPr>
          <a:xfrm>
            <a:off x="7147318" y="289237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76</a:t>
            </a:r>
            <a:r>
              <a:rPr lang="it-I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Se</a:t>
            </a:r>
          </a:p>
        </p:txBody>
      </p:sp>
      <p:sp>
        <p:nvSpPr>
          <p:cNvPr id="125" name="CasellaDiTesto 124"/>
          <p:cNvSpPr txBox="1"/>
          <p:nvPr/>
        </p:nvSpPr>
        <p:spPr>
          <a:xfrm>
            <a:off x="10128450" y="301374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78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Se</a:t>
            </a:r>
          </a:p>
        </p:txBody>
      </p:sp>
      <p:sp>
        <p:nvSpPr>
          <p:cNvPr id="126" name="CasellaDiTesto 125"/>
          <p:cNvSpPr txBox="1"/>
          <p:nvPr/>
        </p:nvSpPr>
        <p:spPr>
          <a:xfrm>
            <a:off x="10000204" y="586212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76</a:t>
            </a:r>
            <a:r>
              <a:rPr lang="it-I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Ge</a:t>
            </a:r>
          </a:p>
        </p:txBody>
      </p:sp>
      <p:sp>
        <p:nvSpPr>
          <p:cNvPr id="127" name="CasellaDiTesto 126"/>
          <p:cNvSpPr txBox="1"/>
          <p:nvPr/>
        </p:nvSpPr>
        <p:spPr>
          <a:xfrm>
            <a:off x="7281484" y="5934130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74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Ge</a:t>
            </a:r>
          </a:p>
        </p:txBody>
      </p:sp>
      <p:sp>
        <p:nvSpPr>
          <p:cNvPr id="128" name="CasellaDiTesto 127"/>
          <p:cNvSpPr txBox="1"/>
          <p:nvPr/>
        </p:nvSpPr>
        <p:spPr>
          <a:xfrm>
            <a:off x="9240254" y="4061922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76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As</a:t>
            </a:r>
          </a:p>
        </p:txBody>
      </p:sp>
      <p:sp>
        <p:nvSpPr>
          <p:cNvPr id="129" name="CasellaDiTesto 128"/>
          <p:cNvSpPr txBox="1"/>
          <p:nvPr/>
        </p:nvSpPr>
        <p:spPr>
          <a:xfrm>
            <a:off x="8762410" y="300502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77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Se</a:t>
            </a:r>
          </a:p>
        </p:txBody>
      </p:sp>
      <p:sp>
        <p:nvSpPr>
          <p:cNvPr id="130" name="CasellaDiTesto 129"/>
          <p:cNvSpPr txBox="1"/>
          <p:nvPr/>
        </p:nvSpPr>
        <p:spPr>
          <a:xfrm>
            <a:off x="7317622" y="449397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75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As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10125934" y="449397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77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As</a:t>
            </a:r>
          </a:p>
        </p:txBody>
      </p:sp>
      <p:sp>
        <p:nvSpPr>
          <p:cNvPr id="132" name="CasellaDiTesto 131"/>
          <p:cNvSpPr txBox="1"/>
          <p:nvPr/>
        </p:nvSpPr>
        <p:spPr>
          <a:xfrm>
            <a:off x="8688290" y="5934130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75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Ge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867421" y="3119066"/>
            <a:ext cx="5755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Probing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once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FSI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State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Probing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short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correlations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target and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</a:t>
            </a:r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0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</a:t>
            </a:r>
            <a:r>
              <a:rPr lang="it-IT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6" name="Gruppo 20"/>
          <p:cNvGrpSpPr/>
          <p:nvPr/>
        </p:nvGrpSpPr>
        <p:grpSpPr>
          <a:xfrm>
            <a:off x="7281484" y="4595653"/>
            <a:ext cx="3300307" cy="578581"/>
            <a:chOff x="-4230454" y="3356378"/>
            <a:chExt cx="3090197" cy="578581"/>
          </a:xfrm>
        </p:grpSpPr>
        <p:sp>
          <p:nvSpPr>
            <p:cNvPr id="47" name="Freccia in giù 46"/>
            <p:cNvSpPr>
              <a:spLocks/>
            </p:cNvSpPr>
            <p:nvPr/>
          </p:nvSpPr>
          <p:spPr>
            <a:xfrm rot="18863106">
              <a:off x="-2974646" y="2100570"/>
              <a:ext cx="578581" cy="3090197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 rot="2683576">
              <a:off x="-3298147" y="3409165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it-IT" sz="1800" b="1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O,</a:t>
              </a:r>
              <a:r>
                <a:rPr lang="it-IT" sz="1800" b="1" baseline="30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18</a:t>
              </a:r>
              <a:r>
                <a:rPr lang="it-IT" sz="18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8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49250</TotalTime>
  <Words>2594</Words>
  <Application>Microsoft Office PowerPoint</Application>
  <PresentationFormat>Widescreen</PresentationFormat>
  <Paragraphs>481</Paragraphs>
  <Slides>24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7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44" baseType="lpstr">
      <vt:lpstr>MS PGothic</vt:lpstr>
      <vt:lpstr>Arial</vt:lpstr>
      <vt:lpstr>Arial Bold</vt:lpstr>
      <vt:lpstr>Calibri</vt:lpstr>
      <vt:lpstr>Calibri Light</vt:lpstr>
      <vt:lpstr>Cambria Math</vt:lpstr>
      <vt:lpstr>Symbol</vt:lpstr>
      <vt:lpstr>Tahoma</vt:lpstr>
      <vt:lpstr>Times New Roman</vt:lpstr>
      <vt:lpstr>Verdana</vt:lpstr>
      <vt:lpstr>Wingdings</vt:lpstr>
      <vt:lpstr>Tema di Office</vt:lpstr>
      <vt:lpstr>3_Tema di Office</vt:lpstr>
      <vt:lpstr>6_Tema di Office</vt:lpstr>
      <vt:lpstr>9_Tema di Office</vt:lpstr>
      <vt:lpstr>1_Tema di Office</vt:lpstr>
      <vt:lpstr>4_Tema di Office</vt:lpstr>
      <vt:lpstr>2_Tema di Office</vt:lpstr>
      <vt:lpstr>Equazione</vt:lpstr>
      <vt:lpstr>Documento</vt:lpstr>
      <vt:lpstr>Presentazione standard di PowerPoint</vt:lpstr>
      <vt:lpstr>0 Nuclear Matrix Element</vt:lpstr>
      <vt:lpstr>Presentazione standard di PowerPoint</vt:lpstr>
      <vt:lpstr>Presentazione standard di PowerPoint</vt:lpstr>
      <vt:lpstr>Presentazione standard di PowerPoint</vt:lpstr>
      <vt:lpstr>A fundamental property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DCE @ INFN-LNS</vt:lpstr>
      <vt:lpstr>Presentazione standard di PowerPoint</vt:lpstr>
      <vt:lpstr>Presentazione standard di PowerPoint</vt:lpstr>
      <vt:lpstr>Presentazione standard di PowerPoint</vt:lpstr>
      <vt:lpstr>The Phases of NUMEN project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 LNS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ricerca di scienze</dc:title>
  <dc:creator>agodi</dc:creator>
  <cp:lastModifiedBy>Francesco</cp:lastModifiedBy>
  <cp:revision>1614</cp:revision>
  <cp:lastPrinted>2015-11-04T22:05:56Z</cp:lastPrinted>
  <dcterms:created xsi:type="dcterms:W3CDTF">2008-06-21T08:29:37Z</dcterms:created>
  <dcterms:modified xsi:type="dcterms:W3CDTF">2019-05-29T12:29:50Z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TC010183731040</vt:lpwstr>
  </property>
</Properties>
</file>