
<file path=[Content_Types].xml><?xml version="1.0" encoding="utf-8"?>
<Types xmlns="http://schemas.openxmlformats.org/package/2006/content-types">
  <Override PartName="/ppt/embeddings/Microsoft_Formel-Editor6.bin" ContentType="application/vnd.openxmlformats-officedocument.oleObject"/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embeddings/Microsoft_Formel-Editor5.bin" ContentType="application/vnd.openxmlformats-officedocument.oleObject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embeddings/Microsoft_Formel-Editor4.bin" ContentType="application/vnd.openxmlformats-officedocument.oleObject"/>
  <Default Extension="png" ContentType="image/png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theme/theme5.xml" ContentType="application/vnd.openxmlformats-officedocument.theme+xml"/>
  <Default Extension="pict" ContentType="image/pict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embeddings/Microsoft_Formel-Editor3.bin" ContentType="application/vnd.openxmlformats-officedocument.oleObject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Microsoft_Formel-Editor9.bin" ContentType="application/vnd.openxmlformats-officedocument.oleObject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embeddings/Microsoft_Formel-Editor2.bin" ContentType="application/vnd.openxmlformats-officedocument.oleObject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embeddings/Microsoft_Formel-Editor12.bin" ContentType="application/vnd.openxmlformats-officedocument.oleObject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embeddings/Microsoft_Formel-Editor8.bin" ContentType="application/vnd.openxmlformats-officedocument.oleObject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embeddings/Microsoft_Formel-Editor1.bin" ContentType="application/vnd.openxmlformats-officedocument.oleObject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Microsoft_Formel-Editor11.bin" ContentType="application/vnd.openxmlformats-officedocument.oleObject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embeddings/Microsoft_Formel-Editor7.bin" ContentType="application/vnd.openxmlformats-officedocument.oleObject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embeddings/Microsoft_Formel-Editor10.bin" ContentType="application/vnd.openxmlformats-officedocument.oleObject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  <p:sldMasterId id="2147483900" r:id="rId2"/>
    <p:sldMasterId id="2147483901" r:id="rId3"/>
  </p:sldMasterIdLst>
  <p:notesMasterIdLst>
    <p:notesMasterId r:id="rId36"/>
  </p:notesMasterIdLst>
  <p:handoutMasterIdLst>
    <p:handoutMasterId r:id="rId37"/>
  </p:handoutMasterIdLst>
  <p:sldIdLst>
    <p:sldId id="257" r:id="rId4"/>
    <p:sldId id="568" r:id="rId5"/>
    <p:sldId id="566" r:id="rId6"/>
    <p:sldId id="576" r:id="rId7"/>
    <p:sldId id="584" r:id="rId8"/>
    <p:sldId id="606" r:id="rId9"/>
    <p:sldId id="582" r:id="rId10"/>
    <p:sldId id="580" r:id="rId11"/>
    <p:sldId id="579" r:id="rId12"/>
    <p:sldId id="577" r:id="rId13"/>
    <p:sldId id="581" r:id="rId14"/>
    <p:sldId id="603" r:id="rId15"/>
    <p:sldId id="602" r:id="rId16"/>
    <p:sldId id="593" r:id="rId17"/>
    <p:sldId id="601" r:id="rId18"/>
    <p:sldId id="594" r:id="rId19"/>
    <p:sldId id="614" r:id="rId20"/>
    <p:sldId id="616" r:id="rId21"/>
    <p:sldId id="609" r:id="rId22"/>
    <p:sldId id="610" r:id="rId23"/>
    <p:sldId id="611" r:id="rId24"/>
    <p:sldId id="612" r:id="rId25"/>
    <p:sldId id="595" r:id="rId26"/>
    <p:sldId id="617" r:id="rId27"/>
    <p:sldId id="599" r:id="rId28"/>
    <p:sldId id="597" r:id="rId29"/>
    <p:sldId id="622" r:id="rId30"/>
    <p:sldId id="600" r:id="rId31"/>
    <p:sldId id="624" r:id="rId32"/>
    <p:sldId id="621" r:id="rId33"/>
    <p:sldId id="598" r:id="rId34"/>
    <p:sldId id="571" r:id="rId35"/>
  </p:sldIdLst>
  <p:sldSz cx="9144000" cy="6858000" type="screen4x3"/>
  <p:notesSz cx="6669088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bg2"/>
        </a:solidFill>
        <a:latin typeface="Microsoft Sans Serif" pitchFamily="-1" charset="0"/>
        <a:ea typeface="ＭＳ Ｐゴシック" pitchFamily="-1" charset="-128"/>
        <a:cs typeface="ＭＳ Ｐゴシック" pitchFamily="-1" charset="-128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chemeClr val="bg2"/>
        </a:solidFill>
        <a:latin typeface="Microsoft Sans Serif" pitchFamily="-1" charset="0"/>
        <a:ea typeface="ＭＳ Ｐゴシック" pitchFamily="-1" charset="-128"/>
        <a:cs typeface="ＭＳ Ｐゴシック" pitchFamily="-1" charset="-128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chemeClr val="bg2"/>
        </a:solidFill>
        <a:latin typeface="Microsoft Sans Serif" pitchFamily="-1" charset="0"/>
        <a:ea typeface="ＭＳ Ｐゴシック" pitchFamily="-1" charset="-128"/>
        <a:cs typeface="ＭＳ Ｐゴシック" pitchFamily="-1" charset="-128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chemeClr val="bg2"/>
        </a:solidFill>
        <a:latin typeface="Microsoft Sans Serif" pitchFamily="-1" charset="0"/>
        <a:ea typeface="ＭＳ Ｐゴシック" pitchFamily="-1" charset="-128"/>
        <a:cs typeface="ＭＳ Ｐゴシック" pitchFamily="-1" charset="-128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chemeClr val="bg2"/>
        </a:solidFill>
        <a:latin typeface="Microsoft Sans Serif" pitchFamily="-1" charset="0"/>
        <a:ea typeface="ＭＳ Ｐゴシック" pitchFamily="-1" charset="-128"/>
        <a:cs typeface="ＭＳ Ｐゴシック" pitchFamily="-1" charset="-128"/>
      </a:defRPr>
    </a:lvl5pPr>
    <a:lvl6pPr marL="2286000" algn="l" defTabSz="457200" rtl="0" eaLnBrk="1" latinLnBrk="0" hangingPunct="1">
      <a:defRPr sz="1000" b="1" kern="1200">
        <a:solidFill>
          <a:schemeClr val="bg2"/>
        </a:solidFill>
        <a:latin typeface="Microsoft Sans Serif" pitchFamily="-1" charset="0"/>
        <a:ea typeface="ＭＳ Ｐゴシック" pitchFamily="-1" charset="-128"/>
        <a:cs typeface="ＭＳ Ｐゴシック" pitchFamily="-1" charset="-128"/>
      </a:defRPr>
    </a:lvl6pPr>
    <a:lvl7pPr marL="2743200" algn="l" defTabSz="457200" rtl="0" eaLnBrk="1" latinLnBrk="0" hangingPunct="1">
      <a:defRPr sz="1000" b="1" kern="1200">
        <a:solidFill>
          <a:schemeClr val="bg2"/>
        </a:solidFill>
        <a:latin typeface="Microsoft Sans Serif" pitchFamily="-1" charset="0"/>
        <a:ea typeface="ＭＳ Ｐゴシック" pitchFamily="-1" charset="-128"/>
        <a:cs typeface="ＭＳ Ｐゴシック" pitchFamily="-1" charset="-128"/>
      </a:defRPr>
    </a:lvl7pPr>
    <a:lvl8pPr marL="3200400" algn="l" defTabSz="457200" rtl="0" eaLnBrk="1" latinLnBrk="0" hangingPunct="1">
      <a:defRPr sz="1000" b="1" kern="1200">
        <a:solidFill>
          <a:schemeClr val="bg2"/>
        </a:solidFill>
        <a:latin typeface="Microsoft Sans Serif" pitchFamily="-1" charset="0"/>
        <a:ea typeface="ＭＳ Ｐゴシック" pitchFamily="-1" charset="-128"/>
        <a:cs typeface="ＭＳ Ｐゴシック" pitchFamily="-1" charset="-128"/>
      </a:defRPr>
    </a:lvl8pPr>
    <a:lvl9pPr marL="3657600" algn="l" defTabSz="457200" rtl="0" eaLnBrk="1" latinLnBrk="0" hangingPunct="1">
      <a:defRPr sz="1000" b="1" kern="1200">
        <a:solidFill>
          <a:schemeClr val="bg2"/>
        </a:solidFill>
        <a:latin typeface="Microsoft Sans Serif" pitchFamily="-1" charset="0"/>
        <a:ea typeface="ＭＳ Ｐゴシック" pitchFamily="-1" charset="-128"/>
        <a:cs typeface="ＭＳ Ｐゴシック" pitchFamily="-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1CF121"/>
    <a:srgbClr val="990099"/>
    <a:srgbClr val="993366"/>
    <a:srgbClr val="FF6600"/>
    <a:srgbClr val="FFFFCC"/>
    <a:srgbClr val="FFFF99"/>
    <a:srgbClr val="0B2A51"/>
    <a:srgbClr val="001D4B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0017" autoAdjust="0"/>
  </p:normalViewPr>
  <p:slideViewPr>
    <p:cSldViewPr>
      <p:cViewPr varScale="1">
        <p:scale>
          <a:sx n="93" d="100"/>
          <a:sy n="93" d="100"/>
        </p:scale>
        <p:origin x="-7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05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ict"/><Relationship Id="rId2" Type="http://schemas.openxmlformats.org/officeDocument/2006/relationships/image" Target="../media/image36.pict"/><Relationship Id="rId3" Type="http://schemas.openxmlformats.org/officeDocument/2006/relationships/image" Target="../media/image37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ict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ict"/><Relationship Id="rId4" Type="http://schemas.openxmlformats.org/officeDocument/2006/relationships/image" Target="../media/image62.pict"/><Relationship Id="rId5" Type="http://schemas.openxmlformats.org/officeDocument/2006/relationships/image" Target="../media/image63.pict"/><Relationship Id="rId1" Type="http://schemas.openxmlformats.org/officeDocument/2006/relationships/image" Target="../media/image59.pict"/><Relationship Id="rId2" Type="http://schemas.openxmlformats.org/officeDocument/2006/relationships/image" Target="../media/image60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2925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3A69C11-839E-A549-A676-D3DD4CE708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2925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8500E18-50D1-964C-BD42-7B47E932759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Times New Roman" pitchFamily="-1" charset="0"/>
            </a:endParaRPr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CECA6-7140-A44D-B383-866C1FBA7A0E}" type="slidenum">
              <a:rPr lang="de-DE" smtClean="0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pPr/>
              <a:t>1</a:t>
            </a:fld>
            <a:endParaRPr lang="de-DE" smtClean="0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D7A3FD-5628-B144-871B-0803BABD68A4}" type="slidenum">
              <a:rPr lang="en-GB">
                <a:solidFill>
                  <a:srgbClr val="EEECE1"/>
                </a:solidFill>
                <a:latin typeface="Arial" pitchFamily="-84" charset="0"/>
              </a:rPr>
              <a:pPr/>
              <a:t>16</a:t>
            </a:fld>
            <a:endParaRPr lang="en-GB">
              <a:solidFill>
                <a:srgbClr val="EEECE1"/>
              </a:solidFill>
              <a:latin typeface="Arial" pitchFamily="-8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pitchFamily="-84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D7A3FD-5628-B144-871B-0803BABD68A4}" type="slidenum">
              <a:rPr lang="en-GB">
                <a:solidFill>
                  <a:srgbClr val="EEECE1"/>
                </a:solidFill>
                <a:latin typeface="Arial" pitchFamily="-84" charset="0"/>
              </a:rPr>
              <a:pPr/>
              <a:t>17</a:t>
            </a:fld>
            <a:endParaRPr lang="en-GB">
              <a:solidFill>
                <a:srgbClr val="EEECE1"/>
              </a:solidFill>
              <a:latin typeface="Arial" pitchFamily="-8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pitchFamily="-84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D7A3FD-5628-B144-871B-0803BABD68A4}" type="slidenum">
              <a:rPr lang="en-GB">
                <a:solidFill>
                  <a:srgbClr val="EEECE1"/>
                </a:solidFill>
                <a:latin typeface="Arial" pitchFamily="-84" charset="0"/>
              </a:rPr>
              <a:pPr/>
              <a:t>18</a:t>
            </a:fld>
            <a:endParaRPr lang="en-GB">
              <a:solidFill>
                <a:srgbClr val="EEECE1"/>
              </a:solidFill>
              <a:latin typeface="Arial" pitchFamily="-8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pitchFamily="-84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D7A3FD-5628-B144-871B-0803BABD68A4}" type="slidenum">
              <a:rPr lang="en-GB">
                <a:solidFill>
                  <a:srgbClr val="EEECE1"/>
                </a:solidFill>
                <a:latin typeface="Arial" pitchFamily="-84" charset="0"/>
              </a:rPr>
              <a:pPr/>
              <a:t>23</a:t>
            </a:fld>
            <a:endParaRPr lang="en-GB">
              <a:solidFill>
                <a:srgbClr val="EEECE1"/>
              </a:solidFill>
              <a:latin typeface="Arial" pitchFamily="-8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pitchFamily="-84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D7A3FD-5628-B144-871B-0803BABD68A4}" type="slidenum">
              <a:rPr lang="en-GB">
                <a:solidFill>
                  <a:srgbClr val="EEECE1"/>
                </a:solidFill>
                <a:latin typeface="Arial" pitchFamily="-84" charset="0"/>
              </a:rPr>
              <a:pPr/>
              <a:t>25</a:t>
            </a:fld>
            <a:endParaRPr lang="en-GB">
              <a:solidFill>
                <a:srgbClr val="EEECE1"/>
              </a:solidFill>
              <a:latin typeface="Arial" pitchFamily="-8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pitchFamily="-84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D7A3FD-5628-B144-871B-0803BABD68A4}" type="slidenum">
              <a:rPr lang="en-GB">
                <a:solidFill>
                  <a:srgbClr val="EEECE1"/>
                </a:solidFill>
                <a:latin typeface="Arial" pitchFamily="-84" charset="0"/>
              </a:rPr>
              <a:pPr/>
              <a:t>26</a:t>
            </a:fld>
            <a:endParaRPr lang="en-GB">
              <a:solidFill>
                <a:srgbClr val="EEECE1"/>
              </a:solidFill>
              <a:latin typeface="Arial" pitchFamily="-8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pitchFamily="-84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D7A3FD-5628-B144-871B-0803BABD68A4}" type="slidenum">
              <a:rPr lang="en-GB">
                <a:solidFill>
                  <a:srgbClr val="EEECE1"/>
                </a:solidFill>
                <a:latin typeface="Arial" pitchFamily="-84" charset="0"/>
              </a:rPr>
              <a:pPr/>
              <a:t>27</a:t>
            </a:fld>
            <a:endParaRPr lang="en-GB">
              <a:solidFill>
                <a:srgbClr val="EEECE1"/>
              </a:solidFill>
              <a:latin typeface="Arial" pitchFamily="-8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pitchFamily="-84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D7A3FD-5628-B144-871B-0803BABD68A4}" type="slidenum">
              <a:rPr lang="en-GB">
                <a:solidFill>
                  <a:srgbClr val="EEECE1"/>
                </a:solidFill>
                <a:latin typeface="Arial" pitchFamily="-84" charset="0"/>
              </a:rPr>
              <a:pPr/>
              <a:t>28</a:t>
            </a:fld>
            <a:endParaRPr lang="en-GB">
              <a:solidFill>
                <a:srgbClr val="EEECE1"/>
              </a:solidFill>
              <a:latin typeface="Arial" pitchFamily="-8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pitchFamily="-84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D7A3FD-5628-B144-871B-0803BABD68A4}" type="slidenum">
              <a:rPr lang="en-GB">
                <a:solidFill>
                  <a:srgbClr val="EEECE1"/>
                </a:solidFill>
                <a:latin typeface="Arial" pitchFamily="-84" charset="0"/>
              </a:rPr>
              <a:pPr/>
              <a:t>29</a:t>
            </a:fld>
            <a:endParaRPr lang="en-GB">
              <a:solidFill>
                <a:srgbClr val="EEECE1"/>
              </a:solidFill>
              <a:latin typeface="Arial" pitchFamily="-8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pitchFamily="-84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D7A3FD-5628-B144-871B-0803BABD68A4}" type="slidenum">
              <a:rPr lang="en-GB">
                <a:solidFill>
                  <a:srgbClr val="EEECE1"/>
                </a:solidFill>
                <a:latin typeface="Arial" pitchFamily="-84" charset="0"/>
              </a:rPr>
              <a:pPr/>
              <a:t>31</a:t>
            </a:fld>
            <a:endParaRPr lang="en-GB">
              <a:solidFill>
                <a:srgbClr val="EEECE1"/>
              </a:solidFill>
              <a:latin typeface="Arial" pitchFamily="-8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pitchFamily="-84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345211-2D43-C34D-8039-021468F6A6A4}" type="slidenum">
              <a:rPr lang="en-GB">
                <a:latin typeface="Arial" pitchFamily="-65" charset="0"/>
              </a:rPr>
              <a:pPr>
                <a:defRPr/>
              </a:pPr>
              <a:t>8</a:t>
            </a:fld>
            <a:endParaRPr lang="en-GB">
              <a:latin typeface="Arial" pitchFamily="-65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91088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 smtClean="0">
              <a:latin typeface="Arial" pitchFamily="-84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00E18-50D1-964C-BD42-7B47E932759E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345211-2D43-C34D-8039-021468F6A6A4}" type="slidenum">
              <a:rPr lang="en-GB">
                <a:latin typeface="Arial" pitchFamily="-65" charset="0"/>
              </a:rPr>
              <a:pPr>
                <a:defRPr/>
              </a:pPr>
              <a:t>9</a:t>
            </a:fld>
            <a:endParaRPr lang="en-GB">
              <a:latin typeface="Arial" pitchFamily="-65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91088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de-DE" dirty="0" smtClean="0">
                <a:latin typeface="Arial" pitchFamily="-84" charset="0"/>
                <a:ea typeface="ＭＳ Ｐゴシック" pitchFamily="-65" charset="-128"/>
                <a:cs typeface="ＭＳ Ｐゴシック" pitchFamily="-65" charset="-128"/>
              </a:rPr>
              <a:t>Die</a:t>
            </a:r>
            <a:r>
              <a:rPr lang="de-DE" baseline="0" dirty="0" smtClean="0">
                <a:latin typeface="Arial" pitchFamily="-84" charset="0"/>
                <a:ea typeface="ＭＳ Ｐゴシック" pitchFamily="-65" charset="-128"/>
                <a:cs typeface="ＭＳ Ｐゴシック" pitchFamily="-65" charset="-128"/>
              </a:rPr>
              <a:t> blauen </a:t>
            </a:r>
            <a:r>
              <a:rPr lang="de-DE" baseline="0" dirty="0" err="1" smtClean="0">
                <a:latin typeface="Arial" pitchFamily="-84" charset="0"/>
                <a:ea typeface="ＭＳ Ｐゴシック" pitchFamily="-65" charset="-128"/>
                <a:cs typeface="ＭＳ Ｐゴシック" pitchFamily="-65" charset="-128"/>
              </a:rPr>
              <a:t>Baender</a:t>
            </a:r>
            <a:r>
              <a:rPr lang="de-DE" baseline="0" dirty="0" smtClean="0">
                <a:latin typeface="Arial" pitchFamily="-84" charset="0"/>
                <a:ea typeface="ＭＳ Ｐゴシック" pitchFamily="-65" charset="-128"/>
                <a:cs typeface="ＭＳ Ｐゴシック" pitchFamily="-65" charset="-128"/>
              </a:rPr>
              <a:t> sind </a:t>
            </a:r>
            <a:r>
              <a:rPr lang="de-DE" baseline="0" dirty="0" err="1" smtClean="0">
                <a:latin typeface="Arial" pitchFamily="-84" charset="0"/>
                <a:ea typeface="ＭＳ Ｐゴシック" pitchFamily="-65" charset="-128"/>
                <a:cs typeface="ＭＳ Ｐゴシック" pitchFamily="-65" charset="-128"/>
              </a:rPr>
              <a:t>Seitenbaender</a:t>
            </a:r>
            <a:r>
              <a:rPr lang="de-DE" baseline="0" dirty="0" smtClean="0">
                <a:latin typeface="Arial" pitchFamily="-84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de-DE" baseline="0" dirty="0" err="1" smtClean="0">
                <a:latin typeface="Arial" pitchFamily="-84" charset="0"/>
                <a:ea typeface="ＭＳ Ｐゴシック" pitchFamily="-65" charset="-128"/>
                <a:cs typeface="ＭＳ Ｐゴシック" pitchFamily="-65" charset="-128"/>
              </a:rPr>
              <a:t>fuer</a:t>
            </a:r>
            <a:r>
              <a:rPr lang="de-DE" baseline="0" dirty="0" smtClean="0">
                <a:latin typeface="Arial" pitchFamily="-84" charset="0"/>
                <a:ea typeface="ＭＳ Ｐゴシック" pitchFamily="-65" charset="-128"/>
                <a:cs typeface="ＭＳ Ｐゴシック" pitchFamily="-65" charset="-128"/>
              </a:rPr>
              <a:t> die Background </a:t>
            </a:r>
            <a:r>
              <a:rPr lang="de-DE" baseline="0" dirty="0" err="1" smtClean="0">
                <a:latin typeface="Arial" pitchFamily="-84" charset="0"/>
                <a:ea typeface="ＭＳ Ｐゴシック" pitchFamily="-65" charset="-128"/>
                <a:cs typeface="ＭＳ Ｐゴシック" pitchFamily="-65" charset="-128"/>
              </a:rPr>
              <a:t>estimation</a:t>
            </a:r>
            <a:r>
              <a:rPr lang="de-DE" baseline="0" dirty="0" smtClean="0">
                <a:latin typeface="Arial" pitchFamily="-84" charset="0"/>
                <a:ea typeface="ＭＳ Ｐゴシック" pitchFamily="-65" charset="-128"/>
                <a:cs typeface="ＭＳ Ｐゴシック" pitchFamily="-65" charset="-128"/>
              </a:rPr>
              <a:t>  T^ </a:t>
            </a:r>
            <a:endParaRPr lang="de-DE" dirty="0" smtClean="0">
              <a:latin typeface="Arial" pitchFamily="-84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345211-2D43-C34D-8039-021468F6A6A4}" type="slidenum">
              <a:rPr lang="en-GB">
                <a:latin typeface="Arial" pitchFamily="-65" charset="0"/>
              </a:rPr>
              <a:pPr>
                <a:defRPr/>
              </a:pPr>
              <a:t>10</a:t>
            </a:fld>
            <a:endParaRPr lang="en-GB">
              <a:latin typeface="Arial" pitchFamily="-65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91088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 smtClean="0">
              <a:latin typeface="Arial" pitchFamily="-84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345211-2D43-C34D-8039-021468F6A6A4}" type="slidenum">
              <a:rPr lang="en-GB">
                <a:latin typeface="Arial" pitchFamily="-65" charset="0"/>
              </a:rPr>
              <a:pPr>
                <a:defRPr/>
              </a:pPr>
              <a:t>11</a:t>
            </a:fld>
            <a:endParaRPr lang="en-GB">
              <a:latin typeface="Arial" pitchFamily="-65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91088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 smtClean="0">
              <a:latin typeface="Arial" pitchFamily="-84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345211-2D43-C34D-8039-021468F6A6A4}" type="slidenum">
              <a:rPr lang="en-GB">
                <a:latin typeface="Arial" pitchFamily="-65" charset="0"/>
              </a:rPr>
              <a:pPr>
                <a:defRPr/>
              </a:pPr>
              <a:t>12</a:t>
            </a:fld>
            <a:endParaRPr lang="en-GB">
              <a:latin typeface="Arial" pitchFamily="-65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91088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 smtClean="0">
              <a:latin typeface="Arial" pitchFamily="-84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7302A3-9837-704C-85C2-06161E72E953}" type="slidenum">
              <a:rPr lang="en-GB">
                <a:latin typeface="Arial" pitchFamily="-65" charset="0"/>
              </a:rPr>
              <a:pPr/>
              <a:t>13</a:t>
            </a:fld>
            <a:endParaRPr lang="en-GB">
              <a:latin typeface="Arial" pitchFamily="-65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1" y="4716464"/>
            <a:ext cx="4891088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D7A3FD-5628-B144-871B-0803BABD68A4}" type="slidenum">
              <a:rPr lang="en-GB">
                <a:solidFill>
                  <a:srgbClr val="EEECE1"/>
                </a:solidFill>
                <a:latin typeface="Arial" pitchFamily="-84" charset="0"/>
              </a:rPr>
              <a:pPr/>
              <a:t>14</a:t>
            </a:fld>
            <a:endParaRPr lang="en-GB">
              <a:solidFill>
                <a:srgbClr val="EEECE1"/>
              </a:solidFill>
              <a:latin typeface="Arial" pitchFamily="-8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pitchFamily="-84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D7A3FD-5628-B144-871B-0803BABD68A4}" type="slidenum">
              <a:rPr lang="en-GB">
                <a:solidFill>
                  <a:srgbClr val="EEECE1"/>
                </a:solidFill>
                <a:latin typeface="Arial" pitchFamily="-84" charset="0"/>
              </a:rPr>
              <a:pPr/>
              <a:t>15</a:t>
            </a:fld>
            <a:endParaRPr lang="en-GB">
              <a:solidFill>
                <a:srgbClr val="EEECE1"/>
              </a:solidFill>
              <a:latin typeface="Arial" pitchFamily="-8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pitchFamily="-84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elfolie">
    <p:bg>
      <p:bgPr>
        <a:solidFill>
          <a:srgbClr val="0B2A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-12700" y="1168400"/>
            <a:ext cx="9144000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Microsoft Sans Serif" pitchFamily="34" charset="0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0" y="1346200"/>
            <a:ext cx="9144000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Microsoft Sans Serif" pitchFamily="34" charset="0"/>
              <a:ea typeface="+mn-ea"/>
              <a:cs typeface="+mn-cs"/>
            </a:endParaRPr>
          </a:p>
        </p:txBody>
      </p:sp>
      <p:pic>
        <p:nvPicPr>
          <p:cNvPr id="6" name="Picture 20" descr="D:\Job\Aktive Beratung\TUD Neu CI\Kopie von TU_Logo_90mm\TU_Logo_90_S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438150"/>
            <a:ext cx="1905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 9" descr="DDC_Logo_BB-15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6237288"/>
            <a:ext cx="11525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IKTP 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404813"/>
            <a:ext cx="114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2663" y="2703513"/>
            <a:ext cx="7504112" cy="1143000"/>
          </a:xfrm>
        </p:spPr>
        <p:txBody>
          <a:bodyPr tIns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4437112"/>
            <a:ext cx="7467600" cy="685800"/>
          </a:xfrm>
        </p:spPr>
        <p:txBody>
          <a:bodyPr tIns="0" anchor="ctr"/>
          <a:lstStyle>
            <a:lvl1pPr marL="0" indent="0">
              <a:spcBef>
                <a:spcPct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5616624" cy="432048"/>
          </a:xfrm>
        </p:spPr>
        <p:txBody>
          <a:bodyPr anchor="b"/>
          <a:lstStyle>
            <a:lvl1pPr algn="l">
              <a:buFont typeface="Arial" pitchFamily="34" charset="0"/>
              <a:buNone/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39552" y="1268760"/>
            <a:ext cx="8136904" cy="41764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267744" y="692696"/>
            <a:ext cx="5616624" cy="2880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half" idx="13"/>
          </p:nvPr>
        </p:nvSpPr>
        <p:spPr>
          <a:xfrm>
            <a:off x="539552" y="5877272"/>
            <a:ext cx="8136904" cy="2880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16CA3-0010-E04E-A443-E0CBF2B7005B}" type="datetime1">
              <a:rPr lang="de-DE"/>
              <a:pPr>
                <a:defRPr/>
              </a:pPr>
              <a:t>29.05.2019</a:t>
            </a:fld>
            <a:endParaRPr lang="de-DE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Vorname Name</a:t>
            </a:r>
            <a:endParaRPr lang="de-DE" dirty="0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42D1B-E094-3143-AEEF-219263E780A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830C9-A193-7144-A724-6B221CFB7527}" type="datetime1">
              <a:rPr lang="de-DE"/>
              <a:pPr>
                <a:defRPr/>
              </a:pPr>
              <a:t>29.05.2019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Vorname Name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fld id="{B7893DB4-EAA9-704B-9F48-FA11171F6A1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07175" y="1676400"/>
            <a:ext cx="1874838" cy="4419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77900" y="1676400"/>
            <a:ext cx="5476875" cy="44196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B824B-F67A-094F-9794-1FE293067084}" type="datetime1">
              <a:rPr lang="de-DE"/>
              <a:pPr>
                <a:defRPr/>
              </a:pPr>
              <a:t>29.05.2019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Vorname Name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1E794-2E06-3244-BABB-9CC9C5BB426B}" type="slidenum">
              <a:rPr lang="de-DE"/>
              <a:pPr>
                <a:defRPr/>
              </a:pPr>
              <a:t>‹Nr.›</a:t>
            </a:fld>
            <a:r>
              <a:rPr lang="de-DE" dirty="0"/>
              <a:t>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30000"/>
              <a:buFont typeface="Wingdings" pitchFamily="2" charset="2"/>
              <a:buChar char="v"/>
              <a:defRPr/>
            </a:lvl1pPr>
            <a:lvl2pPr>
              <a:buSzPct val="150000"/>
              <a:defRPr/>
            </a:lvl2pPr>
            <a:lvl3pPr>
              <a:buSzPct val="150000"/>
              <a:defRPr/>
            </a:lvl3pPr>
            <a:lvl4pPr>
              <a:buSzPct val="125000"/>
              <a:defRPr/>
            </a:lvl4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Kai Zuber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950F4-959A-3043-B073-21953102B29F}" type="slidenum">
              <a:rPr lang="de-DE"/>
              <a:pPr>
                <a:defRPr/>
              </a:pPr>
              <a:t>‹Nr.›</a:t>
            </a:fld>
            <a:r>
              <a:rPr lang="de-DE" dirty="0"/>
              <a:t> 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490861"/>
            <a:ext cx="7772400" cy="1362075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03.03.2016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Vorname Name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1F5B6-512F-9E42-B667-A5EF7F88ED2A}" type="slidenum">
              <a:rPr lang="de-DE"/>
              <a:pPr>
                <a:defRPr/>
              </a:pPr>
              <a:t>‹Nr.›</a:t>
            </a:fld>
            <a:r>
              <a:rPr lang="de-DE" dirty="0"/>
              <a:t>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175792"/>
            <a:ext cx="7942461" cy="381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552" y="1700808"/>
            <a:ext cx="4108648" cy="460851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0600" y="1772816"/>
            <a:ext cx="3657600" cy="4536504"/>
          </a:xfr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lang="de-DE" sz="1800" dirty="0" smtClean="0">
                <a:solidFill>
                  <a:srgbClr val="001D4B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defRPr lang="de-DE" sz="1600" dirty="0" smtClean="0">
                <a:solidFill>
                  <a:srgbClr val="001D4B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defRPr lang="de-DE" sz="1600" dirty="0" smtClean="0">
                <a:solidFill>
                  <a:srgbClr val="001D4B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defRPr lang="de-DE" sz="1400" dirty="0" smtClean="0">
                <a:solidFill>
                  <a:srgbClr val="001D4B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defRPr lang="de-DE" sz="1400" dirty="0">
                <a:solidFill>
                  <a:srgbClr val="001D4B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52B89-A170-AA4A-B309-A929949187B7}" type="datetime1">
              <a:rPr lang="de-DE"/>
              <a:pPr>
                <a:defRPr/>
              </a:pPr>
              <a:t>29.05.2019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Vorname Name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fld id="{3C94D75A-23DA-CD4E-A2C8-74175C5E220E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275040" cy="490066"/>
          </a:xfrm>
        </p:spPr>
        <p:txBody>
          <a:bodyPr/>
          <a:lstStyle>
            <a:lvl1pPr>
              <a:defRPr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195736" y="692696"/>
            <a:ext cx="6264696" cy="216024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79512" y="1340768"/>
            <a:ext cx="2664296" cy="367240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2987825" y="1277070"/>
            <a:ext cx="5698976" cy="366409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251520" y="5085184"/>
            <a:ext cx="8435281" cy="1224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AB1B1-3A06-8240-9AA9-23C0AF12B505}" type="datetime1">
              <a:rPr lang="de-DE"/>
              <a:pPr>
                <a:defRPr/>
              </a:pPr>
              <a:t>29.05.2019</a:t>
            </a:fld>
            <a:endParaRPr lang="de-DE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Vorname Name</a:t>
            </a:r>
            <a:endParaRPr lang="de-DE" dirty="0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fld id="{4BF9E738-6BA7-D242-BD24-1A5F5C49C82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490066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3924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277070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3924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90B82-120C-B043-8B32-FAA3B6EBF4C8}" type="datetime1">
              <a:rPr lang="de-DE"/>
              <a:pPr>
                <a:defRPr/>
              </a:pPr>
              <a:t>29.05.2019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Vorname Name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fld id="{F7091CED-6952-674D-BA8A-4820ED7F52F4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5D1C8-3E06-A344-BE96-4CB7D0E51B99}" type="datetime1">
              <a:rPr lang="de-DE"/>
              <a:pPr>
                <a:defRPr/>
              </a:pPr>
              <a:t>29.05.2019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Vorname Name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fld id="{DA4A8862-4F07-FC4E-94B8-F7472E6203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23693-7223-3A49-8702-3A7BF542DF65}" type="datetime1">
              <a:rPr lang="de-DE"/>
              <a:pPr>
                <a:defRPr/>
              </a:pPr>
              <a:t>29.05.2019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Vorname Name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fld id="{99189B05-B2C1-6740-B75D-FE107C9AB70A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3008313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268760"/>
            <a:ext cx="5111750" cy="518457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42484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11CFA-27B8-6644-BC61-14DB6031CD04}" type="datetime1">
              <a:rPr lang="de-DE"/>
              <a:pPr>
                <a:defRPr/>
              </a:pPr>
              <a:t>29.05.2019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Vorname Name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F06AA-842B-6F49-AA0C-898ECA98728E}" type="slidenum">
              <a:rPr lang="de-DE"/>
              <a:pPr>
                <a:defRPr/>
              </a:pPr>
              <a:t>‹Nr.›</a:t>
            </a:fld>
            <a:r>
              <a:rPr lang="de-DE" dirty="0"/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theme" Target="../theme/theme2.xml"/><Relationship Id="rId2" Type="http://schemas.openxmlformats.org/officeDocument/2006/relationships/image" Target="../media/image7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theme" Target="../theme/theme3.xml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176338"/>
            <a:ext cx="779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28775"/>
            <a:ext cx="7773987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604000"/>
            <a:ext cx="2201862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dirty="0" smtClean="0"/>
              <a:t>03.03</a:t>
            </a:r>
            <a:r>
              <a:rPr lang="de-DE" dirty="0"/>
              <a:t>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801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Kai Zuber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80188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42390D-4180-0C49-A5E4-2623518DD40C}" type="slidenum">
              <a:rPr lang="de-DE"/>
              <a:pPr>
                <a:defRPr/>
              </a:pPr>
              <a:t>‹Nr.›</a:t>
            </a:fld>
            <a:r>
              <a:rPr lang="de-DE" dirty="0"/>
              <a:t>  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-252413" y="981075"/>
            <a:ext cx="9144001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Microsoft Sans Serif" pitchFamily="34" charset="0"/>
              <a:ea typeface="+mn-ea"/>
              <a:cs typeface="+mn-cs"/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0" y="1000125"/>
            <a:ext cx="91440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Microsoft Sans Serif" pitchFamily="34" charset="0"/>
              <a:ea typeface="+mn-ea"/>
              <a:cs typeface="+mn-cs"/>
            </a:endParaRPr>
          </a:p>
        </p:txBody>
      </p:sp>
      <p:pic>
        <p:nvPicPr>
          <p:cNvPr id="2" name="Picture 15" descr="TU_Logo_90_HKS4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09588" y="438150"/>
            <a:ext cx="1443037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Grafik 11" descr="logo_grau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27988" y="346075"/>
            <a:ext cx="9366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Grafik 13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532813" y="5805488"/>
            <a:ext cx="43815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  <a:ea typeface="ＭＳ Ｐゴシック" pitchFamily="-1" charset="-128"/>
          <a:cs typeface="ＭＳ Ｐゴシック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  <a:ea typeface="ＭＳ Ｐゴシック" pitchFamily="-1" charset="-128"/>
          <a:cs typeface="ＭＳ Ｐゴシック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  <a:ea typeface="ＭＳ Ｐゴシック" pitchFamily="-1" charset="-128"/>
          <a:cs typeface="ＭＳ Ｐゴシック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  <a:ea typeface="ＭＳ Ｐゴシック" pitchFamily="-1" charset="-128"/>
          <a:cs typeface="ＭＳ Ｐゴシック" pitchFamily="-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30000"/>
        <a:buFont typeface="Wingdings" pitchFamily="-1" charset="2"/>
        <a:buChar char="v"/>
        <a:defRPr>
          <a:solidFill>
            <a:srgbClr val="001D4B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50000"/>
        <a:buChar char="•"/>
        <a:defRPr sz="1600">
          <a:solidFill>
            <a:srgbClr val="001D4B"/>
          </a:solidFill>
          <a:latin typeface="+mn-lt"/>
          <a:ea typeface="ＭＳ Ｐゴシック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50000"/>
        <a:buFont typeface="Wingdings" pitchFamily="-1" charset="2"/>
        <a:buChar char="§"/>
        <a:defRPr sz="1600">
          <a:solidFill>
            <a:srgbClr val="001D4B"/>
          </a:solidFill>
          <a:latin typeface="+mn-lt"/>
          <a:ea typeface="ＭＳ Ｐゴシック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25000"/>
        <a:buChar char="-"/>
        <a:defRPr sz="1400">
          <a:solidFill>
            <a:srgbClr val="001D4B"/>
          </a:solidFill>
          <a:latin typeface="+mn-lt"/>
          <a:ea typeface="ＭＳ Ｐゴシック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-"/>
        <a:defRPr sz="1400">
          <a:solidFill>
            <a:srgbClr val="001D4B"/>
          </a:solidFill>
          <a:latin typeface="+mn-lt"/>
          <a:ea typeface="ＭＳ Ｐゴシック" pitchFamily="-1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-"/>
        <a:defRPr sz="1400">
          <a:solidFill>
            <a:srgbClr val="001D4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-"/>
        <a:defRPr sz="1400">
          <a:solidFill>
            <a:srgbClr val="001D4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-"/>
        <a:defRPr sz="1400">
          <a:solidFill>
            <a:srgbClr val="001D4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-"/>
        <a:defRPr sz="1400">
          <a:solidFill>
            <a:srgbClr val="001D4B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6" descr="candles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8" y="115888"/>
            <a:ext cx="1778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図 11" descr="candles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115888"/>
            <a:ext cx="1778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198438"/>
            <a:ext cx="59769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Arial" charset="0"/>
                <a:ea typeface="ＭＳ Ｐゴシック" pitchFamily="50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245225"/>
            <a:ext cx="730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latin typeface="Arial" charset="0"/>
                <a:ea typeface="ＭＳ Ｐゴシック" pitchFamily="50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E549CA9-6226-43CE-B473-8E814DAA4BFA}" type="slidenum">
              <a:rPr lang="en-US" altLang="ja-JP" b="0">
                <a:solidFill>
                  <a:srgbClr val="000000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 altLang="ja-JP" b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2" name="Line 6"/>
          <p:cNvSpPr>
            <a:spLocks noChangeShapeType="1"/>
          </p:cNvSpPr>
          <p:nvPr/>
        </p:nvSpPr>
        <p:spPr bwMode="auto">
          <a:xfrm>
            <a:off x="395288" y="6308725"/>
            <a:ext cx="83534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1800" b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1728788" y="1052513"/>
            <a:ext cx="5759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1800" b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2334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3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4932040" y="6273800"/>
            <a:ext cx="4176464" cy="4762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b="0" dirty="0" smtClean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UMEHARA </a:t>
            </a:r>
            <a:r>
              <a:rPr kumimoji="1" lang="en-US" altLang="ja-JP" b="0" dirty="0" err="1" smtClean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Saori</a:t>
            </a:r>
            <a:r>
              <a:rPr kumimoji="1" lang="en-US" altLang="ja-JP" b="0" dirty="0" smtClean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, 12</a:t>
            </a:r>
            <a:r>
              <a:rPr kumimoji="1" lang="en-US" altLang="ja-JP" b="0" baseline="30000" dirty="0" smtClean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th</a:t>
            </a:r>
            <a:r>
              <a:rPr kumimoji="1" lang="en-US" altLang="ja-JP" b="0" dirty="0" smtClean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Sep. 2013, TAUP2013</a:t>
            </a:r>
            <a:endParaRPr kumimoji="1" lang="en-US" altLang="ja-JP" b="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497501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50000"/>
        <a:buBlip>
          <a:blip r:embed="rId3"/>
        </a:buBlip>
        <a:defRPr kumimoji="1" sz="2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50000"/>
        <a:buBlip>
          <a:blip r:embed="rId4"/>
        </a:buBlip>
        <a:defRPr kumimoji="1" sz="2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50000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50000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50000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50000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50000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50000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50000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8"/>
          <p:cNvSpPr>
            <a:spLocks noChangeArrowheads="1"/>
          </p:cNvSpPr>
          <p:nvPr/>
        </p:nvSpPr>
        <p:spPr bwMode="gray">
          <a:xfrm>
            <a:off x="442913" y="869950"/>
            <a:ext cx="8226425" cy="317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kumimoji="1" lang="en-GB" sz="2400" b="0">
              <a:solidFill>
                <a:srgbClr val="000000"/>
              </a:solidFill>
              <a:latin typeface="Tahoma" pitchFamily="-110" charset="0"/>
              <a:ea typeface="+mn-ea"/>
              <a:cs typeface="+mn-cs"/>
            </a:endParaRP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06438" y="55563"/>
            <a:ext cx="7793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0" y="938213"/>
            <a:ext cx="4572000" cy="521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 userDrawn="1"/>
        </p:nvSpPr>
        <p:spPr bwMode="auto">
          <a:xfrm>
            <a:off x="6607175" y="6553200"/>
            <a:ext cx="25368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de-DE" sz="1200" b="0" baseline="0" dirty="0" smtClean="0">
                <a:solidFill>
                  <a:schemeClr val="bg1">
                    <a:lumMod val="65000"/>
                  </a:schemeClr>
                </a:solidFill>
                <a:latin typeface="Tahoma" charset="0"/>
                <a:ea typeface="+mn-ea"/>
                <a:cs typeface="+mn-cs"/>
              </a:rPr>
              <a:t>MEDEX 2019</a:t>
            </a:r>
            <a:r>
              <a:rPr lang="en-US" sz="1200" b="0" dirty="0" smtClean="0">
                <a:solidFill>
                  <a:schemeClr val="bg1">
                    <a:lumMod val="65000"/>
                  </a:schemeClr>
                </a:solidFill>
                <a:latin typeface="Lucida Grande" charset="0"/>
                <a:ea typeface="+mn-ea"/>
                <a:cs typeface="+mn-cs"/>
              </a:rPr>
              <a:t>, 29.5.2019</a:t>
            </a:r>
            <a:endParaRPr lang="en-US" sz="1200" b="0" dirty="0">
              <a:solidFill>
                <a:schemeClr val="bg1">
                  <a:lumMod val="65000"/>
                </a:schemeClr>
              </a:solidFill>
              <a:latin typeface="Lucida Grande" charset="0"/>
              <a:ea typeface="+mn-ea"/>
              <a:cs typeface="+mn-cs"/>
            </a:endParaRPr>
          </a:p>
        </p:txBody>
      </p:sp>
      <p:pic>
        <p:nvPicPr>
          <p:cNvPr id="1030" name="Picture 50" descr="logo3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123238" y="88900"/>
            <a:ext cx="863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55" name="Rectangle 51"/>
          <p:cNvSpPr>
            <a:spLocks noChangeArrowheads="1"/>
          </p:cNvSpPr>
          <p:nvPr userDrawn="1"/>
        </p:nvSpPr>
        <p:spPr bwMode="auto">
          <a:xfrm>
            <a:off x="126764" y="6553200"/>
            <a:ext cx="8291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de-DE" sz="1200" b="0" dirty="0">
                <a:solidFill>
                  <a:schemeClr val="bg1">
                    <a:lumMod val="65000"/>
                  </a:schemeClr>
                </a:solidFill>
                <a:latin typeface="Tahoma" pitchFamily="-110" charset="0"/>
                <a:ea typeface="+mn-ea"/>
                <a:cs typeface="+mn-cs"/>
              </a:rPr>
              <a:t>Kai Zuber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-84" charset="2"/>
        <a:buChar char="«"/>
        <a:defRPr sz="20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ヒラギノ角ゴ Pro W3" pitchFamily="-8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ヒラギノ角ゴ Pro W3" pitchFamily="-8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ヒラギノ角ゴ Pro W3" pitchFamily="-8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Microsoft_Formel-Editor3.bin"/><Relationship Id="rId5" Type="http://schemas.openxmlformats.org/officeDocument/2006/relationships/oleObject" Target="../embeddings/Microsoft_Formel-Editor4.bin"/><Relationship Id="rId6" Type="http://schemas.openxmlformats.org/officeDocument/2006/relationships/oleObject" Target="../embeddings/Microsoft_Formel-Editor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8.png"/><Relationship Id="rId3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Formel-Editor6.bin"/><Relationship Id="rId4" Type="http://schemas.openxmlformats.org/officeDocument/2006/relationships/image" Target="../media/image50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Microsoft_Formel-Editor7.bin"/><Relationship Id="rId5" Type="http://schemas.openxmlformats.org/officeDocument/2006/relationships/oleObject" Target="../embeddings/Microsoft_Formel-Editor8.bin"/><Relationship Id="rId6" Type="http://schemas.openxmlformats.org/officeDocument/2006/relationships/oleObject" Target="../embeddings/Microsoft_Formel-Editor9.bin"/><Relationship Id="rId7" Type="http://schemas.openxmlformats.org/officeDocument/2006/relationships/oleObject" Target="../embeddings/Microsoft_Formel-Editor10.bin"/><Relationship Id="rId8" Type="http://schemas.openxmlformats.org/officeDocument/2006/relationships/oleObject" Target="../embeddings/Microsoft_Formel-Editor11.bin"/><Relationship Id="rId9" Type="http://schemas.openxmlformats.org/officeDocument/2006/relationships/oleObject" Target="../embeddings/Microsoft_Formel-Editor12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oleObject" Target="../embeddings/Microsoft_Formel-Editor1.bin"/><Relationship Id="rId5" Type="http://schemas.openxmlformats.org/officeDocument/2006/relationships/image" Target="../media/image18.pdf"/><Relationship Id="rId6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Formel-Editor2.bin"/><Relationship Id="rId4" Type="http://schemas.openxmlformats.org/officeDocument/2006/relationships/image" Target="../media/image2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28600" y="2209800"/>
            <a:ext cx="8915400" cy="3816350"/>
          </a:xfrm>
        </p:spPr>
        <p:txBody>
          <a:bodyPr/>
          <a:lstStyle/>
          <a:p>
            <a:pPr algn="ctr" eaLnBrk="1" hangingPunct="1"/>
            <a:r>
              <a:rPr lang="de-DE" dirty="0" err="1" smtClean="0">
                <a:solidFill>
                  <a:srgbClr val="FFFFFF"/>
                </a:solidFill>
              </a:rPr>
              <a:t>Various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aspects</a:t>
            </a:r>
            <a:r>
              <a:rPr lang="de-DE" dirty="0" smtClean="0">
                <a:solidFill>
                  <a:srgbClr val="FFFFFF"/>
                </a:solidFill>
              </a:rPr>
              <a:t> and </a:t>
            </a:r>
            <a:r>
              <a:rPr lang="de-DE" dirty="0" err="1" smtClean="0">
                <a:solidFill>
                  <a:srgbClr val="FFFFFF"/>
                </a:solidFill>
              </a:rPr>
              <a:t>results</a:t>
            </a:r>
            <a:r>
              <a:rPr lang="de-DE" dirty="0" smtClean="0">
                <a:solidFill>
                  <a:srgbClr val="FFFFFF"/>
                </a:solidFill>
              </a:rPr>
              <a:t> on </a:t>
            </a:r>
            <a:r>
              <a:rPr lang="de-DE" dirty="0" err="1" smtClean="0">
                <a:solidFill>
                  <a:srgbClr val="FFFFFF"/>
                </a:solidFill>
              </a:rPr>
              <a:t>beta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decay</a:t>
            </a:r>
            <a:r>
              <a:rPr lang="de-DE" dirty="0" smtClean="0">
                <a:solidFill>
                  <a:srgbClr val="FFFFFF"/>
                </a:solidFill>
              </a:rPr>
              <a:t>, DBD, COBRA and LFV </a:t>
            </a:r>
            <a:br>
              <a:rPr lang="de-DE" dirty="0" smtClean="0">
                <a:solidFill>
                  <a:srgbClr val="FFFFFF"/>
                </a:solidFill>
              </a:rPr>
            </a:br>
            <a:r>
              <a:rPr lang="de-DE" dirty="0" smtClean="0">
                <a:solidFill>
                  <a:srgbClr val="FFFFFF"/>
                </a:solidFill>
              </a:rPr>
              <a:t/>
            </a:r>
            <a:br>
              <a:rPr lang="de-DE" dirty="0" smtClean="0">
                <a:solidFill>
                  <a:srgbClr val="FFFFFF"/>
                </a:solidFill>
              </a:rPr>
            </a:br>
            <a:r>
              <a:rPr lang="de-DE" dirty="0" smtClean="0">
                <a:solidFill>
                  <a:srgbClr val="FFFFFF"/>
                </a:solidFill>
              </a:rPr>
              <a:t/>
            </a:r>
            <a:br>
              <a:rPr lang="de-DE" dirty="0" smtClean="0">
                <a:solidFill>
                  <a:srgbClr val="FFFFFF"/>
                </a:solidFill>
              </a:rPr>
            </a:br>
            <a:r>
              <a:rPr lang="de-DE" dirty="0" smtClean="0">
                <a:solidFill>
                  <a:srgbClr val="FFFFFF"/>
                </a:solidFill>
              </a:rPr>
              <a:t/>
            </a:r>
            <a:br>
              <a:rPr lang="de-DE" dirty="0" smtClean="0">
                <a:solidFill>
                  <a:srgbClr val="FFFFFF"/>
                </a:solidFill>
              </a:rPr>
            </a:br>
            <a:r>
              <a:rPr lang="de-DE" dirty="0" smtClean="0">
                <a:solidFill>
                  <a:srgbClr val="FFFFFF"/>
                </a:solidFill>
              </a:rPr>
              <a:t/>
            </a:r>
            <a:br>
              <a:rPr lang="de-DE" dirty="0" smtClean="0">
                <a:solidFill>
                  <a:srgbClr val="FFFFFF"/>
                </a:solidFill>
              </a:rPr>
            </a:br>
            <a:r>
              <a:rPr lang="de-DE" dirty="0" smtClean="0">
                <a:solidFill>
                  <a:srgbClr val="FFFFFF"/>
                </a:solidFill>
              </a:rPr>
              <a:t/>
            </a:r>
            <a:br>
              <a:rPr lang="de-DE" dirty="0" smtClean="0">
                <a:solidFill>
                  <a:srgbClr val="FFFFFF"/>
                </a:solidFill>
              </a:rPr>
            </a:br>
            <a:r>
              <a:rPr lang="de-DE" dirty="0" smtClean="0">
                <a:solidFill>
                  <a:srgbClr val="FFFFFF"/>
                </a:solidFill>
              </a:rPr>
              <a:t/>
            </a:r>
            <a:br>
              <a:rPr lang="de-DE" dirty="0" smtClean="0">
                <a:solidFill>
                  <a:srgbClr val="FFFFFF"/>
                </a:solidFill>
              </a:rPr>
            </a:br>
            <a:r>
              <a:rPr lang="de-DE" sz="3200" dirty="0" smtClean="0">
                <a:solidFill>
                  <a:srgbClr val="FFFFFF"/>
                </a:solidFill>
              </a:rPr>
              <a:t>          </a:t>
            </a:r>
            <a:br>
              <a:rPr lang="de-DE" sz="3200" dirty="0" smtClean="0">
                <a:solidFill>
                  <a:srgbClr val="FFFFFF"/>
                </a:solidFill>
              </a:rPr>
            </a:br>
            <a:r>
              <a:rPr lang="de-DE" sz="1400" dirty="0" smtClean="0">
                <a:solidFill>
                  <a:srgbClr val="FFFFFF"/>
                </a:solidFill>
              </a:rPr>
              <a:t>Kai Zuber </a:t>
            </a:r>
            <a:br>
              <a:rPr lang="de-DE" sz="1400" dirty="0" smtClean="0">
                <a:solidFill>
                  <a:srgbClr val="FFFFFF"/>
                </a:solidFill>
              </a:rPr>
            </a:br>
            <a:r>
              <a:rPr lang="de-DE" sz="1400" dirty="0" smtClean="0">
                <a:solidFill>
                  <a:srgbClr val="FFFFFF"/>
                </a:solidFill>
              </a:rPr>
              <a:t> Institut für Kern- und Teilchenphysik </a:t>
            </a:r>
            <a:r>
              <a:rPr lang="de-DE" sz="2000" dirty="0" smtClean="0">
                <a:solidFill>
                  <a:srgbClr val="FFFFFF"/>
                </a:solidFill>
              </a:rPr>
              <a:t/>
            </a:r>
            <a:br>
              <a:rPr lang="de-DE" sz="2000" dirty="0" smtClean="0">
                <a:solidFill>
                  <a:srgbClr val="FFFFFF"/>
                </a:solidFill>
              </a:rPr>
            </a:br>
            <a:endParaRPr lang="de-DE" sz="2000" b="0" dirty="0" smtClean="0">
              <a:solidFill>
                <a:srgbClr val="000000"/>
              </a:solidFill>
            </a:endParaRPr>
          </a:p>
        </p:txBody>
      </p:sp>
      <p:sp>
        <p:nvSpPr>
          <p:cNvPr id="40963" name="Rectangle 8"/>
          <p:cNvSpPr>
            <a:spLocks noChangeArrowheads="1"/>
          </p:cNvSpPr>
          <p:nvPr/>
        </p:nvSpPr>
        <p:spPr bwMode="auto">
          <a:xfrm>
            <a:off x="992188" y="1200150"/>
            <a:ext cx="7467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anchor="ctr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FFFFFF"/>
                </a:solidFill>
                <a:latin typeface="Verdana" pitchFamily="-1" charset="0"/>
              </a:rPr>
              <a:t>Fakultät Mathematik und Naturwissenschaften, </a:t>
            </a:r>
            <a:r>
              <a:rPr lang="de-DE" b="0">
                <a:solidFill>
                  <a:srgbClr val="FFFFFF"/>
                </a:solidFill>
                <a:latin typeface="Verdana" pitchFamily="-1" charset="0"/>
              </a:rPr>
              <a:t>Institut für Kern- und Teilchenphysik</a:t>
            </a:r>
            <a:endParaRPr lang="de-DE" sz="2400" b="0">
              <a:solidFill>
                <a:schemeClr val="bg1"/>
              </a:solidFill>
              <a:latin typeface="Verdana" pitchFamily="-1" charset="0"/>
            </a:endParaRPr>
          </a:p>
        </p:txBody>
      </p:sp>
      <p:sp>
        <p:nvSpPr>
          <p:cNvPr id="40964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060450" y="5659437"/>
            <a:ext cx="7702550" cy="360363"/>
          </a:xfrm>
        </p:spPr>
        <p:txBody>
          <a:bodyPr/>
          <a:lstStyle/>
          <a:p>
            <a:pPr algn="ctr" eaLnBrk="1" hangingPunct="1"/>
            <a:endParaRPr lang="de-DE" sz="1800" dirty="0" smtClean="0"/>
          </a:p>
          <a:p>
            <a:pPr algn="ctr" eaLnBrk="1" hangingPunct="1"/>
            <a:r>
              <a:rPr lang="de-DE" sz="1800" dirty="0" smtClean="0"/>
              <a:t>	29.5. 2019, MEDEX 2019 </a:t>
            </a:r>
          </a:p>
        </p:txBody>
      </p:sp>
      <p:pic>
        <p:nvPicPr>
          <p:cNvPr id="5" name="Bild 4" descr="Bildschirmfoto 2016-09-12 um 13.44.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14600"/>
            <a:ext cx="7543800" cy="3255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905000" y="0"/>
            <a:ext cx="598345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4400" dirty="0" err="1" smtClean="0">
                <a:solidFill>
                  <a:srgbClr val="000090"/>
                </a:solidFill>
                <a:latin typeface="Times" pitchFamily="-84" charset="0"/>
              </a:rPr>
              <a:t>Excited</a:t>
            </a:r>
            <a:r>
              <a:rPr lang="de-DE" sz="4400" dirty="0" smtClean="0">
                <a:solidFill>
                  <a:srgbClr val="000090"/>
                </a:solidFill>
                <a:latin typeface="Times" pitchFamily="-84" charset="0"/>
              </a:rPr>
              <a:t> </a:t>
            </a:r>
            <a:r>
              <a:rPr lang="de-DE" sz="4400" dirty="0" err="1" smtClean="0">
                <a:solidFill>
                  <a:srgbClr val="000090"/>
                </a:solidFill>
                <a:latin typeface="Times" pitchFamily="-84" charset="0"/>
              </a:rPr>
              <a:t>state</a:t>
            </a:r>
            <a:r>
              <a:rPr lang="de-DE" sz="4400" dirty="0" smtClean="0">
                <a:solidFill>
                  <a:srgbClr val="000090"/>
                </a:solidFill>
                <a:latin typeface="Times" pitchFamily="-84" charset="0"/>
              </a:rPr>
              <a:t> </a:t>
            </a:r>
            <a:r>
              <a:rPr lang="de-DE" sz="4400" dirty="0" err="1" smtClean="0">
                <a:solidFill>
                  <a:srgbClr val="000090"/>
                </a:solidFill>
                <a:latin typeface="Times" pitchFamily="-84" charset="0"/>
              </a:rPr>
              <a:t>transitions</a:t>
            </a:r>
            <a:endParaRPr lang="de-DE" sz="4400" dirty="0">
              <a:solidFill>
                <a:srgbClr val="000090"/>
              </a:solidFill>
              <a:latin typeface="Times" pitchFamily="-84" charset="0"/>
            </a:endParaRPr>
          </a:p>
        </p:txBody>
      </p:sp>
      <p:sp>
        <p:nvSpPr>
          <p:cNvPr id="79876" name="Textfeld 10"/>
          <p:cNvSpPr txBox="1">
            <a:spLocks noChangeArrowheads="1"/>
          </p:cNvSpPr>
          <p:nvPr/>
        </p:nvSpPr>
        <p:spPr bwMode="auto">
          <a:xfrm>
            <a:off x="685800" y="1295400"/>
            <a:ext cx="5840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800" dirty="0" err="1" smtClean="0"/>
              <a:t>More</a:t>
            </a:r>
            <a:r>
              <a:rPr lang="de-DE" sz="1800" dirty="0" smtClean="0"/>
              <a:t> </a:t>
            </a:r>
            <a:r>
              <a:rPr lang="de-DE" sz="1800" dirty="0" err="1" smtClean="0"/>
              <a:t>measurements</a:t>
            </a:r>
            <a:r>
              <a:rPr lang="de-DE" sz="1800" dirty="0" smtClean="0"/>
              <a:t> :  </a:t>
            </a:r>
            <a:r>
              <a:rPr lang="de-DE" sz="1800" dirty="0" err="1" smtClean="0"/>
              <a:t>Excited</a:t>
            </a:r>
            <a:r>
              <a:rPr lang="de-DE" sz="1800" dirty="0" smtClean="0"/>
              <a:t> </a:t>
            </a:r>
            <a:r>
              <a:rPr lang="de-DE" sz="1800" dirty="0" err="1" smtClean="0"/>
              <a:t>state</a:t>
            </a:r>
            <a:r>
              <a:rPr lang="de-DE" sz="1800" dirty="0" smtClean="0"/>
              <a:t> </a:t>
            </a:r>
            <a:r>
              <a:rPr lang="de-DE" sz="1800" dirty="0" err="1" smtClean="0"/>
              <a:t>transition</a:t>
            </a:r>
            <a:r>
              <a:rPr lang="de-DE" sz="1800" dirty="0" smtClean="0"/>
              <a:t> of Mo-94</a:t>
            </a:r>
            <a:endParaRPr lang="de-DE" sz="1800" dirty="0"/>
          </a:p>
        </p:txBody>
      </p:sp>
      <p:sp>
        <p:nvSpPr>
          <p:cNvPr id="8" name="Textfeld 7"/>
          <p:cNvSpPr txBox="1"/>
          <p:nvPr/>
        </p:nvSpPr>
        <p:spPr>
          <a:xfrm>
            <a:off x="6921058" y="4523601"/>
            <a:ext cx="2146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J. Phys. G 43,115201 (2016)</a:t>
            </a:r>
            <a:endParaRPr lang="de-DE" sz="1200" dirty="0"/>
          </a:p>
        </p:txBody>
      </p:sp>
      <p:pic>
        <p:nvPicPr>
          <p:cNvPr id="11" name="Bild 10" descr="Bildschirmfoto 2019-05-27 um 09.10.5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8400"/>
            <a:ext cx="9144000" cy="260985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657600" y="198120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3 </a:t>
            </a:r>
            <a:r>
              <a:rPr lang="de-DE" sz="1800" dirty="0" err="1" smtClean="0"/>
              <a:t>running</a:t>
            </a:r>
            <a:r>
              <a:rPr lang="de-DE" sz="1800" dirty="0" smtClean="0"/>
              <a:t> </a:t>
            </a:r>
            <a:r>
              <a:rPr lang="de-DE" sz="1800" dirty="0" err="1" smtClean="0"/>
              <a:t>periods</a:t>
            </a:r>
            <a:endParaRPr lang="de-DE" sz="1800" dirty="0"/>
          </a:p>
        </p:txBody>
      </p:sp>
      <p:sp>
        <p:nvSpPr>
          <p:cNvPr id="13" name="Rechteck 12"/>
          <p:cNvSpPr/>
          <p:nvPr/>
        </p:nvSpPr>
        <p:spPr>
          <a:xfrm>
            <a:off x="3048000" y="5105400"/>
            <a:ext cx="4198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/>
              <a:t>  T</a:t>
            </a:r>
            <a:r>
              <a:rPr lang="de-DE" sz="2000" baseline="-25000" dirty="0" smtClean="0"/>
              <a:t>1/2 </a:t>
            </a:r>
            <a:r>
              <a:rPr lang="de-DE" sz="2000" dirty="0" smtClean="0"/>
              <a:t>&gt; 5.2  x 10</a:t>
            </a:r>
            <a:r>
              <a:rPr lang="de-DE" sz="2000" baseline="30000" dirty="0" smtClean="0"/>
              <a:t>19</a:t>
            </a:r>
            <a:r>
              <a:rPr lang="de-DE" sz="2000" dirty="0" smtClean="0"/>
              <a:t> </a:t>
            </a:r>
            <a:r>
              <a:rPr lang="de-DE" sz="2000" dirty="0" err="1" smtClean="0"/>
              <a:t>years</a:t>
            </a:r>
            <a:r>
              <a:rPr lang="de-DE" sz="2000" dirty="0" smtClean="0"/>
              <a:t> (90 % C.I.) </a:t>
            </a:r>
            <a:endParaRPr lang="de-DE" sz="2000" dirty="0"/>
          </a:p>
        </p:txBody>
      </p:sp>
      <p:sp>
        <p:nvSpPr>
          <p:cNvPr id="14" name="Rechteck 13"/>
          <p:cNvSpPr/>
          <p:nvPr/>
        </p:nvSpPr>
        <p:spPr>
          <a:xfrm>
            <a:off x="2438400" y="5791200"/>
            <a:ext cx="4544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 smtClean="0"/>
              <a:t>N. </a:t>
            </a:r>
            <a:r>
              <a:rPr lang="de-DE" sz="1800" dirty="0" err="1" smtClean="0"/>
              <a:t>Dokania</a:t>
            </a:r>
            <a:r>
              <a:rPr lang="de-DE" sz="1800" dirty="0" smtClean="0"/>
              <a:t> et al., JPG  45, 075104 (2018) </a:t>
            </a:r>
            <a:endParaRPr lang="de-DE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2286000" y="0"/>
            <a:ext cx="518555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4400" dirty="0" smtClean="0">
                <a:solidFill>
                  <a:srgbClr val="000090"/>
                </a:solidFill>
                <a:latin typeface="Times" pitchFamily="-84" charset="0"/>
              </a:rPr>
              <a:t>Double EC and DPD</a:t>
            </a:r>
            <a:endParaRPr lang="de-DE" sz="4400" dirty="0">
              <a:solidFill>
                <a:srgbClr val="000090"/>
              </a:solidFill>
              <a:latin typeface="Times" pitchFamily="-84" charset="0"/>
            </a:endParaRPr>
          </a:p>
        </p:txBody>
      </p:sp>
      <p:sp>
        <p:nvSpPr>
          <p:cNvPr id="79878" name="Textfeld 12"/>
          <p:cNvSpPr txBox="1">
            <a:spLocks noChangeArrowheads="1"/>
          </p:cNvSpPr>
          <p:nvPr/>
        </p:nvSpPr>
        <p:spPr bwMode="auto">
          <a:xfrm>
            <a:off x="304800" y="1219200"/>
            <a:ext cx="559187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800" dirty="0" err="1" smtClean="0">
                <a:solidFill>
                  <a:srgbClr val="0000FF"/>
                </a:solidFill>
              </a:rPr>
              <a:t>Theory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prediction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lacking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for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neutrinoless</a:t>
            </a:r>
            <a:r>
              <a:rPr lang="de-DE" sz="1800" dirty="0" smtClean="0">
                <a:solidFill>
                  <a:srgbClr val="0000FF"/>
                </a:solidFill>
              </a:rPr>
              <a:t> double EC:</a:t>
            </a:r>
          </a:p>
          <a:p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- </a:t>
            </a:r>
            <a:r>
              <a:rPr lang="de-DE" sz="1800" dirty="0" err="1" smtClean="0">
                <a:solidFill>
                  <a:srgbClr val="FF0000"/>
                </a:solidFill>
              </a:rPr>
              <a:t>Internal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bremsstrahlungs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gamma</a:t>
            </a:r>
            <a:r>
              <a:rPr lang="de-DE" sz="1800" dirty="0" smtClean="0">
                <a:solidFill>
                  <a:srgbClr val="FF0000"/>
                </a:solidFill>
              </a:rPr>
              <a:t> (</a:t>
            </a:r>
            <a:r>
              <a:rPr lang="de-DE" sz="1800" dirty="0" err="1" smtClean="0">
                <a:solidFill>
                  <a:srgbClr val="FF0000"/>
                </a:solidFill>
              </a:rPr>
              <a:t>monoenergetic</a:t>
            </a:r>
            <a:r>
              <a:rPr lang="de-DE" sz="1800" dirty="0" smtClean="0">
                <a:solidFill>
                  <a:srgbClr val="FF0000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de-DE" sz="1800" dirty="0" smtClean="0"/>
              <a:t>Pair </a:t>
            </a:r>
            <a:r>
              <a:rPr lang="de-DE" sz="1800" dirty="0" err="1" smtClean="0"/>
              <a:t>production</a:t>
            </a:r>
            <a:r>
              <a:rPr lang="de-DE" sz="1800" dirty="0" smtClean="0"/>
              <a:t> in </a:t>
            </a:r>
            <a:r>
              <a:rPr lang="de-DE" sz="1800" dirty="0" err="1" smtClean="0"/>
              <a:t>nuclear</a:t>
            </a:r>
            <a:r>
              <a:rPr lang="de-DE" sz="1800" dirty="0" smtClean="0"/>
              <a:t> </a:t>
            </a:r>
            <a:r>
              <a:rPr lang="de-DE" sz="1800" dirty="0" err="1" smtClean="0"/>
              <a:t>field</a:t>
            </a:r>
            <a:endParaRPr lang="de-DE" sz="1800" dirty="0" smtClean="0"/>
          </a:p>
          <a:p>
            <a:pPr>
              <a:buFontTx/>
              <a:buChar char="-"/>
            </a:pPr>
            <a:r>
              <a:rPr lang="de-DE" sz="1800" dirty="0" smtClean="0"/>
              <a:t> </a:t>
            </a:r>
            <a:r>
              <a:rPr lang="de-DE" sz="1800" dirty="0" err="1" smtClean="0"/>
              <a:t>Internal</a:t>
            </a:r>
            <a:r>
              <a:rPr lang="de-DE" sz="1800" dirty="0" smtClean="0"/>
              <a:t> </a:t>
            </a:r>
            <a:r>
              <a:rPr lang="de-DE" sz="1800" dirty="0" err="1" smtClean="0"/>
              <a:t>conversion</a:t>
            </a:r>
            <a:endParaRPr lang="de-DE" sz="1800" dirty="0"/>
          </a:p>
        </p:txBody>
      </p:sp>
      <p:sp>
        <p:nvSpPr>
          <p:cNvPr id="9" name="Textfeld 8"/>
          <p:cNvSpPr txBox="1"/>
          <p:nvPr/>
        </p:nvSpPr>
        <p:spPr>
          <a:xfrm>
            <a:off x="4572000" y="2283023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M. </a:t>
            </a:r>
            <a:r>
              <a:rPr lang="de-DE" sz="1400" dirty="0" err="1" smtClean="0"/>
              <a:t>Doi</a:t>
            </a:r>
            <a:r>
              <a:rPr lang="de-DE" sz="1400" dirty="0" smtClean="0"/>
              <a:t>, T. </a:t>
            </a:r>
            <a:r>
              <a:rPr lang="de-DE" sz="1400" dirty="0" err="1" smtClean="0"/>
              <a:t>Kotani</a:t>
            </a:r>
            <a:r>
              <a:rPr lang="de-DE" sz="1400" dirty="0" smtClean="0"/>
              <a:t>, Prog. Theo. Phys. 89,130 (1993)</a:t>
            </a:r>
            <a:endParaRPr lang="de-DE" sz="1400" dirty="0"/>
          </a:p>
        </p:txBody>
      </p:sp>
      <p:sp>
        <p:nvSpPr>
          <p:cNvPr id="10" name="Textfeld 9"/>
          <p:cNvSpPr txBox="1"/>
          <p:nvPr/>
        </p:nvSpPr>
        <p:spPr>
          <a:xfrm>
            <a:off x="990600" y="3200400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(GERDA and „</a:t>
            </a:r>
            <a:r>
              <a:rPr lang="de-DE" sz="1800" dirty="0" err="1" smtClean="0"/>
              <a:t>our</a:t>
            </a:r>
            <a:r>
              <a:rPr lang="de-DE" sz="1800" dirty="0" smtClean="0"/>
              <a:t>“ </a:t>
            </a:r>
            <a:r>
              <a:rPr lang="de-DE" sz="1800" dirty="0" err="1" smtClean="0"/>
              <a:t>measurements</a:t>
            </a:r>
            <a:r>
              <a:rPr lang="de-DE" sz="1800" dirty="0" smtClean="0"/>
              <a:t>)</a:t>
            </a:r>
            <a:endParaRPr lang="de-DE" sz="1800" dirty="0"/>
          </a:p>
        </p:txBody>
      </p:sp>
      <p:sp>
        <p:nvSpPr>
          <p:cNvPr id="7" name="Textfeld 6"/>
          <p:cNvSpPr txBox="1"/>
          <p:nvPr/>
        </p:nvSpPr>
        <p:spPr>
          <a:xfrm>
            <a:off x="2779296" y="5726668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Again</a:t>
            </a:r>
            <a:r>
              <a:rPr lang="de-DE" sz="1800" dirty="0" smtClean="0"/>
              <a:t> </a:t>
            </a:r>
            <a:r>
              <a:rPr lang="de-DE" sz="1800" dirty="0" err="1" smtClean="0"/>
              <a:t>more</a:t>
            </a:r>
            <a:r>
              <a:rPr lang="de-DE" sz="1800" dirty="0" smtClean="0"/>
              <a:t> </a:t>
            </a:r>
            <a:r>
              <a:rPr lang="de-DE" sz="1800" dirty="0" err="1" smtClean="0"/>
              <a:t>measurements</a:t>
            </a:r>
            <a:r>
              <a:rPr lang="de-DE" sz="1800" dirty="0" smtClean="0"/>
              <a:t> </a:t>
            </a:r>
            <a:r>
              <a:rPr lang="de-DE" sz="1800" dirty="0" err="1" smtClean="0"/>
              <a:t>exist</a:t>
            </a:r>
            <a:endParaRPr lang="de-DE" sz="1800" dirty="0"/>
          </a:p>
        </p:txBody>
      </p:sp>
      <p:pic>
        <p:nvPicPr>
          <p:cNvPr id="8" name="Bild 7" descr="Bildschirmfoto 2016-09-29 um 12.24.2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733800"/>
            <a:ext cx="9144000" cy="1501775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6629400" y="4264223"/>
            <a:ext cx="2544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Eur</a:t>
            </a:r>
            <a:r>
              <a:rPr lang="de-DE" sz="1400" dirty="0" smtClean="0"/>
              <a:t>. Phys. J C 76, 652 (2016)</a:t>
            </a:r>
            <a:endParaRPr lang="de-DE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3276600" y="68759"/>
            <a:ext cx="28340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4400" dirty="0" smtClean="0">
                <a:solidFill>
                  <a:srgbClr val="000090"/>
                </a:solidFill>
                <a:latin typeface="Times" pitchFamily="-84" charset="0"/>
              </a:rPr>
              <a:t>Double EC</a:t>
            </a:r>
            <a:endParaRPr lang="de-DE" sz="4400" dirty="0">
              <a:solidFill>
                <a:srgbClr val="000090"/>
              </a:solidFill>
              <a:latin typeface="Times" pitchFamily="-84" charset="0"/>
            </a:endParaRPr>
          </a:p>
        </p:txBody>
      </p:sp>
      <p:sp>
        <p:nvSpPr>
          <p:cNvPr id="79878" name="Textfeld 12"/>
          <p:cNvSpPr txBox="1">
            <a:spLocks noChangeArrowheads="1"/>
          </p:cNvSpPr>
          <p:nvPr/>
        </p:nvSpPr>
        <p:spPr bwMode="auto">
          <a:xfrm>
            <a:off x="1219200" y="1154668"/>
            <a:ext cx="6853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800" dirty="0" smtClean="0">
                <a:solidFill>
                  <a:srgbClr val="0000FF"/>
                </a:solidFill>
              </a:rPr>
              <a:t>Suggestion:  </a:t>
            </a:r>
            <a:r>
              <a:rPr lang="de-DE" sz="1800" dirty="0" err="1" smtClean="0">
                <a:solidFill>
                  <a:srgbClr val="0000FF"/>
                </a:solidFill>
              </a:rPr>
              <a:t>Use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LXe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dark</a:t>
            </a:r>
            <a:r>
              <a:rPr lang="de-DE" sz="1800" dirty="0" smtClean="0">
                <a:solidFill>
                  <a:srgbClr val="0000FF"/>
                </a:solidFill>
              </a:rPr>
              <a:t> matter </a:t>
            </a:r>
            <a:r>
              <a:rPr lang="de-DE" sz="1800" dirty="0" err="1" smtClean="0">
                <a:solidFill>
                  <a:srgbClr val="0000FF"/>
                </a:solidFill>
              </a:rPr>
              <a:t>detectors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for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search</a:t>
            </a:r>
            <a:r>
              <a:rPr lang="de-DE" sz="1800" dirty="0" smtClean="0">
                <a:solidFill>
                  <a:srgbClr val="0000FF"/>
                </a:solidFill>
              </a:rPr>
              <a:t>  (</a:t>
            </a:r>
            <a:r>
              <a:rPr lang="de-DE" sz="1800" baseline="30000" dirty="0" smtClean="0">
                <a:solidFill>
                  <a:srgbClr val="0000FF"/>
                </a:solidFill>
              </a:rPr>
              <a:t>124,126</a:t>
            </a:r>
            <a:r>
              <a:rPr lang="de-DE" sz="1800" dirty="0" smtClean="0">
                <a:solidFill>
                  <a:srgbClr val="0000FF"/>
                </a:solidFill>
              </a:rPr>
              <a:t>Xe)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752600" y="1472624"/>
            <a:ext cx="6705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N. </a:t>
            </a:r>
            <a:r>
              <a:rPr lang="de-DE" sz="1600" dirty="0" err="1" smtClean="0"/>
              <a:t>Barros</a:t>
            </a:r>
            <a:r>
              <a:rPr lang="de-DE" sz="1600" dirty="0" smtClean="0"/>
              <a:t>, </a:t>
            </a:r>
            <a:r>
              <a:rPr lang="de-DE" sz="1600" dirty="0" err="1" smtClean="0"/>
              <a:t>J.Thurn</a:t>
            </a:r>
            <a:r>
              <a:rPr lang="de-DE" sz="1600" dirty="0" smtClean="0"/>
              <a:t>, K. Zuber, J. Phys. G 41, 115105  (2014)</a:t>
            </a:r>
          </a:p>
          <a:p>
            <a:endParaRPr lang="de-DE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576888" y="2057400"/>
            <a:ext cx="81876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Xenon-collab</a:t>
            </a:r>
            <a:r>
              <a:rPr lang="de-DE" sz="1800" dirty="0" smtClean="0"/>
              <a:t>:      T &gt; 6.5 10</a:t>
            </a:r>
            <a:r>
              <a:rPr lang="de-DE" sz="1800" baseline="30000" dirty="0" smtClean="0"/>
              <a:t>20</a:t>
            </a:r>
            <a:r>
              <a:rPr lang="de-DE" sz="1800" dirty="0" smtClean="0"/>
              <a:t> </a:t>
            </a:r>
            <a:r>
              <a:rPr lang="de-DE" sz="1800" dirty="0" err="1" smtClean="0"/>
              <a:t>years</a:t>
            </a:r>
            <a:r>
              <a:rPr lang="de-DE" sz="1800" dirty="0" smtClean="0"/>
              <a:t>, (124Xe) Phys. Rev. C 95, 024605  (2017)</a:t>
            </a:r>
          </a:p>
          <a:p>
            <a:r>
              <a:rPr lang="de-DE" sz="1800" dirty="0" err="1" smtClean="0"/>
              <a:t>XMASS-collab</a:t>
            </a:r>
            <a:r>
              <a:rPr lang="de-DE" sz="1800" dirty="0" smtClean="0"/>
              <a:t>.:   T &gt; 2.1 10</a:t>
            </a:r>
            <a:r>
              <a:rPr lang="de-DE" sz="1800" baseline="30000" dirty="0" smtClean="0"/>
              <a:t>22</a:t>
            </a:r>
            <a:r>
              <a:rPr lang="de-DE" sz="1800" dirty="0" smtClean="0"/>
              <a:t> </a:t>
            </a:r>
            <a:r>
              <a:rPr lang="de-DE" sz="1800" dirty="0" err="1" smtClean="0"/>
              <a:t>years</a:t>
            </a:r>
            <a:r>
              <a:rPr lang="de-DE" sz="1800" dirty="0" smtClean="0"/>
              <a:t>  (124Xe), PTEP, 053  (2018)</a:t>
            </a:r>
          </a:p>
          <a:p>
            <a:r>
              <a:rPr lang="de-DE" sz="1800" dirty="0" err="1" smtClean="0"/>
              <a:t>Russian-collab</a:t>
            </a:r>
            <a:r>
              <a:rPr lang="de-DE" sz="1800" dirty="0" smtClean="0"/>
              <a:t>.:   T &gt; 7.7 10</a:t>
            </a:r>
            <a:r>
              <a:rPr lang="de-DE" sz="1800" baseline="30000" dirty="0" smtClean="0"/>
              <a:t>21</a:t>
            </a:r>
            <a:r>
              <a:rPr lang="de-DE" sz="1800" dirty="0" smtClean="0"/>
              <a:t> </a:t>
            </a:r>
            <a:r>
              <a:rPr lang="de-DE" sz="1800" dirty="0" err="1" smtClean="0"/>
              <a:t>years</a:t>
            </a:r>
            <a:r>
              <a:rPr lang="de-DE" sz="1800" dirty="0" smtClean="0"/>
              <a:t>  (124Xe), Phys. Part. </a:t>
            </a:r>
            <a:r>
              <a:rPr lang="de-DE" sz="1800" dirty="0" err="1" smtClean="0"/>
              <a:t>Nucl</a:t>
            </a:r>
            <a:r>
              <a:rPr lang="de-DE" sz="1800" dirty="0" smtClean="0"/>
              <a:t>. 49, 563 (2018) </a:t>
            </a:r>
          </a:p>
          <a:p>
            <a:endParaRPr lang="de-DE" sz="1800" dirty="0"/>
          </a:p>
        </p:txBody>
      </p:sp>
      <p:sp>
        <p:nvSpPr>
          <p:cNvPr id="7" name="Textfeld 6"/>
          <p:cNvSpPr txBox="1"/>
          <p:nvPr/>
        </p:nvSpPr>
        <p:spPr>
          <a:xfrm>
            <a:off x="609600" y="6260068"/>
            <a:ext cx="836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More</a:t>
            </a:r>
            <a:r>
              <a:rPr lang="de-DE" sz="1800" dirty="0" smtClean="0"/>
              <a:t> to come - </a:t>
            </a:r>
            <a:r>
              <a:rPr lang="de-DE" sz="1800" dirty="0" err="1" smtClean="0"/>
              <a:t>more</a:t>
            </a:r>
            <a:r>
              <a:rPr lang="de-DE" sz="1800" dirty="0" smtClean="0"/>
              <a:t> </a:t>
            </a:r>
            <a:r>
              <a:rPr lang="de-DE" sz="1800" dirty="0" err="1" smtClean="0"/>
              <a:t>data</a:t>
            </a:r>
            <a:r>
              <a:rPr lang="de-DE" sz="1800" dirty="0" smtClean="0"/>
              <a:t>, larger </a:t>
            </a:r>
            <a:r>
              <a:rPr lang="de-DE" sz="1800" dirty="0" err="1" smtClean="0"/>
              <a:t>detectors</a:t>
            </a:r>
            <a:r>
              <a:rPr lang="de-DE" sz="1800" dirty="0" smtClean="0"/>
              <a:t> </a:t>
            </a:r>
            <a:r>
              <a:rPr lang="de-DE" sz="1800" dirty="0" err="1" smtClean="0"/>
              <a:t>like</a:t>
            </a:r>
            <a:r>
              <a:rPr lang="de-DE" sz="1800" dirty="0" smtClean="0"/>
              <a:t> </a:t>
            </a:r>
            <a:r>
              <a:rPr lang="de-DE" sz="1800" dirty="0" err="1" smtClean="0"/>
              <a:t>XenonNT</a:t>
            </a:r>
            <a:r>
              <a:rPr lang="de-DE" sz="1800" dirty="0" smtClean="0"/>
              <a:t> , DARWIN and </a:t>
            </a:r>
            <a:r>
              <a:rPr lang="de-DE" sz="1800" dirty="0" err="1" smtClean="0"/>
              <a:t>others</a:t>
            </a:r>
            <a:endParaRPr lang="de-DE" sz="1800" dirty="0"/>
          </a:p>
        </p:txBody>
      </p:sp>
      <p:sp>
        <p:nvSpPr>
          <p:cNvPr id="8" name="Textfeld 7"/>
          <p:cNvSpPr txBox="1"/>
          <p:nvPr/>
        </p:nvSpPr>
        <p:spPr>
          <a:xfrm>
            <a:off x="1371600" y="3124200"/>
            <a:ext cx="7314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Discovery of 2ν ECEC </a:t>
            </a:r>
            <a:r>
              <a:rPr lang="de-DE" sz="2000" dirty="0" err="1" smtClean="0">
                <a:solidFill>
                  <a:srgbClr val="FF0000"/>
                </a:solidFill>
              </a:rPr>
              <a:t>by</a:t>
            </a:r>
            <a:r>
              <a:rPr lang="de-DE" sz="2000" dirty="0" smtClean="0">
                <a:solidFill>
                  <a:srgbClr val="FF0000"/>
                </a:solidFill>
              </a:rPr>
              <a:t> Xenon </a:t>
            </a:r>
            <a:r>
              <a:rPr lang="de-DE" sz="2000" dirty="0" err="1" smtClean="0">
                <a:solidFill>
                  <a:srgbClr val="FF0000"/>
                </a:solidFill>
              </a:rPr>
              <a:t>coll</a:t>
            </a:r>
            <a:r>
              <a:rPr lang="de-DE" sz="2000" dirty="0" smtClean="0">
                <a:solidFill>
                  <a:srgbClr val="FF0000"/>
                </a:solidFill>
              </a:rPr>
              <a:t>., Nature 568,  532(2019) 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62000" y="3505200"/>
            <a:ext cx="7584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Xenon-collab</a:t>
            </a:r>
            <a:r>
              <a:rPr lang="de-DE" sz="2000" dirty="0" smtClean="0"/>
              <a:t>:      T = 1.8 10</a:t>
            </a:r>
            <a:r>
              <a:rPr lang="de-DE" sz="2000" baseline="30000" dirty="0" smtClean="0"/>
              <a:t>22</a:t>
            </a:r>
            <a:r>
              <a:rPr lang="de-DE" sz="2000" dirty="0" smtClean="0"/>
              <a:t>    0.5 (</a:t>
            </a:r>
            <a:r>
              <a:rPr lang="de-DE" sz="2000" dirty="0" err="1" smtClean="0"/>
              <a:t>stat</a:t>
            </a:r>
            <a:r>
              <a:rPr lang="de-DE" sz="2000" dirty="0" smtClean="0"/>
              <a:t>.)     (</a:t>
            </a:r>
            <a:r>
              <a:rPr lang="de-DE" sz="2000" dirty="0" err="1" smtClean="0"/>
              <a:t>sys</a:t>
            </a:r>
            <a:r>
              <a:rPr lang="de-DE" sz="2000" dirty="0" smtClean="0"/>
              <a:t>.) </a:t>
            </a:r>
            <a:r>
              <a:rPr lang="de-DE" sz="2000" dirty="0" err="1" smtClean="0"/>
              <a:t>years</a:t>
            </a:r>
            <a:r>
              <a:rPr lang="de-DE" sz="2000" dirty="0" smtClean="0"/>
              <a:t> (124Xe)</a:t>
            </a:r>
          </a:p>
          <a:p>
            <a:endParaRPr lang="de-DE" sz="2000" dirty="0"/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/>
        </p:nvGraphicFramePr>
        <p:xfrm>
          <a:off x="3937000" y="3270250"/>
          <a:ext cx="1270000" cy="317500"/>
        </p:xfrm>
        <a:graphic>
          <a:graphicData uri="http://schemas.openxmlformats.org/presentationml/2006/ole">
            <p:oleObj spid="_x0000_s913410" name="Formel" r:id="rId4" imgW="101600" imgH="177800" progId="Equation.3">
              <p:embed/>
            </p:oleObj>
          </a:graphicData>
        </a:graphic>
      </p:graphicFrame>
      <p:graphicFrame>
        <p:nvGraphicFramePr>
          <p:cNvPr id="913411" name="Object 3"/>
          <p:cNvGraphicFramePr>
            <a:graphicFrameLocks noChangeAspect="1"/>
          </p:cNvGraphicFramePr>
          <p:nvPr/>
        </p:nvGraphicFramePr>
        <p:xfrm>
          <a:off x="4114800" y="3505200"/>
          <a:ext cx="292100" cy="304800"/>
        </p:xfrm>
        <a:graphic>
          <a:graphicData uri="http://schemas.openxmlformats.org/presentationml/2006/ole">
            <p:oleObj spid="_x0000_s913411" name="Formel" r:id="rId5" imgW="127000" imgH="127000" progId="Equation.3">
              <p:embed/>
            </p:oleObj>
          </a:graphicData>
        </a:graphic>
      </p:graphicFrame>
      <p:graphicFrame>
        <p:nvGraphicFramePr>
          <p:cNvPr id="913412" name="Object 4"/>
          <p:cNvGraphicFramePr>
            <a:graphicFrameLocks noChangeAspect="1"/>
          </p:cNvGraphicFramePr>
          <p:nvPr/>
        </p:nvGraphicFramePr>
        <p:xfrm flipH="1">
          <a:off x="5486400" y="3429000"/>
          <a:ext cx="350520" cy="457200"/>
        </p:xfrm>
        <a:graphic>
          <a:graphicData uri="http://schemas.openxmlformats.org/presentationml/2006/ole">
            <p:oleObj spid="_x0000_s913412" name="Formel" r:id="rId6" imgW="127000" imgH="1270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654300" y="306388"/>
            <a:ext cx="3897313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>
                <a:ea typeface="ＭＳ Ｐゴシック" pitchFamily="-65" charset="-128"/>
                <a:cs typeface="ＭＳ Ｐゴシック" pitchFamily="-65" charset="-128"/>
              </a:rPr>
              <a:t>COBRA</a:t>
            </a:r>
          </a:p>
        </p:txBody>
      </p:sp>
      <p:sp>
        <p:nvSpPr>
          <p:cNvPr id="654339" name="Text Box 3"/>
          <p:cNvSpPr txBox="1">
            <a:spLocks noChangeArrowheads="1"/>
          </p:cNvSpPr>
          <p:nvPr/>
        </p:nvSpPr>
        <p:spPr bwMode="auto">
          <a:xfrm>
            <a:off x="990600" y="1219200"/>
            <a:ext cx="7620000" cy="193899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de-DE" sz="4000" dirty="0">
                <a:solidFill>
                  <a:srgbClr val="FFFF00"/>
                </a:solidFill>
                <a:latin typeface="Tahoma" charset="0"/>
              </a:rPr>
              <a:t>     </a:t>
            </a:r>
            <a:r>
              <a:rPr lang="de-DE" sz="4000" dirty="0" err="1">
                <a:solidFill>
                  <a:srgbClr val="FFFF00"/>
                </a:solidFill>
                <a:latin typeface="Tahoma" charset="0"/>
              </a:rPr>
              <a:t>Use</a:t>
            </a:r>
            <a:r>
              <a:rPr lang="de-DE" sz="4000" dirty="0">
                <a:solidFill>
                  <a:srgbClr val="FFFF00"/>
                </a:solidFill>
                <a:latin typeface="Tahoma" charset="0"/>
              </a:rPr>
              <a:t> large </a:t>
            </a:r>
            <a:r>
              <a:rPr lang="de-DE" sz="4000" dirty="0" err="1">
                <a:solidFill>
                  <a:srgbClr val="FFFF00"/>
                </a:solidFill>
                <a:latin typeface="Tahoma" charset="0"/>
              </a:rPr>
              <a:t>amount</a:t>
            </a:r>
            <a:r>
              <a:rPr lang="de-DE" sz="4000" dirty="0">
                <a:solidFill>
                  <a:srgbClr val="FFFF00"/>
                </a:solidFill>
                <a:latin typeface="Tahoma" charset="0"/>
              </a:rPr>
              <a:t> of </a:t>
            </a:r>
          </a:p>
          <a:p>
            <a:pPr algn="l">
              <a:defRPr/>
            </a:pPr>
            <a:r>
              <a:rPr lang="de-DE" sz="4000" dirty="0">
                <a:solidFill>
                  <a:srgbClr val="FFFF00"/>
                </a:solidFill>
                <a:latin typeface="Tahoma" charset="0"/>
              </a:rPr>
              <a:t>      </a:t>
            </a:r>
            <a:r>
              <a:rPr lang="de-DE" sz="4000" dirty="0" smtClean="0">
                <a:solidFill>
                  <a:srgbClr val="FFFF00"/>
                </a:solidFill>
                <a:latin typeface="Tahoma" charset="0"/>
              </a:rPr>
              <a:t> </a:t>
            </a:r>
            <a:r>
              <a:rPr lang="de-DE" sz="4000" dirty="0" err="1" smtClean="0">
                <a:solidFill>
                  <a:srgbClr val="FFFF00"/>
                </a:solidFill>
                <a:latin typeface="Tahoma" charset="0"/>
              </a:rPr>
              <a:t>CdZnTe</a:t>
            </a:r>
            <a:r>
              <a:rPr lang="de-DE" sz="4000" dirty="0" smtClean="0">
                <a:solidFill>
                  <a:srgbClr val="FFFF00"/>
                </a:solidFill>
                <a:latin typeface="Tahoma" charset="0"/>
              </a:rPr>
              <a:t> </a:t>
            </a:r>
            <a:r>
              <a:rPr lang="de-DE" sz="4000" dirty="0" err="1" smtClean="0">
                <a:solidFill>
                  <a:srgbClr val="FFFF00"/>
                </a:solidFill>
                <a:latin typeface="Tahoma" charset="0"/>
              </a:rPr>
              <a:t>Room</a:t>
            </a:r>
            <a:r>
              <a:rPr lang="de-DE" sz="4000" dirty="0" smtClean="0">
                <a:solidFill>
                  <a:srgbClr val="FFFF00"/>
                </a:solidFill>
                <a:latin typeface="Tahoma" charset="0"/>
              </a:rPr>
              <a:t> </a:t>
            </a:r>
            <a:r>
              <a:rPr lang="de-DE" sz="4000" dirty="0" err="1" smtClean="0">
                <a:solidFill>
                  <a:srgbClr val="FFFF00"/>
                </a:solidFill>
                <a:latin typeface="Tahoma" charset="0"/>
              </a:rPr>
              <a:t>Temp</a:t>
            </a:r>
            <a:endParaRPr lang="de-DE" sz="4000" dirty="0" smtClean="0">
              <a:solidFill>
                <a:srgbClr val="FFFF00"/>
              </a:solidFill>
              <a:latin typeface="Tahoma" charset="0"/>
            </a:endParaRPr>
          </a:p>
          <a:p>
            <a:pPr algn="l">
              <a:defRPr/>
            </a:pPr>
            <a:r>
              <a:rPr lang="de-DE" sz="4000" dirty="0">
                <a:solidFill>
                  <a:srgbClr val="FFFF00"/>
                </a:solidFill>
                <a:latin typeface="Tahoma" charset="0"/>
              </a:rPr>
              <a:t> </a:t>
            </a:r>
            <a:r>
              <a:rPr lang="de-DE" sz="4000" dirty="0" err="1">
                <a:solidFill>
                  <a:srgbClr val="FFFF00"/>
                </a:solidFill>
                <a:latin typeface="Tahoma" charset="0"/>
              </a:rPr>
              <a:t>Semiconductor</a:t>
            </a:r>
            <a:r>
              <a:rPr lang="de-DE" sz="4000" dirty="0">
                <a:solidFill>
                  <a:srgbClr val="FFFF00"/>
                </a:solidFill>
                <a:latin typeface="Tahoma" charset="0"/>
              </a:rPr>
              <a:t> </a:t>
            </a:r>
            <a:r>
              <a:rPr lang="de-DE" sz="4000" dirty="0" err="1">
                <a:solidFill>
                  <a:srgbClr val="FFFF00"/>
                </a:solidFill>
                <a:latin typeface="Tahoma" charset="0"/>
              </a:rPr>
              <a:t>Detectors</a:t>
            </a:r>
            <a:endParaRPr lang="de-DE" sz="2400" dirty="0">
              <a:solidFill>
                <a:srgbClr val="FFFF00"/>
              </a:solidFill>
              <a:latin typeface="Tahoma" charset="0"/>
            </a:endParaRPr>
          </a:p>
        </p:txBody>
      </p:sp>
      <p:pic>
        <p:nvPicPr>
          <p:cNvPr id="77828" name="Picture 4" descr="detector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429000"/>
            <a:ext cx="2819400" cy="217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6096000" y="3429000"/>
            <a:ext cx="2554288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de-DE" sz="2400" dirty="0">
                <a:solidFill>
                  <a:schemeClr val="tx2"/>
                </a:solidFill>
              </a:rPr>
              <a:t>Large </a:t>
            </a:r>
            <a:r>
              <a:rPr lang="de-DE" sz="2400" dirty="0" err="1">
                <a:solidFill>
                  <a:schemeClr val="tx2"/>
                </a:solidFill>
              </a:rPr>
              <a:t>array</a:t>
            </a:r>
            <a:r>
              <a:rPr lang="de-DE" sz="2400" dirty="0">
                <a:solidFill>
                  <a:schemeClr val="tx2"/>
                </a:solidFill>
              </a:rPr>
              <a:t> of </a:t>
            </a:r>
          </a:p>
          <a:p>
            <a:pPr algn="l"/>
            <a:r>
              <a:rPr lang="de-DE" sz="2400" dirty="0" err="1">
                <a:solidFill>
                  <a:schemeClr val="tx2"/>
                </a:solidFill>
              </a:rPr>
              <a:t>CdZnTe</a:t>
            </a:r>
            <a:r>
              <a:rPr lang="de-DE" sz="2400" dirty="0">
                <a:solidFill>
                  <a:schemeClr val="tx2"/>
                </a:solidFill>
              </a:rPr>
              <a:t> </a:t>
            </a:r>
            <a:r>
              <a:rPr lang="de-DE" sz="2400" dirty="0" err="1">
                <a:solidFill>
                  <a:schemeClr val="tx2"/>
                </a:solidFill>
              </a:rPr>
              <a:t>detectors</a:t>
            </a:r>
            <a:endParaRPr lang="de-DE" sz="2400" dirty="0">
              <a:solidFill>
                <a:schemeClr val="tx2"/>
              </a:solidFill>
            </a:endParaRP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4800600" y="6248400"/>
            <a:ext cx="40862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de-DE" sz="2000" b="1">
                <a:latin typeface="Times New Roman" pitchFamily="-65" charset="0"/>
              </a:rPr>
              <a:t>K. Zuber, Phys. Lett. B 519,1 (2001)</a:t>
            </a:r>
          </a:p>
        </p:txBody>
      </p:sp>
      <p:pic>
        <p:nvPicPr>
          <p:cNvPr id="77831" name="Picture 7" descr="cube_kle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962400"/>
            <a:ext cx="1143000" cy="104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533400" y="5562600"/>
            <a:ext cx="8382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de-DE" sz="1600" b="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/>
                <a:cs typeface="Arial Rounded MT Bold"/>
              </a:rPr>
              <a:t>Allows</a:t>
            </a:r>
            <a:r>
              <a:rPr lang="de-DE" sz="1600" b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/>
                <a:cs typeface="Arial Rounded MT Bold"/>
              </a:rPr>
              <a:t> </a:t>
            </a:r>
            <a:r>
              <a:rPr lang="de-DE" sz="1600" b="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/>
                <a:cs typeface="Arial Rounded MT Bold"/>
              </a:rPr>
              <a:t>for</a:t>
            </a:r>
            <a:r>
              <a:rPr lang="de-DE" sz="1600" b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/>
                <a:cs typeface="Arial Rounded MT Bold"/>
              </a:rPr>
              <a:t> </a:t>
            </a:r>
            <a:r>
              <a:rPr lang="de-DE" sz="1600" b="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/>
                <a:cs typeface="Arial Rounded MT Bold"/>
              </a:rPr>
              <a:t>searches</a:t>
            </a:r>
            <a:r>
              <a:rPr lang="de-DE" sz="1600" b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/>
                <a:cs typeface="Arial Rounded MT Bold"/>
              </a:rPr>
              <a:t> of Te-130, Te-128, Zn-70, Cd-114, </a:t>
            </a:r>
            <a:r>
              <a:rPr lang="de-DE" sz="1600" b="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Cd-116 </a:t>
            </a:r>
            <a:r>
              <a:rPr lang="de-DE" sz="1600" b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/>
                <a:cs typeface="Arial Rounded MT Bold"/>
              </a:rPr>
              <a:t>(</a:t>
            </a:r>
            <a:r>
              <a:rPr lang="de-DE" sz="1600" b="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/>
                <a:cs typeface="Arial Rounded MT Bold"/>
              </a:rPr>
              <a:t>two</a:t>
            </a:r>
            <a:r>
              <a:rPr lang="de-DE" sz="1600" b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/>
                <a:cs typeface="Arial Rounded MT Bold"/>
              </a:rPr>
              <a:t> </a:t>
            </a:r>
            <a:r>
              <a:rPr lang="de-DE" sz="1600" b="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/>
                <a:cs typeface="Arial Rounded MT Bold"/>
              </a:rPr>
              <a:t>electrons</a:t>
            </a:r>
            <a:r>
              <a:rPr lang="de-DE" sz="1600" b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/>
                <a:cs typeface="Arial Rounded MT Bold"/>
              </a:rPr>
              <a:t>)</a:t>
            </a:r>
          </a:p>
          <a:p>
            <a:pPr marL="174625" indent="-174625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de-DE" sz="1600" b="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/>
                <a:cs typeface="Arial Rounded MT Bold"/>
              </a:rPr>
              <a:t>Allows</a:t>
            </a:r>
            <a:r>
              <a:rPr lang="de-DE" sz="1600" b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/>
                <a:cs typeface="Arial Rounded MT Bold"/>
              </a:rPr>
              <a:t> </a:t>
            </a:r>
            <a:r>
              <a:rPr lang="de-DE" sz="1600" b="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/>
                <a:cs typeface="Arial Rounded MT Bold"/>
              </a:rPr>
              <a:t>for</a:t>
            </a:r>
            <a:r>
              <a:rPr lang="de-DE" sz="1600" b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/>
                <a:cs typeface="Arial Rounded MT Bold"/>
              </a:rPr>
              <a:t> </a:t>
            </a:r>
            <a:r>
              <a:rPr lang="de-DE" sz="1600" b="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/>
                <a:cs typeface="Arial Rounded MT Bold"/>
              </a:rPr>
              <a:t>searches</a:t>
            </a:r>
            <a:r>
              <a:rPr lang="de-DE" sz="1600" b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/>
                <a:cs typeface="Arial Rounded MT Bold"/>
              </a:rPr>
              <a:t> of Zn-64, </a:t>
            </a:r>
            <a:r>
              <a:rPr lang="de-DE" sz="1600" b="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Cd-106</a:t>
            </a:r>
            <a:r>
              <a:rPr lang="de-DE" sz="1600" b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/>
                <a:cs typeface="Arial Rounded MT Bold"/>
              </a:rPr>
              <a:t>, Cd-108, Te-120 (</a:t>
            </a:r>
            <a:r>
              <a:rPr lang="de-DE" sz="1600" b="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/>
                <a:cs typeface="Arial Rounded MT Bold"/>
              </a:rPr>
              <a:t>positron/EC</a:t>
            </a:r>
            <a:r>
              <a:rPr lang="de-DE" sz="1600" b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/>
                <a:cs typeface="Arial Rounded MT Bold"/>
              </a:rPr>
              <a:t>)</a:t>
            </a:r>
            <a:endParaRPr lang="de-DE" sz="1600" b="0" dirty="0">
              <a:solidFill>
                <a:prstClr val="black">
                  <a:lumMod val="85000"/>
                  <a:lumOff val="15000"/>
                </a:prst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943600" y="461146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 smtClean="0">
                <a:solidFill>
                  <a:srgbClr val="FF0000"/>
                </a:solidFill>
              </a:rPr>
              <a:t>Q-value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is</a:t>
            </a:r>
            <a:r>
              <a:rPr lang="de-DE" sz="1800" dirty="0" smtClean="0">
                <a:solidFill>
                  <a:srgbClr val="FF0000"/>
                </a:solidFill>
              </a:rPr>
              <a:t> 2.814 MeV</a:t>
            </a:r>
          </a:p>
          <a:p>
            <a:r>
              <a:rPr lang="de-DE" sz="1800" dirty="0" err="1" smtClean="0">
                <a:solidFill>
                  <a:srgbClr val="FF0000"/>
                </a:solidFill>
              </a:rPr>
              <a:t>Beyond</a:t>
            </a:r>
            <a:r>
              <a:rPr lang="de-DE" sz="1800" dirty="0" smtClean="0">
                <a:solidFill>
                  <a:srgbClr val="FF0000"/>
                </a:solidFill>
              </a:rPr>
              <a:t>  Tl-208 </a:t>
            </a:r>
            <a:r>
              <a:rPr lang="de-DE" sz="1800" dirty="0" err="1" smtClean="0">
                <a:solidFill>
                  <a:srgbClr val="FF0000"/>
                </a:solidFill>
              </a:rPr>
              <a:t>line</a:t>
            </a:r>
            <a:r>
              <a:rPr lang="de-DE" sz="1800" dirty="0" smtClean="0">
                <a:solidFill>
                  <a:srgbClr val="FF0000"/>
                </a:solidFill>
              </a:rPr>
              <a:t>!!!</a:t>
            </a:r>
            <a:endParaRPr lang="de-DE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1" hangingPunct="1"/>
            <a:r>
              <a:rPr lang="de-DE" sz="4000" b="1">
                <a:solidFill>
                  <a:srgbClr val="000000"/>
                </a:solidFill>
                <a:latin typeface="Microsoft Sans Serif" pitchFamily="-84" charset="0"/>
              </a:rPr>
              <a:t> </a:t>
            </a:r>
            <a:endParaRPr lang="en-GB" sz="4000" b="1">
              <a:solidFill>
                <a:srgbClr val="000000"/>
              </a:solidFill>
              <a:latin typeface="Microsoft Sans Serif" pitchFamily="-84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6858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1" hangingPunct="1"/>
            <a:endParaRPr lang="en-GB" sz="4000" b="1">
              <a:solidFill>
                <a:srgbClr val="000000"/>
              </a:solidFill>
              <a:latin typeface="Microsoft Sans Serif" pitchFamily="-84" charset="0"/>
            </a:endParaRP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49288" y="-76200"/>
            <a:ext cx="7504112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COBRA</a:t>
            </a:r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8373" name="Text Box 19"/>
          <p:cNvSpPr txBox="1">
            <a:spLocks noChangeArrowheads="1"/>
          </p:cNvSpPr>
          <p:nvPr/>
        </p:nvSpPr>
        <p:spPr bwMode="auto">
          <a:xfrm>
            <a:off x="273050" y="1871663"/>
            <a:ext cx="4876800" cy="519112"/>
          </a:xfrm>
          <a:prstGeom prst="rect">
            <a:avLst/>
          </a:prstGeom>
          <a:noFill/>
          <a:ln w="34925" cap="rnd">
            <a:noFill/>
            <a:prstDash val="sysDot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de-DE" sz="2800" b="1">
              <a:solidFill>
                <a:srgbClr val="808080"/>
              </a:solidFill>
              <a:latin typeface="Times New Roman" pitchFamily="-84" charset="0"/>
            </a:endParaRPr>
          </a:p>
        </p:txBody>
      </p:sp>
      <p:pic>
        <p:nvPicPr>
          <p:cNvPr id="9" name="Bild 8" descr="Bildschirmfoto 2017-05-30 um 12.25.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71600"/>
            <a:ext cx="7794484" cy="5182791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2400" y="0"/>
            <a:ext cx="1420654" cy="14478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867400" y="606623"/>
            <a:ext cx="2467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Courtesy</a:t>
            </a:r>
            <a:r>
              <a:rPr lang="de-DE" sz="1400" dirty="0" smtClean="0"/>
              <a:t> of Stefan </a:t>
            </a:r>
            <a:r>
              <a:rPr lang="de-DE" sz="1400" dirty="0" err="1" smtClean="0"/>
              <a:t>Zatschler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1" hangingPunct="1"/>
            <a:r>
              <a:rPr lang="de-DE" sz="4000" b="1">
                <a:solidFill>
                  <a:srgbClr val="000000"/>
                </a:solidFill>
                <a:latin typeface="Microsoft Sans Serif" pitchFamily="-84" charset="0"/>
              </a:rPr>
              <a:t> </a:t>
            </a:r>
            <a:endParaRPr lang="en-GB" sz="4000" b="1">
              <a:solidFill>
                <a:srgbClr val="000000"/>
              </a:solidFill>
              <a:latin typeface="Microsoft Sans Serif" pitchFamily="-84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6858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1" hangingPunct="1"/>
            <a:endParaRPr lang="en-GB" sz="4000" b="1">
              <a:solidFill>
                <a:srgbClr val="000000"/>
              </a:solidFill>
              <a:latin typeface="Microsoft Sans Serif" pitchFamily="-84" charset="0"/>
            </a:endParaRP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49288" y="-76200"/>
            <a:ext cx="7504112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COBRA</a:t>
            </a:r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8373" name="Text Box 19"/>
          <p:cNvSpPr txBox="1">
            <a:spLocks noChangeArrowheads="1"/>
          </p:cNvSpPr>
          <p:nvPr/>
        </p:nvSpPr>
        <p:spPr bwMode="auto">
          <a:xfrm>
            <a:off x="273050" y="1871663"/>
            <a:ext cx="4876800" cy="519112"/>
          </a:xfrm>
          <a:prstGeom prst="rect">
            <a:avLst/>
          </a:prstGeom>
          <a:noFill/>
          <a:ln w="34925" cap="rnd">
            <a:noFill/>
            <a:prstDash val="sysDot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de-DE" sz="2800" b="1">
              <a:solidFill>
                <a:srgbClr val="808080"/>
              </a:solidFill>
              <a:latin typeface="Times New Roman" pitchFamily="-84" charset="0"/>
            </a:endParaRP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2400" y="0"/>
            <a:ext cx="1420654" cy="1447800"/>
          </a:xfrm>
          <a:prstGeom prst="rect">
            <a:avLst/>
          </a:prstGeom>
        </p:spPr>
      </p:pic>
      <p:pic>
        <p:nvPicPr>
          <p:cNvPr id="8" name="Bild 7" descr="Bildschirmfoto 2017-05-30 um 12.26.3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219200"/>
            <a:ext cx="7567448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1" hangingPunct="1"/>
            <a:r>
              <a:rPr lang="de-DE" sz="4000" b="1">
                <a:solidFill>
                  <a:srgbClr val="000000"/>
                </a:solidFill>
                <a:latin typeface="Microsoft Sans Serif" pitchFamily="-84" charset="0"/>
              </a:rPr>
              <a:t> </a:t>
            </a:r>
            <a:endParaRPr lang="en-GB" sz="4000" b="1">
              <a:solidFill>
                <a:srgbClr val="000000"/>
              </a:solidFill>
              <a:latin typeface="Microsoft Sans Serif" pitchFamily="-84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6858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1" hangingPunct="1"/>
            <a:endParaRPr lang="en-GB" sz="4000" b="1">
              <a:solidFill>
                <a:srgbClr val="000000"/>
              </a:solidFill>
              <a:latin typeface="Microsoft Sans Serif" pitchFamily="-84" charset="0"/>
            </a:endParaRP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49288" y="-76200"/>
            <a:ext cx="7504112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COBRA</a:t>
            </a:r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8373" name="Text Box 19"/>
          <p:cNvSpPr txBox="1">
            <a:spLocks noChangeArrowheads="1"/>
          </p:cNvSpPr>
          <p:nvPr/>
        </p:nvSpPr>
        <p:spPr bwMode="auto">
          <a:xfrm>
            <a:off x="273050" y="1871663"/>
            <a:ext cx="4876800" cy="519112"/>
          </a:xfrm>
          <a:prstGeom prst="rect">
            <a:avLst/>
          </a:prstGeom>
          <a:noFill/>
          <a:ln w="34925" cap="rnd">
            <a:noFill/>
            <a:prstDash val="sysDot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de-DE" sz="2800" b="1">
              <a:solidFill>
                <a:srgbClr val="808080"/>
              </a:solidFill>
              <a:latin typeface="Times New Roman" pitchFamily="-84" charset="0"/>
            </a:endParaRPr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200" y="51448"/>
            <a:ext cx="1295400" cy="1320152"/>
          </a:xfrm>
          <a:prstGeom prst="rect">
            <a:avLst/>
          </a:prstGeom>
        </p:spPr>
      </p:pic>
      <p:pic>
        <p:nvPicPr>
          <p:cNvPr id="12" name="Bild 11" descr="Bildschirmfoto 2019-05-28 um 12.24.0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124200"/>
            <a:ext cx="5257800" cy="3424705"/>
          </a:xfrm>
          <a:prstGeom prst="rect">
            <a:avLst/>
          </a:prstGeom>
        </p:spPr>
      </p:pic>
      <p:pic>
        <p:nvPicPr>
          <p:cNvPr id="14" name="Bild 13" descr="Bildschirmfoto 2019-05-28 um 12.33.2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914400"/>
            <a:ext cx="2978983" cy="2339245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5638800" y="3581400"/>
            <a:ext cx="308289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This</a:t>
            </a:r>
            <a:r>
              <a:rPr lang="de-DE" sz="1600" dirty="0" smtClean="0"/>
              <a:t> </a:t>
            </a:r>
            <a:r>
              <a:rPr lang="de-DE" sz="1600" dirty="0" err="1" smtClean="0"/>
              <a:t>allows</a:t>
            </a:r>
            <a:r>
              <a:rPr lang="de-DE" sz="1600" dirty="0" smtClean="0"/>
              <a:t>:</a:t>
            </a:r>
          </a:p>
          <a:p>
            <a:pPr>
              <a:buFontTx/>
              <a:buChar char="-"/>
            </a:pPr>
            <a:r>
              <a:rPr lang="de-DE" sz="1600" dirty="0" smtClean="0"/>
              <a:t>Interaction </a:t>
            </a:r>
            <a:r>
              <a:rPr lang="de-DE" sz="1600" dirty="0" err="1" smtClean="0"/>
              <a:t>depth</a:t>
            </a:r>
            <a:r>
              <a:rPr lang="de-DE" sz="1600" dirty="0" smtClean="0"/>
              <a:t> </a:t>
            </a:r>
            <a:r>
              <a:rPr lang="de-DE" sz="1600" dirty="0" err="1" smtClean="0"/>
              <a:t>determination</a:t>
            </a:r>
            <a:endParaRPr lang="de-DE" sz="1600" dirty="0" smtClean="0"/>
          </a:p>
          <a:p>
            <a:pPr>
              <a:buFontTx/>
              <a:buChar char="-"/>
            </a:pPr>
            <a:endParaRPr lang="de-DE" sz="1600" dirty="0" smtClean="0"/>
          </a:p>
          <a:p>
            <a:pPr>
              <a:buFontTx/>
              <a:buChar char="-"/>
            </a:pPr>
            <a:r>
              <a:rPr lang="de-DE" sz="1600" dirty="0" err="1" smtClean="0"/>
              <a:t>Discrimination</a:t>
            </a:r>
            <a:r>
              <a:rPr lang="de-DE" sz="1600" dirty="0" smtClean="0"/>
              <a:t> of </a:t>
            </a:r>
            <a:r>
              <a:rPr lang="de-DE" sz="1600" dirty="0" err="1" smtClean="0"/>
              <a:t>single</a:t>
            </a:r>
            <a:r>
              <a:rPr lang="de-DE" sz="1600" dirty="0" smtClean="0"/>
              <a:t> </a:t>
            </a:r>
            <a:r>
              <a:rPr lang="de-DE" sz="1600" dirty="0" err="1" smtClean="0"/>
              <a:t>site</a:t>
            </a:r>
            <a:r>
              <a:rPr lang="de-DE" sz="1600" dirty="0" smtClean="0"/>
              <a:t> </a:t>
            </a:r>
          </a:p>
          <a:p>
            <a:pPr>
              <a:buFontTx/>
              <a:buChar char="-"/>
            </a:pPr>
            <a:r>
              <a:rPr lang="de-DE" sz="1600" dirty="0" smtClean="0"/>
              <a:t>vs. multiple </a:t>
            </a:r>
            <a:r>
              <a:rPr lang="de-DE" sz="1600" dirty="0" err="1" smtClean="0"/>
              <a:t>site</a:t>
            </a:r>
            <a:endParaRPr lang="de-DE" sz="1600" dirty="0" smtClean="0"/>
          </a:p>
          <a:p>
            <a:pPr>
              <a:buFontTx/>
              <a:buChar char="-"/>
            </a:pPr>
            <a:endParaRPr lang="de-DE" sz="1600" dirty="0" smtClean="0"/>
          </a:p>
          <a:p>
            <a:r>
              <a:rPr lang="de-DE" sz="1600" dirty="0" smtClean="0"/>
              <a:t>A/E </a:t>
            </a:r>
            <a:r>
              <a:rPr lang="de-DE" sz="1600" dirty="0" err="1" smtClean="0"/>
              <a:t>ratio</a:t>
            </a:r>
            <a:r>
              <a:rPr lang="de-DE" sz="1600" dirty="0" smtClean="0"/>
              <a:t> (</a:t>
            </a:r>
            <a:r>
              <a:rPr lang="de-DE" sz="1600" dirty="0" err="1" smtClean="0"/>
              <a:t>same</a:t>
            </a:r>
            <a:r>
              <a:rPr lang="de-DE" sz="1600" dirty="0" smtClean="0"/>
              <a:t> </a:t>
            </a:r>
            <a:r>
              <a:rPr lang="de-DE" sz="1600" dirty="0" err="1" smtClean="0"/>
              <a:t>analysis</a:t>
            </a:r>
            <a:r>
              <a:rPr lang="de-DE" sz="1600" dirty="0" smtClean="0"/>
              <a:t> </a:t>
            </a:r>
            <a:r>
              <a:rPr lang="de-DE" sz="1600" dirty="0" err="1" smtClean="0"/>
              <a:t>like</a:t>
            </a:r>
            <a:r>
              <a:rPr lang="de-DE" sz="1600" dirty="0" smtClean="0"/>
              <a:t> </a:t>
            </a:r>
            <a:br>
              <a:rPr lang="de-DE" sz="1600" dirty="0" smtClean="0"/>
            </a:br>
            <a:r>
              <a:rPr lang="de-DE" sz="1600" dirty="0" smtClean="0"/>
              <a:t>GERDA)</a:t>
            </a:r>
            <a:endParaRPr lang="de-DE" sz="1600" dirty="0"/>
          </a:p>
        </p:txBody>
      </p:sp>
      <p:sp>
        <p:nvSpPr>
          <p:cNvPr id="10" name="Rechteck 9"/>
          <p:cNvSpPr/>
          <p:nvPr/>
        </p:nvSpPr>
        <p:spPr>
          <a:xfrm>
            <a:off x="4495800" y="1371600"/>
            <a:ext cx="46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 dirty="0" err="1" smtClean="0"/>
              <a:t>Similar</a:t>
            </a:r>
            <a:r>
              <a:rPr lang="de-DE" sz="1800" dirty="0" smtClean="0"/>
              <a:t> to a Frisch </a:t>
            </a:r>
            <a:r>
              <a:rPr lang="de-DE" sz="1800" dirty="0" err="1" smtClean="0"/>
              <a:t>grid</a:t>
            </a:r>
            <a:r>
              <a:rPr lang="de-DE" sz="1800" dirty="0" smtClean="0"/>
              <a:t> </a:t>
            </a:r>
            <a:r>
              <a:rPr lang="de-DE" sz="1800" dirty="0" err="1" smtClean="0"/>
              <a:t>ionisation</a:t>
            </a:r>
            <a:r>
              <a:rPr lang="de-DE" sz="1800" dirty="0" smtClean="0"/>
              <a:t> </a:t>
            </a:r>
            <a:r>
              <a:rPr lang="de-DE" sz="1800" dirty="0" err="1" smtClean="0"/>
              <a:t>chamber</a:t>
            </a:r>
            <a:endParaRPr lang="de-DE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1" hangingPunct="1"/>
            <a:r>
              <a:rPr lang="de-DE" sz="4000" b="1">
                <a:solidFill>
                  <a:srgbClr val="000000"/>
                </a:solidFill>
                <a:latin typeface="Microsoft Sans Serif" pitchFamily="-84" charset="0"/>
              </a:rPr>
              <a:t> </a:t>
            </a:r>
            <a:endParaRPr lang="en-GB" sz="4000" b="1">
              <a:solidFill>
                <a:srgbClr val="000000"/>
              </a:solidFill>
              <a:latin typeface="Microsoft Sans Serif" pitchFamily="-84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6858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1" hangingPunct="1"/>
            <a:endParaRPr lang="en-GB" sz="4000" b="1" dirty="0">
              <a:solidFill>
                <a:srgbClr val="000000"/>
              </a:solidFill>
              <a:latin typeface="Microsoft Sans Serif" pitchFamily="-84" charset="0"/>
            </a:endParaRP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49288" y="-76200"/>
            <a:ext cx="7504112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COBRA</a:t>
            </a:r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8373" name="Text Box 19"/>
          <p:cNvSpPr txBox="1">
            <a:spLocks noChangeArrowheads="1"/>
          </p:cNvSpPr>
          <p:nvPr/>
        </p:nvSpPr>
        <p:spPr bwMode="auto">
          <a:xfrm>
            <a:off x="273050" y="1871663"/>
            <a:ext cx="4876800" cy="519112"/>
          </a:xfrm>
          <a:prstGeom prst="rect">
            <a:avLst/>
          </a:prstGeom>
          <a:noFill/>
          <a:ln w="34925" cap="rnd">
            <a:noFill/>
            <a:prstDash val="sysDot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de-DE" sz="2800" b="1">
              <a:solidFill>
                <a:srgbClr val="808080"/>
              </a:solidFill>
              <a:latin typeface="Times New Roman" pitchFamily="-84" charset="0"/>
            </a:endParaRPr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200" y="51448"/>
            <a:ext cx="1295400" cy="1320152"/>
          </a:xfrm>
          <a:prstGeom prst="rect">
            <a:avLst/>
          </a:prstGeom>
        </p:spPr>
      </p:pic>
      <p:pic>
        <p:nvPicPr>
          <p:cNvPr id="8" name="Bild 7" descr="Bildschirmfoto 2019-05-28 um 12.24.3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86000"/>
            <a:ext cx="4680701" cy="3124200"/>
          </a:xfrm>
          <a:prstGeom prst="rect">
            <a:avLst/>
          </a:prstGeom>
        </p:spPr>
      </p:pic>
      <p:pic>
        <p:nvPicPr>
          <p:cNvPr id="11" name="Bild 10" descr="Bildschirmfoto 2019-05-28 um 12.24.4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2872" y="2514600"/>
            <a:ext cx="4224928" cy="2717442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1752600" y="15240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Pulse </a:t>
            </a:r>
            <a:r>
              <a:rPr lang="de-DE" sz="1800" dirty="0" err="1" smtClean="0"/>
              <a:t>shape</a:t>
            </a:r>
            <a:r>
              <a:rPr lang="de-DE" sz="1800" dirty="0" smtClean="0"/>
              <a:t> </a:t>
            </a:r>
            <a:r>
              <a:rPr lang="de-DE" sz="1800" dirty="0" err="1" smtClean="0"/>
              <a:t>analysis</a:t>
            </a:r>
            <a:r>
              <a:rPr lang="de-DE" sz="1800" dirty="0" smtClean="0"/>
              <a:t> </a:t>
            </a:r>
            <a:r>
              <a:rPr lang="de-DE" sz="1800" dirty="0" err="1" smtClean="0"/>
              <a:t>like</a:t>
            </a:r>
            <a:r>
              <a:rPr lang="de-DE" sz="1800" dirty="0" smtClean="0"/>
              <a:t> GERDA  A/E </a:t>
            </a:r>
            <a:r>
              <a:rPr lang="de-DE" sz="1800" dirty="0" err="1" smtClean="0"/>
              <a:t>ratio</a:t>
            </a:r>
            <a:endParaRPr lang="de-DE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1" hangingPunct="1"/>
            <a:r>
              <a:rPr lang="de-DE" sz="4000" b="1">
                <a:solidFill>
                  <a:srgbClr val="000000"/>
                </a:solidFill>
                <a:latin typeface="Microsoft Sans Serif" pitchFamily="-84" charset="0"/>
              </a:rPr>
              <a:t> </a:t>
            </a:r>
            <a:endParaRPr lang="en-GB" sz="4000" b="1">
              <a:solidFill>
                <a:srgbClr val="000000"/>
              </a:solidFill>
              <a:latin typeface="Microsoft Sans Serif" pitchFamily="-84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6858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1" hangingPunct="1"/>
            <a:endParaRPr lang="en-GB" sz="4000" b="1">
              <a:solidFill>
                <a:srgbClr val="000000"/>
              </a:solidFill>
              <a:latin typeface="Microsoft Sans Serif" pitchFamily="-84" charset="0"/>
            </a:endParaRP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49288" y="-76200"/>
            <a:ext cx="7504112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COBRA</a:t>
            </a:r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8373" name="Text Box 19"/>
          <p:cNvSpPr txBox="1">
            <a:spLocks noChangeArrowheads="1"/>
          </p:cNvSpPr>
          <p:nvPr/>
        </p:nvSpPr>
        <p:spPr bwMode="auto">
          <a:xfrm>
            <a:off x="273050" y="1871663"/>
            <a:ext cx="4876800" cy="519112"/>
          </a:xfrm>
          <a:prstGeom prst="rect">
            <a:avLst/>
          </a:prstGeom>
          <a:noFill/>
          <a:ln w="34925" cap="rnd">
            <a:noFill/>
            <a:prstDash val="sysDot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de-DE" sz="2800" b="1">
              <a:solidFill>
                <a:srgbClr val="808080"/>
              </a:solidFill>
              <a:latin typeface="Times New Roman" pitchFamily="-84" charset="0"/>
            </a:endParaRPr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200" y="51448"/>
            <a:ext cx="1295400" cy="1320152"/>
          </a:xfrm>
          <a:prstGeom prst="rect">
            <a:avLst/>
          </a:prstGeom>
        </p:spPr>
      </p:pic>
      <p:pic>
        <p:nvPicPr>
          <p:cNvPr id="9" name="Bild 8" descr="Bildschirmfoto 2017-05-30 um 12.32.0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447800"/>
            <a:ext cx="8610600" cy="5124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Bild 3" descr="Bildschirmfoto 2016-10-21 um 13.53.5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4700" y="2362200"/>
            <a:ext cx="527050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Titel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504113" cy="381000"/>
          </a:xfrm>
        </p:spPr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Quenching</a:t>
            </a:r>
            <a:r>
              <a:rPr lang="de-DE" dirty="0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 of </a:t>
            </a:r>
            <a:r>
              <a:rPr lang="de-DE" dirty="0" err="1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g</a:t>
            </a:r>
            <a:r>
              <a:rPr lang="de-DE" baseline="-25000" dirty="0" err="1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A</a:t>
            </a:r>
            <a:endParaRPr lang="de-DE" baseline="-25000" dirty="0" smtClean="0">
              <a:solidFill>
                <a:schemeClr val="tx1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66564" name="Bild 4" descr="Bildschirmfoto 2016-09-12 um 14.57.1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0" y="1524000"/>
            <a:ext cx="492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Textfeld 5"/>
          <p:cNvSpPr txBox="1">
            <a:spLocks noChangeArrowheads="1"/>
          </p:cNvSpPr>
          <p:nvPr/>
        </p:nvSpPr>
        <p:spPr bwMode="auto">
          <a:xfrm>
            <a:off x="1981200" y="6084074"/>
            <a:ext cx="54555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dirty="0" smtClean="0">
                <a:solidFill>
                  <a:srgbClr val="808080"/>
                </a:solidFill>
                <a:latin typeface="Microsoft Sans Serif" pitchFamily="-1" charset="0"/>
                <a:ea typeface="ＭＳ Ｐゴシック" pitchFamily="-1" charset="-128"/>
                <a:cs typeface="ＭＳ Ｐゴシック" pitchFamily="-1" charset="-128"/>
              </a:rPr>
              <a:t>F. </a:t>
            </a:r>
            <a:r>
              <a:rPr lang="de-DE" sz="1600" b="1" dirty="0" err="1" smtClean="0">
                <a:solidFill>
                  <a:srgbClr val="808080"/>
                </a:solidFill>
                <a:latin typeface="Microsoft Sans Serif" pitchFamily="-1" charset="0"/>
                <a:ea typeface="ＭＳ Ｐゴシック" pitchFamily="-1" charset="-128"/>
                <a:cs typeface="ＭＳ Ｐゴシック" pitchFamily="-1" charset="-128"/>
              </a:rPr>
              <a:t>Deppisch</a:t>
            </a:r>
            <a:r>
              <a:rPr lang="de-DE" sz="1600" b="1" dirty="0">
                <a:solidFill>
                  <a:srgbClr val="808080"/>
                </a:solidFill>
                <a:latin typeface="Microsoft Sans Serif" pitchFamily="-1" charset="0"/>
                <a:ea typeface="ＭＳ Ｐゴシック" pitchFamily="-1" charset="-128"/>
                <a:cs typeface="ＭＳ Ｐゴシック" pitchFamily="-1" charset="-128"/>
              </a:rPr>
              <a:t>,</a:t>
            </a:r>
            <a:r>
              <a:rPr lang="de-DE" sz="1600" b="1" dirty="0" smtClean="0">
                <a:solidFill>
                  <a:srgbClr val="808080"/>
                </a:solidFill>
                <a:latin typeface="Microsoft Sans Serif" pitchFamily="-1" charset="0"/>
                <a:ea typeface="ＭＳ Ｐゴシック" pitchFamily="-1" charset="-128"/>
                <a:cs typeface="ＭＳ Ｐゴシック" pitchFamily="-1" charset="-128"/>
              </a:rPr>
              <a:t> J. </a:t>
            </a:r>
            <a:r>
              <a:rPr lang="de-DE" sz="1600" b="1" dirty="0" err="1" smtClean="0">
                <a:solidFill>
                  <a:srgbClr val="808080"/>
                </a:solidFill>
                <a:latin typeface="Microsoft Sans Serif" pitchFamily="-1" charset="0"/>
                <a:ea typeface="ＭＳ Ｐゴシック" pitchFamily="-1" charset="-128"/>
                <a:cs typeface="ＭＳ Ｐゴシック" pitchFamily="-1" charset="-128"/>
              </a:rPr>
              <a:t>Suhonen</a:t>
            </a:r>
            <a:r>
              <a:rPr lang="de-DE" sz="1600" b="1" dirty="0">
                <a:solidFill>
                  <a:srgbClr val="808080"/>
                </a:solidFill>
                <a:latin typeface="Microsoft Sans Serif" pitchFamily="-1" charset="0"/>
                <a:ea typeface="ＭＳ Ｐゴシック" pitchFamily="-1" charset="-128"/>
                <a:cs typeface="ＭＳ Ｐゴシック" pitchFamily="-1" charset="-128"/>
              </a:rPr>
              <a:t>,</a:t>
            </a:r>
            <a:r>
              <a:rPr lang="de-DE" sz="1600" b="1" dirty="0" smtClean="0">
                <a:solidFill>
                  <a:srgbClr val="808080"/>
                </a:solidFill>
                <a:latin typeface="Microsoft Sans Serif" pitchFamily="-1" charset="0"/>
                <a:ea typeface="ＭＳ Ｐゴシック" pitchFamily="-1" charset="-128"/>
                <a:cs typeface="ＭＳ Ｐゴシック" pitchFamily="-1" charset="-128"/>
              </a:rPr>
              <a:t> Phys. Rev. C 94, 055501 (2016)</a:t>
            </a:r>
            <a:endParaRPr lang="de-DE" sz="1600" b="1" dirty="0">
              <a:solidFill>
                <a:srgbClr val="808080"/>
              </a:solidFill>
              <a:latin typeface="Microsoft Sans Serif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20013" cy="381000"/>
          </a:xfrm>
        </p:spPr>
        <p:txBody>
          <a:bodyPr/>
          <a:lstStyle/>
          <a:p>
            <a:pPr eaLnBrk="1" hangingPunct="1"/>
            <a:r>
              <a:rPr lang="de-DE" dirty="0" err="1" smtClean="0"/>
              <a:t>Contents</a:t>
            </a:r>
            <a:endParaRPr lang="de-DE" dirty="0" smtClean="0"/>
          </a:p>
        </p:txBody>
      </p:sp>
      <p:sp>
        <p:nvSpPr>
          <p:cNvPr id="44035" name="Inhaltsplatzhalter 2"/>
          <p:cNvSpPr>
            <a:spLocks noGrp="1"/>
          </p:cNvSpPr>
          <p:nvPr>
            <p:ph idx="1"/>
          </p:nvPr>
        </p:nvSpPr>
        <p:spPr>
          <a:xfrm>
            <a:off x="4038600" y="1704975"/>
            <a:ext cx="5105400" cy="3781425"/>
          </a:xfrm>
        </p:spPr>
        <p:txBody>
          <a:bodyPr/>
          <a:lstStyle/>
          <a:p>
            <a:pPr eaLnBrk="1" hangingPunct="1">
              <a:buNone/>
            </a:pPr>
            <a:endParaRPr lang="de-DE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-1" charset="2"/>
              <a:buChar char="v"/>
            </a:pPr>
            <a:r>
              <a:rPr lang="de-DE" dirty="0" err="1" smtClean="0"/>
              <a:t>Highly</a:t>
            </a:r>
            <a:r>
              <a:rPr lang="de-DE" dirty="0" smtClean="0"/>
              <a:t> </a:t>
            </a:r>
            <a:r>
              <a:rPr lang="de-DE" dirty="0" err="1" smtClean="0"/>
              <a:t>forbidden</a:t>
            </a:r>
            <a:r>
              <a:rPr lang="de-DE" dirty="0" smtClean="0"/>
              <a:t> </a:t>
            </a:r>
            <a:r>
              <a:rPr lang="de-DE" dirty="0" err="1" smtClean="0"/>
              <a:t>beta</a:t>
            </a:r>
            <a:r>
              <a:rPr lang="de-DE" dirty="0" smtClean="0"/>
              <a:t> </a:t>
            </a:r>
            <a:r>
              <a:rPr lang="de-DE" dirty="0" err="1" smtClean="0"/>
              <a:t>decays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eaLnBrk="1" hangingPunct="1">
              <a:buFont typeface="Wingdings" pitchFamily="-1" charset="2"/>
              <a:buChar char="v"/>
            </a:pPr>
            <a:r>
              <a:rPr lang="de-DE" dirty="0" smtClean="0"/>
              <a:t>Double EC </a:t>
            </a:r>
            <a:r>
              <a:rPr lang="de-DE" dirty="0" err="1" smtClean="0"/>
              <a:t>captures</a:t>
            </a:r>
            <a:endParaRPr lang="de-DE" dirty="0" smtClean="0"/>
          </a:p>
          <a:p>
            <a:pPr eaLnBrk="1" hangingPunct="1">
              <a:buNone/>
            </a:pPr>
            <a:endParaRPr lang="de-DE" dirty="0" smtClean="0">
              <a:solidFill>
                <a:srgbClr val="0000FF"/>
              </a:solidFill>
            </a:endParaRPr>
          </a:p>
          <a:p>
            <a:pPr eaLnBrk="1" hangingPunct="1">
              <a:buFont typeface="Wingdings" pitchFamily="-1" charset="2"/>
              <a:buChar char="v"/>
            </a:pPr>
            <a:r>
              <a:rPr lang="de-DE" dirty="0" err="1" smtClean="0"/>
              <a:t>Various</a:t>
            </a:r>
            <a:r>
              <a:rPr lang="de-DE" dirty="0" smtClean="0"/>
              <a:t> double </a:t>
            </a:r>
            <a:r>
              <a:rPr lang="de-DE" dirty="0" err="1" smtClean="0"/>
              <a:t>beta</a:t>
            </a:r>
            <a:r>
              <a:rPr lang="de-DE" dirty="0" smtClean="0"/>
              <a:t> </a:t>
            </a:r>
            <a:r>
              <a:rPr lang="de-DE" dirty="0" err="1" smtClean="0"/>
              <a:t>decays</a:t>
            </a:r>
            <a:endParaRPr lang="de-DE" dirty="0" smtClean="0"/>
          </a:p>
          <a:p>
            <a:pPr eaLnBrk="1" hangingPunct="1">
              <a:buFont typeface="Wingdings" pitchFamily="-1" charset="2"/>
              <a:buChar char="v"/>
            </a:pPr>
            <a:endParaRPr lang="de-DE" dirty="0" smtClean="0"/>
          </a:p>
          <a:p>
            <a:pPr eaLnBrk="1" hangingPunct="1">
              <a:buFont typeface="Wingdings" pitchFamily="-1" charset="2"/>
              <a:buChar char="v"/>
            </a:pPr>
            <a:r>
              <a:rPr lang="de-DE" dirty="0" smtClean="0"/>
              <a:t>Status of </a:t>
            </a:r>
            <a:r>
              <a:rPr lang="de-DE" dirty="0" err="1" smtClean="0"/>
              <a:t>the</a:t>
            </a:r>
            <a:r>
              <a:rPr lang="de-DE" dirty="0" smtClean="0"/>
              <a:t> COBRA </a:t>
            </a:r>
            <a:r>
              <a:rPr lang="de-DE" dirty="0" err="1" smtClean="0"/>
              <a:t>experiment</a:t>
            </a:r>
            <a:endParaRPr lang="de-DE" dirty="0" smtClean="0"/>
          </a:p>
          <a:p>
            <a:pPr eaLnBrk="1" hangingPunct="1">
              <a:buFont typeface="Wingdings" pitchFamily="-1" charset="2"/>
              <a:buChar char="v"/>
            </a:pPr>
            <a:endParaRPr lang="de-DE" dirty="0" smtClean="0"/>
          </a:p>
          <a:p>
            <a:pPr eaLnBrk="1" hangingPunct="1">
              <a:buFont typeface="Wingdings" pitchFamily="-1" charset="2"/>
              <a:buChar char="v"/>
            </a:pPr>
            <a:r>
              <a:rPr lang="de-DE" dirty="0" smtClean="0"/>
              <a:t> </a:t>
            </a:r>
            <a:r>
              <a:rPr lang="de-DE" dirty="0" err="1" smtClean="0"/>
              <a:t>Quenching</a:t>
            </a:r>
            <a:r>
              <a:rPr lang="de-DE" dirty="0" smtClean="0"/>
              <a:t> of </a:t>
            </a:r>
            <a:r>
              <a:rPr lang="de-DE" dirty="0" err="1" smtClean="0"/>
              <a:t>g</a:t>
            </a:r>
            <a:r>
              <a:rPr lang="de-DE" baseline="-25000" dirty="0" err="1" smtClean="0"/>
              <a:t>A</a:t>
            </a:r>
            <a:endParaRPr lang="de-DE" baseline="-25000" dirty="0" smtClean="0"/>
          </a:p>
          <a:p>
            <a:pPr eaLnBrk="1" hangingPunct="1">
              <a:buFont typeface="Wingdings" pitchFamily="-1" charset="2"/>
              <a:buChar char="v"/>
            </a:pPr>
            <a:endParaRPr lang="de-DE" dirty="0" smtClean="0"/>
          </a:p>
          <a:p>
            <a:pPr eaLnBrk="1" hangingPunct="1">
              <a:buFont typeface="Wingdings" pitchFamily="-1" charset="2"/>
              <a:buChar char="v"/>
            </a:pPr>
            <a:r>
              <a:rPr lang="de-DE" dirty="0" err="1" smtClean="0"/>
              <a:t>Charged</a:t>
            </a:r>
            <a:r>
              <a:rPr lang="de-DE" dirty="0" smtClean="0"/>
              <a:t> </a:t>
            </a:r>
            <a:r>
              <a:rPr lang="de-DE" dirty="0" err="1" smtClean="0"/>
              <a:t>lepton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violation</a:t>
            </a:r>
            <a:endParaRPr lang="de-DE" dirty="0" smtClean="0"/>
          </a:p>
          <a:p>
            <a:pPr eaLnBrk="1" hangingPunct="1">
              <a:buFont typeface="Wingdings" pitchFamily="-1" charset="2"/>
              <a:buChar char="v"/>
            </a:pPr>
            <a:endParaRPr lang="de-DE" dirty="0" smtClean="0"/>
          </a:p>
          <a:p>
            <a:pPr eaLnBrk="1" hangingPunct="1">
              <a:buFont typeface="Wingdings" pitchFamily="-1" charset="2"/>
              <a:buChar char="v"/>
            </a:pPr>
            <a:r>
              <a:rPr lang="de-DE" dirty="0" err="1" smtClean="0"/>
              <a:t>Summary</a:t>
            </a:r>
            <a:endParaRPr lang="de-DE" dirty="0" smtClean="0"/>
          </a:p>
          <a:p>
            <a:pPr eaLnBrk="1" hangingPunct="1">
              <a:buFont typeface="Wingdings" pitchFamily="-1" charset="2"/>
              <a:buNone/>
            </a:pPr>
            <a:endParaRPr lang="de-DE" dirty="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308077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2895600" y="1219200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0000FF"/>
                </a:solidFill>
              </a:rPr>
              <a:t>A </a:t>
            </a:r>
            <a:r>
              <a:rPr lang="de-DE" sz="1800" dirty="0" err="1" smtClean="0">
                <a:solidFill>
                  <a:srgbClr val="0000FF"/>
                </a:solidFill>
              </a:rPr>
              <a:t>kind</a:t>
            </a:r>
            <a:r>
              <a:rPr lang="de-DE" sz="1800" dirty="0" smtClean="0">
                <a:solidFill>
                  <a:srgbClr val="0000FF"/>
                </a:solidFill>
              </a:rPr>
              <a:t> of  update </a:t>
            </a:r>
            <a:r>
              <a:rPr lang="de-DE" sz="1800" dirty="0" err="1" smtClean="0">
                <a:solidFill>
                  <a:srgbClr val="0000FF"/>
                </a:solidFill>
              </a:rPr>
              <a:t>from</a:t>
            </a:r>
            <a:r>
              <a:rPr lang="de-DE" sz="1800" dirty="0" smtClean="0">
                <a:solidFill>
                  <a:srgbClr val="0000FF"/>
                </a:solidFill>
              </a:rPr>
              <a:t> MEDEX 17</a:t>
            </a:r>
            <a:endParaRPr lang="de-DE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797800" cy="381000"/>
          </a:xfrm>
        </p:spPr>
        <p:txBody>
          <a:bodyPr/>
          <a:lstStyle/>
          <a:p>
            <a:r>
              <a:rPr lang="de-DE" dirty="0" err="1" smtClean="0"/>
              <a:t>Quenching</a:t>
            </a:r>
            <a:r>
              <a:rPr lang="de-DE" dirty="0" smtClean="0"/>
              <a:t> of </a:t>
            </a:r>
            <a:r>
              <a:rPr lang="de-DE" dirty="0" err="1" smtClean="0"/>
              <a:t>g</a:t>
            </a:r>
            <a:r>
              <a:rPr lang="de-DE" baseline="-25000" dirty="0" err="1" smtClean="0"/>
              <a:t>A</a:t>
            </a:r>
            <a:r>
              <a:rPr lang="de-DE" dirty="0" smtClean="0"/>
              <a:t> – (</a:t>
            </a:r>
            <a:r>
              <a:rPr lang="de-DE" dirty="0" err="1" smtClean="0"/>
              <a:t>electrons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899915" y="6324600"/>
            <a:ext cx="61866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>
                <a:solidFill>
                  <a:schemeClr val="bg2"/>
                </a:solidFill>
              </a:rPr>
              <a:t>Lucas </a:t>
            </a:r>
            <a:r>
              <a:rPr lang="de-DE" sz="1400" dirty="0" err="1" smtClean="0">
                <a:solidFill>
                  <a:schemeClr val="bg2"/>
                </a:solidFill>
              </a:rPr>
              <a:t>Bodenstein-Dresler</a:t>
            </a:r>
            <a:r>
              <a:rPr lang="de-DE" sz="1400" dirty="0" smtClean="0">
                <a:solidFill>
                  <a:schemeClr val="bg2"/>
                </a:solidFill>
              </a:rPr>
              <a:t> et al., COBRA </a:t>
            </a:r>
            <a:r>
              <a:rPr lang="de-DE" sz="1400" dirty="0" err="1" smtClean="0">
                <a:solidFill>
                  <a:schemeClr val="bg2"/>
                </a:solidFill>
              </a:rPr>
              <a:t>collaboration</a:t>
            </a:r>
            <a:r>
              <a:rPr lang="de-DE" sz="1400" dirty="0" smtClean="0">
                <a:solidFill>
                  <a:schemeClr val="bg2"/>
                </a:solidFill>
              </a:rPr>
              <a:t>, arXiv:1806.02254v2</a:t>
            </a:r>
            <a:endParaRPr lang="de-DE" sz="1400" dirty="0">
              <a:solidFill>
                <a:schemeClr val="bg2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62000" y="1066800"/>
            <a:ext cx="6763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Spectral</a:t>
            </a:r>
            <a:r>
              <a:rPr lang="de-DE" sz="1600" dirty="0" smtClean="0"/>
              <a:t> </a:t>
            </a:r>
            <a:r>
              <a:rPr lang="de-DE" sz="1600" dirty="0" err="1" smtClean="0"/>
              <a:t>shapes</a:t>
            </a:r>
            <a:r>
              <a:rPr lang="de-DE" sz="1600" dirty="0" smtClean="0"/>
              <a:t> of </a:t>
            </a:r>
            <a:r>
              <a:rPr lang="de-DE" sz="1600" dirty="0" err="1" smtClean="0"/>
              <a:t>highly</a:t>
            </a:r>
            <a:r>
              <a:rPr lang="de-DE" sz="1600" dirty="0" smtClean="0"/>
              <a:t> </a:t>
            </a:r>
            <a:r>
              <a:rPr lang="de-DE" sz="1600" dirty="0" err="1" smtClean="0"/>
              <a:t>forbidden</a:t>
            </a:r>
            <a:r>
              <a:rPr lang="de-DE" sz="1600" dirty="0" smtClean="0"/>
              <a:t> </a:t>
            </a:r>
            <a:r>
              <a:rPr lang="de-DE" sz="1600" dirty="0" err="1" smtClean="0"/>
              <a:t>beta</a:t>
            </a:r>
            <a:r>
              <a:rPr lang="de-DE" sz="1600" dirty="0" smtClean="0"/>
              <a:t> </a:t>
            </a:r>
            <a:r>
              <a:rPr lang="de-DE" sz="1600" dirty="0" err="1" smtClean="0"/>
              <a:t>decays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dirty="0" err="1" smtClean="0"/>
              <a:t>very</a:t>
            </a:r>
            <a:r>
              <a:rPr lang="de-DE" sz="1600" dirty="0" smtClean="0"/>
              <a:t> sensitive on </a:t>
            </a:r>
            <a:r>
              <a:rPr lang="de-DE" sz="1600" dirty="0" err="1" smtClean="0"/>
              <a:t>g</a:t>
            </a:r>
            <a:r>
              <a:rPr lang="de-DE" sz="1600" baseline="-25000" dirty="0" err="1" smtClean="0"/>
              <a:t>A</a:t>
            </a:r>
            <a:endParaRPr lang="de-DE" sz="1600" baseline="-25000" dirty="0"/>
          </a:p>
        </p:txBody>
      </p:sp>
      <p:sp>
        <p:nvSpPr>
          <p:cNvPr id="8" name="Textfeld 7"/>
          <p:cNvSpPr txBox="1"/>
          <p:nvPr/>
        </p:nvSpPr>
        <p:spPr>
          <a:xfrm>
            <a:off x="795466" y="2849680"/>
            <a:ext cx="6519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COBRA double </a:t>
            </a:r>
            <a:r>
              <a:rPr lang="de-DE" sz="1400" dirty="0" err="1" smtClean="0"/>
              <a:t>beta</a:t>
            </a:r>
            <a:r>
              <a:rPr lang="de-DE" sz="1400" dirty="0" smtClean="0"/>
              <a:t> </a:t>
            </a:r>
            <a:r>
              <a:rPr lang="de-DE" sz="1400" dirty="0" err="1" smtClean="0"/>
              <a:t>experiment</a:t>
            </a:r>
            <a:r>
              <a:rPr lang="de-DE" sz="1400" dirty="0" smtClean="0"/>
              <a:t> </a:t>
            </a:r>
            <a:r>
              <a:rPr lang="de-DE" sz="1400" dirty="0" err="1" smtClean="0"/>
              <a:t>is</a:t>
            </a:r>
            <a:r>
              <a:rPr lang="de-DE" sz="1400" dirty="0" smtClean="0"/>
              <a:t> </a:t>
            </a:r>
            <a:r>
              <a:rPr lang="de-DE" sz="1400" dirty="0" err="1" smtClean="0"/>
              <a:t>running</a:t>
            </a:r>
            <a:r>
              <a:rPr lang="de-DE" sz="1400" dirty="0" smtClean="0"/>
              <a:t> 64 </a:t>
            </a:r>
            <a:r>
              <a:rPr lang="de-DE" sz="1400" dirty="0" err="1" smtClean="0"/>
              <a:t>CdZnTe</a:t>
            </a:r>
            <a:r>
              <a:rPr lang="de-DE" sz="1400" dirty="0" smtClean="0"/>
              <a:t> </a:t>
            </a:r>
            <a:r>
              <a:rPr lang="de-DE" sz="1400" dirty="0" err="1" smtClean="0"/>
              <a:t>semiconductor</a:t>
            </a:r>
            <a:r>
              <a:rPr lang="de-DE" sz="1400" dirty="0" smtClean="0"/>
              <a:t> </a:t>
            </a:r>
            <a:r>
              <a:rPr lang="de-DE" sz="1400" dirty="0" err="1" smtClean="0"/>
              <a:t>detectors</a:t>
            </a:r>
            <a:endParaRPr lang="de-DE" sz="1400" dirty="0"/>
          </a:p>
        </p:txBody>
      </p:sp>
      <p:sp>
        <p:nvSpPr>
          <p:cNvPr id="9" name="Rechteck 8"/>
          <p:cNvSpPr/>
          <p:nvPr/>
        </p:nvSpPr>
        <p:spPr>
          <a:xfrm>
            <a:off x="2590800" y="1524000"/>
            <a:ext cx="554620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chemeClr val="bg2"/>
                </a:solidFill>
              </a:rPr>
              <a:t>J. </a:t>
            </a:r>
            <a:r>
              <a:rPr lang="de-DE" sz="1400" dirty="0" err="1" smtClean="0">
                <a:solidFill>
                  <a:schemeClr val="bg2"/>
                </a:solidFill>
              </a:rPr>
              <a:t>Suhonen</a:t>
            </a:r>
            <a:r>
              <a:rPr lang="de-DE" sz="1400" dirty="0" smtClean="0">
                <a:solidFill>
                  <a:schemeClr val="bg2"/>
                </a:solidFill>
              </a:rPr>
              <a:t>, Phys. Rev. C, 96:055501 (2017)</a:t>
            </a:r>
          </a:p>
          <a:p>
            <a:r>
              <a:rPr lang="de-DE" sz="1400" dirty="0" smtClean="0"/>
              <a:t>H. </a:t>
            </a:r>
            <a:r>
              <a:rPr lang="de-DE" sz="1400" dirty="0" err="1" smtClean="0"/>
              <a:t>Ejjri</a:t>
            </a:r>
            <a:r>
              <a:rPr lang="de-DE" sz="1400" dirty="0" smtClean="0"/>
              <a:t>, J. </a:t>
            </a:r>
            <a:r>
              <a:rPr lang="de-DE" sz="1400" dirty="0" err="1" smtClean="0"/>
              <a:t>Suhonen</a:t>
            </a:r>
            <a:r>
              <a:rPr lang="de-DE" sz="1400" dirty="0" smtClean="0"/>
              <a:t>, K. Zuber, Phys. Rep. 797,1 (2019) </a:t>
            </a:r>
            <a:endParaRPr lang="de-DE" sz="1400" dirty="0" smtClean="0">
              <a:solidFill>
                <a:schemeClr val="bg2"/>
              </a:solidFill>
            </a:endParaRPr>
          </a:p>
          <a:p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152400" y="2362200"/>
            <a:ext cx="3343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 err="1" smtClean="0">
                <a:solidFill>
                  <a:srgbClr val="FF0000"/>
                </a:solidFill>
              </a:rPr>
              <a:t>Here</a:t>
            </a:r>
            <a:r>
              <a:rPr lang="de-DE" sz="1800" dirty="0" smtClean="0">
                <a:solidFill>
                  <a:srgbClr val="FF0000"/>
                </a:solidFill>
              </a:rPr>
              <a:t>:</a:t>
            </a:r>
            <a:r>
              <a:rPr lang="de-DE" sz="1800" dirty="0" smtClean="0"/>
              <a:t> Cd-113  (</a:t>
            </a:r>
            <a:r>
              <a:rPr lang="de-DE" sz="1800" dirty="0" err="1" smtClean="0"/>
              <a:t>about</a:t>
            </a:r>
            <a:r>
              <a:rPr lang="de-DE" sz="1800" dirty="0" smtClean="0"/>
              <a:t> 10</a:t>
            </a:r>
            <a:r>
              <a:rPr lang="de-DE" sz="1800" baseline="30000" dirty="0" smtClean="0"/>
              <a:t>15</a:t>
            </a:r>
            <a:r>
              <a:rPr lang="de-DE" sz="1800" dirty="0" smtClean="0"/>
              <a:t> </a:t>
            </a:r>
            <a:r>
              <a:rPr lang="de-DE" sz="1800" dirty="0" err="1" smtClean="0"/>
              <a:t>yrs</a:t>
            </a:r>
            <a:r>
              <a:rPr lang="de-DE" sz="1800" dirty="0" smtClean="0"/>
              <a:t>):</a:t>
            </a:r>
            <a:endParaRPr lang="de-DE" sz="1800" dirty="0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4114800" y="2250715"/>
          <a:ext cx="722311" cy="492485"/>
        </p:xfrm>
        <a:graphic>
          <a:graphicData uri="http://schemas.openxmlformats.org/presentationml/2006/ole">
            <p:oleObj spid="_x0000_s957442" name="Formel" r:id="rId3" imgW="558800" imgH="381000" progId="Equation.3">
              <p:embed/>
            </p:oleObj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5048199" y="2373868"/>
            <a:ext cx="112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transition</a:t>
            </a:r>
            <a:endParaRPr lang="de-DE" sz="1800" dirty="0"/>
          </a:p>
        </p:txBody>
      </p:sp>
      <p:pic>
        <p:nvPicPr>
          <p:cNvPr id="14" name="Bild 13" descr="Bildschirmfoto 2019-05-28 um 11.47.3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153753"/>
            <a:ext cx="5410199" cy="3170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797800" cy="381000"/>
          </a:xfrm>
        </p:spPr>
        <p:txBody>
          <a:bodyPr/>
          <a:lstStyle/>
          <a:p>
            <a:r>
              <a:rPr lang="de-DE" dirty="0" err="1" smtClean="0"/>
              <a:t>Quenching</a:t>
            </a:r>
            <a:r>
              <a:rPr lang="de-DE" dirty="0" smtClean="0"/>
              <a:t> of </a:t>
            </a:r>
            <a:r>
              <a:rPr lang="de-DE" dirty="0" err="1" smtClean="0"/>
              <a:t>g</a:t>
            </a:r>
            <a:r>
              <a:rPr lang="de-DE" baseline="-25000" dirty="0" err="1" smtClean="0"/>
              <a:t>A</a:t>
            </a:r>
            <a:r>
              <a:rPr lang="de-DE" dirty="0" smtClean="0"/>
              <a:t> – (</a:t>
            </a:r>
            <a:r>
              <a:rPr lang="de-DE" dirty="0" err="1" smtClean="0"/>
              <a:t>electrons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11" name="Bild 10" descr="Bildschirmfoto 2019-05-28 um 12.04.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690621"/>
            <a:ext cx="4191000" cy="2414779"/>
          </a:xfrm>
          <a:prstGeom prst="rect">
            <a:avLst/>
          </a:prstGeom>
        </p:spPr>
      </p:pic>
      <p:pic>
        <p:nvPicPr>
          <p:cNvPr id="15" name="Bild 14" descr="Bildschirmfoto 2019-05-28 um 12.03.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2200"/>
            <a:ext cx="5207384" cy="29718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1066800" y="1143000"/>
            <a:ext cx="5173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Three</a:t>
            </a:r>
            <a:r>
              <a:rPr lang="de-DE" sz="1800" dirty="0" smtClean="0"/>
              <a:t> </a:t>
            </a:r>
            <a:r>
              <a:rPr lang="de-DE" sz="1800" dirty="0" err="1" smtClean="0"/>
              <a:t>models</a:t>
            </a:r>
            <a:r>
              <a:rPr lang="de-DE" sz="1800" dirty="0" smtClean="0"/>
              <a:t>:    ISM, MQPM, IBFM-2</a:t>
            </a:r>
          </a:p>
          <a:p>
            <a:endParaRPr lang="de-DE" sz="1800" dirty="0" smtClean="0"/>
          </a:p>
          <a:p>
            <a:r>
              <a:rPr lang="de-DE" sz="1800" dirty="0" smtClean="0"/>
              <a:t>Fine </a:t>
            </a:r>
            <a:r>
              <a:rPr lang="de-DE" sz="1800" dirty="0" err="1" smtClean="0"/>
              <a:t>grained</a:t>
            </a:r>
            <a:r>
              <a:rPr lang="de-DE" sz="1800" dirty="0" smtClean="0"/>
              <a:t> </a:t>
            </a:r>
            <a:r>
              <a:rPr lang="de-DE" sz="1800" dirty="0" err="1" smtClean="0"/>
              <a:t>templates</a:t>
            </a:r>
            <a:r>
              <a:rPr lang="de-DE" sz="1800" dirty="0" smtClean="0"/>
              <a:t> </a:t>
            </a:r>
            <a:r>
              <a:rPr lang="de-DE" sz="1800" dirty="0" err="1" smtClean="0"/>
              <a:t>over</a:t>
            </a:r>
            <a:r>
              <a:rPr lang="de-DE" sz="1800" dirty="0" smtClean="0"/>
              <a:t> a </a:t>
            </a:r>
            <a:r>
              <a:rPr lang="de-DE" sz="1800" dirty="0" err="1" smtClean="0"/>
              <a:t>wide</a:t>
            </a:r>
            <a:r>
              <a:rPr lang="de-DE" sz="1800" dirty="0" smtClean="0"/>
              <a:t> </a:t>
            </a:r>
            <a:r>
              <a:rPr lang="de-DE" sz="1800" dirty="0" err="1" smtClean="0"/>
              <a:t>range</a:t>
            </a:r>
            <a:r>
              <a:rPr lang="de-DE" sz="1800" dirty="0" smtClean="0"/>
              <a:t> of </a:t>
            </a:r>
            <a:r>
              <a:rPr lang="de-DE" sz="1800" dirty="0" err="1" smtClean="0"/>
              <a:t>g</a:t>
            </a:r>
            <a:r>
              <a:rPr lang="de-DE" sz="1800" baseline="-25000" dirty="0" err="1" smtClean="0"/>
              <a:t>A</a:t>
            </a:r>
            <a:r>
              <a:rPr lang="de-DE" sz="1800" dirty="0" smtClean="0"/>
              <a:t> </a:t>
            </a:r>
            <a:endParaRPr lang="de-DE" sz="1800" dirty="0"/>
          </a:p>
        </p:txBody>
      </p:sp>
      <p:sp>
        <p:nvSpPr>
          <p:cNvPr id="18" name="Textfeld 17"/>
          <p:cNvSpPr txBox="1"/>
          <p:nvPr/>
        </p:nvSpPr>
        <p:spPr>
          <a:xfrm>
            <a:off x="1295400" y="5562600"/>
            <a:ext cx="6481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rgbClr val="FF0000"/>
                </a:solidFill>
              </a:rPr>
              <a:t>We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have</a:t>
            </a:r>
            <a:r>
              <a:rPr lang="de-DE" sz="1800" dirty="0" smtClean="0">
                <a:solidFill>
                  <a:srgbClr val="FF0000"/>
                </a:solidFill>
              </a:rPr>
              <a:t> 45 independent </a:t>
            </a:r>
            <a:r>
              <a:rPr lang="de-DE" sz="1800" dirty="0" err="1" smtClean="0">
                <a:solidFill>
                  <a:srgbClr val="FF0000"/>
                </a:solidFill>
              </a:rPr>
              <a:t>detectors</a:t>
            </a:r>
            <a:r>
              <a:rPr lang="de-DE" sz="1800" dirty="0" smtClean="0">
                <a:solidFill>
                  <a:srgbClr val="FF0000"/>
                </a:solidFill>
              </a:rPr>
              <a:t> and </a:t>
            </a:r>
            <a:r>
              <a:rPr lang="de-DE" sz="1800" dirty="0" err="1" smtClean="0">
                <a:solidFill>
                  <a:srgbClr val="FF0000"/>
                </a:solidFill>
              </a:rPr>
              <a:t>thus</a:t>
            </a:r>
            <a:r>
              <a:rPr lang="de-DE" sz="1800" dirty="0" smtClean="0">
                <a:solidFill>
                  <a:srgbClr val="FF0000"/>
                </a:solidFill>
              </a:rPr>
              <a:t> 45 </a:t>
            </a:r>
            <a:r>
              <a:rPr lang="de-DE" sz="1800" dirty="0" err="1" smtClean="0">
                <a:solidFill>
                  <a:srgbClr val="FF0000"/>
                </a:solidFill>
              </a:rPr>
              <a:t>masurements</a:t>
            </a:r>
            <a:endParaRPr lang="de-DE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797800" cy="381000"/>
          </a:xfrm>
        </p:spPr>
        <p:txBody>
          <a:bodyPr/>
          <a:lstStyle/>
          <a:p>
            <a:r>
              <a:rPr lang="de-DE" dirty="0" err="1" smtClean="0"/>
              <a:t>Quenching</a:t>
            </a:r>
            <a:r>
              <a:rPr lang="de-DE" dirty="0" smtClean="0"/>
              <a:t> of </a:t>
            </a:r>
            <a:r>
              <a:rPr lang="de-DE" dirty="0" err="1" smtClean="0"/>
              <a:t>g</a:t>
            </a:r>
            <a:r>
              <a:rPr lang="de-DE" baseline="-25000" dirty="0" err="1" smtClean="0"/>
              <a:t>A</a:t>
            </a:r>
            <a:r>
              <a:rPr lang="de-DE" dirty="0" smtClean="0"/>
              <a:t> – (</a:t>
            </a:r>
            <a:r>
              <a:rPr lang="de-DE" dirty="0" err="1" smtClean="0"/>
              <a:t>electrons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1066800" y="1143000"/>
            <a:ext cx="5173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Three</a:t>
            </a:r>
            <a:r>
              <a:rPr lang="de-DE" sz="1800" dirty="0" smtClean="0"/>
              <a:t> </a:t>
            </a:r>
            <a:r>
              <a:rPr lang="de-DE" sz="1800" dirty="0" err="1" smtClean="0"/>
              <a:t>models</a:t>
            </a:r>
            <a:r>
              <a:rPr lang="de-DE" sz="1800" dirty="0" smtClean="0"/>
              <a:t>:    ISM, MQPM, IBFM-2</a:t>
            </a:r>
          </a:p>
          <a:p>
            <a:endParaRPr lang="de-DE" sz="1800" dirty="0" smtClean="0"/>
          </a:p>
          <a:p>
            <a:r>
              <a:rPr lang="de-DE" sz="1800" dirty="0" smtClean="0"/>
              <a:t>Fine </a:t>
            </a:r>
            <a:r>
              <a:rPr lang="de-DE" sz="1800" dirty="0" err="1" smtClean="0"/>
              <a:t>grained</a:t>
            </a:r>
            <a:r>
              <a:rPr lang="de-DE" sz="1800" dirty="0" smtClean="0"/>
              <a:t> </a:t>
            </a:r>
            <a:r>
              <a:rPr lang="de-DE" sz="1800" dirty="0" err="1" smtClean="0"/>
              <a:t>templates</a:t>
            </a:r>
            <a:r>
              <a:rPr lang="de-DE" sz="1800" dirty="0" smtClean="0"/>
              <a:t> </a:t>
            </a:r>
            <a:r>
              <a:rPr lang="de-DE" sz="1800" dirty="0" err="1" smtClean="0"/>
              <a:t>over</a:t>
            </a:r>
            <a:r>
              <a:rPr lang="de-DE" sz="1800" dirty="0" smtClean="0"/>
              <a:t> a </a:t>
            </a:r>
            <a:r>
              <a:rPr lang="de-DE" sz="1800" dirty="0" err="1" smtClean="0"/>
              <a:t>wide</a:t>
            </a:r>
            <a:r>
              <a:rPr lang="de-DE" sz="1800" dirty="0" smtClean="0"/>
              <a:t> </a:t>
            </a:r>
            <a:r>
              <a:rPr lang="de-DE" sz="1800" dirty="0" err="1" smtClean="0"/>
              <a:t>range</a:t>
            </a:r>
            <a:r>
              <a:rPr lang="de-DE" sz="1800" dirty="0" smtClean="0"/>
              <a:t> of </a:t>
            </a:r>
            <a:r>
              <a:rPr lang="de-DE" sz="1800" dirty="0" err="1" smtClean="0"/>
              <a:t>g</a:t>
            </a:r>
            <a:r>
              <a:rPr lang="de-DE" sz="1800" baseline="-25000" dirty="0" err="1" smtClean="0"/>
              <a:t>A</a:t>
            </a:r>
            <a:r>
              <a:rPr lang="de-DE" sz="1800" dirty="0" smtClean="0"/>
              <a:t> </a:t>
            </a:r>
            <a:endParaRPr lang="de-DE" sz="1800" dirty="0"/>
          </a:p>
        </p:txBody>
      </p:sp>
      <p:pic>
        <p:nvPicPr>
          <p:cNvPr id="7" name="Bild 6" descr="Bildschirmfoto 2019-05-28 um 12.09.3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2362200"/>
            <a:ext cx="5898911" cy="3352800"/>
          </a:xfrm>
          <a:prstGeom prst="rect">
            <a:avLst/>
          </a:prstGeom>
        </p:spPr>
      </p:pic>
      <p:pic>
        <p:nvPicPr>
          <p:cNvPr id="8" name="Bild 7" descr="Bildschirmfoto 2019-05-28 um 12.11.5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429000"/>
            <a:ext cx="3441700" cy="119380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955482" y="5791200"/>
            <a:ext cx="7045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>
                <a:solidFill>
                  <a:schemeClr val="bg2"/>
                </a:solidFill>
              </a:rPr>
              <a:t>Lucas </a:t>
            </a:r>
            <a:r>
              <a:rPr lang="de-DE" sz="1600" dirty="0" err="1" smtClean="0">
                <a:solidFill>
                  <a:schemeClr val="bg2"/>
                </a:solidFill>
              </a:rPr>
              <a:t>Bodenstein-Dresler</a:t>
            </a:r>
            <a:r>
              <a:rPr lang="de-DE" sz="1600" dirty="0" smtClean="0">
                <a:solidFill>
                  <a:schemeClr val="bg2"/>
                </a:solidFill>
              </a:rPr>
              <a:t> et al., COBRA </a:t>
            </a:r>
            <a:r>
              <a:rPr lang="de-DE" sz="1600" dirty="0" err="1" smtClean="0">
                <a:solidFill>
                  <a:schemeClr val="bg2"/>
                </a:solidFill>
              </a:rPr>
              <a:t>collaboration</a:t>
            </a:r>
            <a:r>
              <a:rPr lang="de-DE" sz="1600" dirty="0" smtClean="0">
                <a:solidFill>
                  <a:schemeClr val="bg2"/>
                </a:solidFill>
              </a:rPr>
              <a:t>, arXiv:1806.02254v2</a:t>
            </a:r>
            <a:endParaRPr lang="de-DE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1" hangingPunct="1"/>
            <a:r>
              <a:rPr lang="de-DE" sz="4000" b="1">
                <a:solidFill>
                  <a:srgbClr val="000000"/>
                </a:solidFill>
                <a:latin typeface="Microsoft Sans Serif" pitchFamily="-84" charset="0"/>
              </a:rPr>
              <a:t> </a:t>
            </a:r>
            <a:endParaRPr lang="en-GB" sz="4000" b="1">
              <a:solidFill>
                <a:srgbClr val="000000"/>
              </a:solidFill>
              <a:latin typeface="Microsoft Sans Serif" pitchFamily="-84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6858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1" hangingPunct="1"/>
            <a:endParaRPr lang="en-GB" sz="4000" b="1">
              <a:solidFill>
                <a:srgbClr val="000000"/>
              </a:solidFill>
              <a:latin typeface="Microsoft Sans Serif" pitchFamily="-84" charset="0"/>
            </a:endParaRP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49288" y="-76200"/>
            <a:ext cx="7504112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COBRA</a:t>
            </a:r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8373" name="Text Box 19"/>
          <p:cNvSpPr txBox="1">
            <a:spLocks noChangeArrowheads="1"/>
          </p:cNvSpPr>
          <p:nvPr/>
        </p:nvSpPr>
        <p:spPr bwMode="auto">
          <a:xfrm>
            <a:off x="273050" y="1871663"/>
            <a:ext cx="4876800" cy="519112"/>
          </a:xfrm>
          <a:prstGeom prst="rect">
            <a:avLst/>
          </a:prstGeom>
          <a:noFill/>
          <a:ln w="34925" cap="rnd">
            <a:noFill/>
            <a:prstDash val="sysDot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de-DE" sz="2800" b="1">
              <a:solidFill>
                <a:srgbClr val="808080"/>
              </a:solidFill>
              <a:latin typeface="Times New Roman" pitchFamily="-84" charset="0"/>
            </a:endParaRPr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3400" y="228600"/>
            <a:ext cx="1345883" cy="1371600"/>
          </a:xfrm>
          <a:prstGeom prst="rect">
            <a:avLst/>
          </a:prstGeom>
        </p:spPr>
      </p:pic>
      <p:pic>
        <p:nvPicPr>
          <p:cNvPr id="9" name="Bild 8" descr="Bildschirmfoto 2017-05-30 um 12.36.1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" y="1143000"/>
            <a:ext cx="7772400" cy="5081747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676400" y="6172200"/>
            <a:ext cx="4635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0000FF"/>
                </a:solidFill>
              </a:rPr>
              <a:t>Status:  9 </a:t>
            </a:r>
            <a:r>
              <a:rPr lang="de-DE" sz="1800" dirty="0" err="1" smtClean="0">
                <a:solidFill>
                  <a:srgbClr val="0000FF"/>
                </a:solidFill>
              </a:rPr>
              <a:t>detectors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running</a:t>
            </a:r>
            <a:r>
              <a:rPr lang="de-DE" sz="1800" dirty="0" smtClean="0">
                <a:solidFill>
                  <a:srgbClr val="0000FF"/>
                </a:solidFill>
              </a:rPr>
              <a:t> (</a:t>
            </a:r>
            <a:r>
              <a:rPr lang="de-DE" sz="1800" dirty="0" err="1" smtClean="0">
                <a:solidFill>
                  <a:srgbClr val="0000FF"/>
                </a:solidFill>
              </a:rPr>
              <a:t>doubles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mass</a:t>
            </a:r>
            <a:r>
              <a:rPr lang="de-DE" sz="1800" dirty="0" smtClean="0">
                <a:solidFill>
                  <a:srgbClr val="0000FF"/>
                </a:solidFill>
              </a:rPr>
              <a:t>)</a:t>
            </a:r>
            <a:endParaRPr lang="de-DE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el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504113" cy="381000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X-DEM</a:t>
            </a:r>
            <a:endParaRPr lang="de-DE" baseline="-25000" dirty="0" smtClean="0">
              <a:solidFill>
                <a:schemeClr val="tx1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62000" y="990600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A </a:t>
            </a:r>
            <a:r>
              <a:rPr lang="de-DE" sz="1800" dirty="0" err="1" smtClean="0"/>
              <a:t>bit</a:t>
            </a:r>
            <a:r>
              <a:rPr lang="de-DE" sz="1800" dirty="0" smtClean="0"/>
              <a:t> of a </a:t>
            </a:r>
            <a:r>
              <a:rPr lang="de-DE" sz="1800" dirty="0" err="1" smtClean="0"/>
              <a:t>technical</a:t>
            </a:r>
            <a:r>
              <a:rPr lang="de-DE" sz="1800" dirty="0" smtClean="0"/>
              <a:t> </a:t>
            </a:r>
            <a:r>
              <a:rPr lang="de-DE" sz="1800" dirty="0" err="1" smtClean="0"/>
              <a:t>slide</a:t>
            </a:r>
            <a:r>
              <a:rPr lang="de-DE" sz="1800" dirty="0" smtClean="0"/>
              <a:t> </a:t>
            </a:r>
            <a:endParaRPr lang="de-DE" sz="1800" dirty="0"/>
          </a:p>
        </p:txBody>
      </p:sp>
      <p:pic>
        <p:nvPicPr>
          <p:cNvPr id="7" name="Bild 6" descr="Bildschirmfoto 2019-05-28 um 12.27.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200400"/>
            <a:ext cx="3987799" cy="2965021"/>
          </a:xfrm>
          <a:prstGeom prst="rect">
            <a:avLst/>
          </a:prstGeom>
        </p:spPr>
      </p:pic>
      <p:pic>
        <p:nvPicPr>
          <p:cNvPr id="8" name="Bild 7" descr="Bildschirmfoto 2019-05-28 um 12.27.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413" y="1447800"/>
            <a:ext cx="5716587" cy="1705368"/>
          </a:xfrm>
          <a:prstGeom prst="rect">
            <a:avLst/>
          </a:prstGeom>
        </p:spPr>
      </p:pic>
      <p:pic>
        <p:nvPicPr>
          <p:cNvPr id="9" name="Bild 8" descr="Bildschirmfoto 2019-05-28 um 14.24.5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136900"/>
            <a:ext cx="4025901" cy="2806700"/>
          </a:xfrm>
          <a:prstGeom prst="rect">
            <a:avLst/>
          </a:prstGeom>
        </p:spPr>
      </p:pic>
      <p:cxnSp>
        <p:nvCxnSpPr>
          <p:cNvPr id="11" name="Gerade Verbindung mit Pfeil 10"/>
          <p:cNvCxnSpPr/>
          <p:nvPr/>
        </p:nvCxnSpPr>
        <p:spPr bwMode="auto">
          <a:xfrm rot="16200000" flipH="1">
            <a:off x="1485900" y="2400300"/>
            <a:ext cx="137160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1066800" y="1752600"/>
            <a:ext cx="1031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Guard</a:t>
            </a:r>
            <a:r>
              <a:rPr lang="de-DE" sz="1400" dirty="0" smtClean="0"/>
              <a:t> ring</a:t>
            </a:r>
            <a:endParaRPr lang="de-DE" sz="1400" dirty="0"/>
          </a:p>
        </p:txBody>
      </p:sp>
      <p:sp>
        <p:nvSpPr>
          <p:cNvPr id="13" name="Textfeld 12"/>
          <p:cNvSpPr txBox="1"/>
          <p:nvPr/>
        </p:nvSpPr>
        <p:spPr>
          <a:xfrm>
            <a:off x="1447800" y="6172200"/>
            <a:ext cx="5918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Massive </a:t>
            </a:r>
            <a:r>
              <a:rPr lang="de-DE" sz="1800" dirty="0" err="1" smtClean="0"/>
              <a:t>background</a:t>
            </a:r>
            <a:r>
              <a:rPr lang="de-DE" sz="1800" dirty="0" smtClean="0"/>
              <a:t> </a:t>
            </a:r>
            <a:r>
              <a:rPr lang="de-DE" sz="1800" dirty="0" err="1" smtClean="0"/>
              <a:t>reduction</a:t>
            </a:r>
            <a:r>
              <a:rPr lang="de-DE" sz="1800" dirty="0" smtClean="0"/>
              <a:t> </a:t>
            </a:r>
            <a:r>
              <a:rPr lang="de-DE" sz="1800" dirty="0" err="1" smtClean="0"/>
              <a:t>by</a:t>
            </a:r>
            <a:r>
              <a:rPr lang="de-DE" sz="1800" dirty="0" smtClean="0"/>
              <a:t> </a:t>
            </a:r>
            <a:r>
              <a:rPr lang="de-DE" sz="1800" dirty="0" err="1" smtClean="0"/>
              <a:t>instrument</a:t>
            </a:r>
            <a:r>
              <a:rPr lang="de-DE" sz="1800" dirty="0" smtClean="0"/>
              <a:t> </a:t>
            </a:r>
            <a:r>
              <a:rPr lang="de-DE" sz="1800" dirty="0" err="1" smtClean="0"/>
              <a:t>guard</a:t>
            </a:r>
            <a:r>
              <a:rPr lang="de-DE" sz="1800" dirty="0" smtClean="0"/>
              <a:t> ring</a:t>
            </a:r>
            <a:endParaRPr lang="de-DE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1" hangingPunct="1"/>
            <a:r>
              <a:rPr lang="de-DE" sz="4000" b="1">
                <a:solidFill>
                  <a:srgbClr val="000000"/>
                </a:solidFill>
                <a:latin typeface="Microsoft Sans Serif" pitchFamily="-84" charset="0"/>
              </a:rPr>
              <a:t> </a:t>
            </a:r>
            <a:endParaRPr lang="en-GB" sz="4000" b="1">
              <a:solidFill>
                <a:srgbClr val="000000"/>
              </a:solidFill>
              <a:latin typeface="Microsoft Sans Serif" pitchFamily="-84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6858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1" hangingPunct="1"/>
            <a:endParaRPr lang="en-GB" sz="4000" b="1">
              <a:solidFill>
                <a:srgbClr val="000000"/>
              </a:solidFill>
              <a:latin typeface="Microsoft Sans Serif" pitchFamily="-84" charset="0"/>
            </a:endParaRPr>
          </a:p>
        </p:txBody>
      </p:sp>
      <p:sp>
        <p:nvSpPr>
          <p:cNvPr id="58373" name="Text Box 19"/>
          <p:cNvSpPr txBox="1">
            <a:spLocks noChangeArrowheads="1"/>
          </p:cNvSpPr>
          <p:nvPr/>
        </p:nvSpPr>
        <p:spPr bwMode="auto">
          <a:xfrm>
            <a:off x="273050" y="1871663"/>
            <a:ext cx="4876800" cy="519112"/>
          </a:xfrm>
          <a:prstGeom prst="rect">
            <a:avLst/>
          </a:prstGeom>
          <a:noFill/>
          <a:ln w="34925" cap="rnd">
            <a:noFill/>
            <a:prstDash val="sysDot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de-DE" sz="2800" b="1">
              <a:solidFill>
                <a:srgbClr val="808080"/>
              </a:solidFill>
              <a:latin typeface="Times New Roman" pitchFamily="-84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649288" y="-76200"/>
            <a:ext cx="75041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0" kern="0" dirty="0" smtClean="0">
                <a:solidFill>
                  <a:schemeClr val="tx2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rPr>
              <a:t>Total lepton number violation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85800" y="1091624"/>
            <a:ext cx="381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latin typeface="Wingdings"/>
                <a:ea typeface="Wingdings"/>
                <a:cs typeface="Wingdings"/>
              </a:rPr>
              <a:t></a:t>
            </a:r>
            <a:endParaRPr lang="de-DE" sz="3200" dirty="0"/>
          </a:p>
        </p:txBody>
      </p:sp>
      <p:sp>
        <p:nvSpPr>
          <p:cNvPr id="11" name="Textfeld 10"/>
          <p:cNvSpPr txBox="1"/>
          <p:nvPr/>
        </p:nvSpPr>
        <p:spPr>
          <a:xfrm>
            <a:off x="1219200" y="1219200"/>
            <a:ext cx="3877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Neutrino-less</a:t>
            </a:r>
            <a:r>
              <a:rPr lang="de-DE" sz="2000" dirty="0" smtClean="0"/>
              <a:t> double </a:t>
            </a:r>
            <a:r>
              <a:rPr lang="de-DE" sz="2000" dirty="0" err="1" smtClean="0"/>
              <a:t>beta</a:t>
            </a:r>
            <a:r>
              <a:rPr lang="de-DE" sz="2000" dirty="0" smtClean="0"/>
              <a:t> </a:t>
            </a:r>
            <a:r>
              <a:rPr lang="de-DE" sz="2000" dirty="0" err="1" smtClean="0"/>
              <a:t>decay</a:t>
            </a:r>
            <a:r>
              <a:rPr lang="de-DE" sz="2000" dirty="0" smtClean="0"/>
              <a:t>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295400" y="243840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μ-  -  e+  </a:t>
            </a:r>
            <a:r>
              <a:rPr lang="de-DE" sz="2000" dirty="0" err="1" smtClean="0"/>
              <a:t>conversion</a:t>
            </a:r>
            <a:r>
              <a:rPr lang="de-DE" sz="2000" dirty="0" smtClean="0"/>
              <a:t>  on </a:t>
            </a:r>
            <a:r>
              <a:rPr lang="de-DE" sz="2000" dirty="0" err="1" smtClean="0"/>
              <a:t>nuclei</a:t>
            </a:r>
            <a:r>
              <a:rPr lang="de-DE" sz="2000" dirty="0" smtClean="0"/>
              <a:t> (</a:t>
            </a:r>
            <a:r>
              <a:rPr lang="de-DE" sz="2000" baseline="30000" dirty="0" smtClean="0"/>
              <a:t>27</a:t>
            </a:r>
            <a:r>
              <a:rPr lang="de-DE" sz="2000" dirty="0" smtClean="0"/>
              <a:t>Al)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219200" y="3810000"/>
            <a:ext cx="5262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Neutrino-less</a:t>
            </a:r>
            <a:r>
              <a:rPr lang="de-DE" sz="2000" dirty="0" smtClean="0"/>
              <a:t> double </a:t>
            </a:r>
            <a:r>
              <a:rPr lang="de-DE" sz="2000" dirty="0" err="1" smtClean="0"/>
              <a:t>muon</a:t>
            </a:r>
            <a:r>
              <a:rPr lang="de-DE" sz="2000" dirty="0" smtClean="0"/>
              <a:t> </a:t>
            </a:r>
            <a:r>
              <a:rPr lang="de-DE" sz="2000" dirty="0" err="1" smtClean="0"/>
              <a:t>decay</a:t>
            </a:r>
            <a:r>
              <a:rPr lang="de-DE" sz="2000" dirty="0" smtClean="0"/>
              <a:t> of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pion</a:t>
            </a:r>
            <a:r>
              <a:rPr lang="de-DE" sz="2000" dirty="0" smtClean="0"/>
              <a:t> 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33400" y="2514600"/>
            <a:ext cx="381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latin typeface="Wingdings"/>
                <a:ea typeface="Wingdings"/>
                <a:cs typeface="Wingdings"/>
              </a:rPr>
              <a:t></a:t>
            </a:r>
            <a:endParaRPr lang="de-DE" sz="3200" dirty="0"/>
          </a:p>
        </p:txBody>
      </p:sp>
      <p:sp>
        <p:nvSpPr>
          <p:cNvPr id="17" name="Textfeld 16"/>
          <p:cNvSpPr txBox="1"/>
          <p:nvPr/>
        </p:nvSpPr>
        <p:spPr>
          <a:xfrm>
            <a:off x="609600" y="3962400"/>
            <a:ext cx="381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latin typeface="Wingdings"/>
                <a:ea typeface="Wingdings"/>
                <a:cs typeface="Wingdings"/>
              </a:rPr>
              <a:t></a:t>
            </a:r>
            <a:endParaRPr lang="de-DE" sz="3200" dirty="0"/>
          </a:p>
        </p:txBody>
      </p:sp>
      <p:graphicFrame>
        <p:nvGraphicFramePr>
          <p:cNvPr id="18" name="Objekt 17"/>
          <p:cNvGraphicFramePr>
            <a:graphicFrameLocks/>
          </p:cNvGraphicFramePr>
          <p:nvPr/>
        </p:nvGraphicFramePr>
        <p:xfrm>
          <a:off x="1143000" y="1397000"/>
          <a:ext cx="6858000" cy="4064000"/>
        </p:xfrm>
        <a:graphic>
          <a:graphicData uri="http://schemas.openxmlformats.org/presentationml/2006/ole">
            <p:oleObj spid="_x0000_s946178" name="Formel" r:id="rId4" imgW="0" imgH="0" progId="Equation.3">
              <p:embed/>
            </p:oleObj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/>
        </p:nvGraphicFramePr>
        <p:xfrm>
          <a:off x="6400800" y="1219200"/>
          <a:ext cx="1752600" cy="1092200"/>
        </p:xfrm>
        <a:graphic>
          <a:graphicData uri="http://schemas.openxmlformats.org/presentationml/2006/ole">
            <p:oleObj spid="_x0000_s946181" name="Formel" r:id="rId5" imgW="342900" imgH="203200" progId="Equation.3">
              <p:embed/>
            </p:oleObj>
          </a:graphicData>
        </a:graphic>
      </p:graphicFrame>
      <p:graphicFrame>
        <p:nvGraphicFramePr>
          <p:cNvPr id="946182" name="Object 6"/>
          <p:cNvGraphicFramePr>
            <a:graphicFrameLocks noChangeAspect="1"/>
          </p:cNvGraphicFramePr>
          <p:nvPr/>
        </p:nvGraphicFramePr>
        <p:xfrm>
          <a:off x="6019800" y="2709863"/>
          <a:ext cx="2790825" cy="1023937"/>
        </p:xfrm>
        <a:graphic>
          <a:graphicData uri="http://schemas.openxmlformats.org/presentationml/2006/ole">
            <p:oleObj spid="_x0000_s946182" name="Formel" r:id="rId6" imgW="546100" imgH="190500" progId="Equation.3">
              <p:embed/>
            </p:oleObj>
          </a:graphicData>
        </a:graphic>
      </p:graphicFrame>
      <p:graphicFrame>
        <p:nvGraphicFramePr>
          <p:cNvPr id="946183" name="Object 7"/>
          <p:cNvGraphicFramePr>
            <a:graphicFrameLocks noChangeAspect="1"/>
          </p:cNvGraphicFramePr>
          <p:nvPr/>
        </p:nvGraphicFramePr>
        <p:xfrm>
          <a:off x="6792912" y="4191000"/>
          <a:ext cx="1817688" cy="1160462"/>
        </p:xfrm>
        <a:graphic>
          <a:graphicData uri="http://schemas.openxmlformats.org/presentationml/2006/ole">
            <p:oleObj spid="_x0000_s946183" name="Formel" r:id="rId7" imgW="355600" imgH="215900" progId="Equation.3">
              <p:embed/>
            </p:oleObj>
          </a:graphicData>
        </a:graphic>
      </p:graphicFrame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1447800" y="5715000"/>
            <a:ext cx="68066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4800" dirty="0" smtClean="0">
                <a:solidFill>
                  <a:srgbClr val="FF0000"/>
                </a:solidFill>
                <a:latin typeface="Microsoft Sans Serif" pitchFamily="-84" charset="0"/>
              </a:rPr>
              <a:t>In </a:t>
            </a:r>
            <a:r>
              <a:rPr lang="de-DE" sz="4800" dirty="0" err="1" smtClean="0">
                <a:solidFill>
                  <a:srgbClr val="FF0000"/>
                </a:solidFill>
                <a:latin typeface="Microsoft Sans Serif" pitchFamily="-84" charset="0"/>
              </a:rPr>
              <a:t>general</a:t>
            </a:r>
            <a:r>
              <a:rPr lang="de-DE" sz="4800" dirty="0" smtClean="0">
                <a:solidFill>
                  <a:srgbClr val="FF0000"/>
                </a:solidFill>
                <a:latin typeface="Microsoft Sans Serif" pitchFamily="-84" charset="0"/>
              </a:rPr>
              <a:t>: BSM </a:t>
            </a:r>
            <a:r>
              <a:rPr lang="de-DE" sz="4800" dirty="0" err="1" smtClean="0">
                <a:solidFill>
                  <a:srgbClr val="FF0000"/>
                </a:solidFill>
                <a:latin typeface="Microsoft Sans Serif" pitchFamily="-84" charset="0"/>
              </a:rPr>
              <a:t>physics</a:t>
            </a:r>
            <a:endParaRPr lang="de-DE" sz="4800" b="1" dirty="0">
              <a:solidFill>
                <a:srgbClr val="FF0000"/>
              </a:solidFill>
              <a:latin typeface="Microsoft Sans Serif" pitchFamily="-84" charset="0"/>
            </a:endParaRPr>
          </a:p>
        </p:txBody>
      </p:sp>
      <p:graphicFrame>
        <p:nvGraphicFramePr>
          <p:cNvPr id="20" name="Objekt 19"/>
          <p:cNvGraphicFramePr>
            <a:graphicFrameLocks noChangeAspect="1"/>
          </p:cNvGraphicFramePr>
          <p:nvPr/>
        </p:nvGraphicFramePr>
        <p:xfrm>
          <a:off x="1143000" y="4419600"/>
          <a:ext cx="2266950" cy="533400"/>
        </p:xfrm>
        <a:graphic>
          <a:graphicData uri="http://schemas.openxmlformats.org/presentationml/2006/ole">
            <p:oleObj spid="_x0000_s946184" name="Formel" r:id="rId8" imgW="863600" imgH="203200" progId="Equation.3">
              <p:embed/>
            </p:oleObj>
          </a:graphicData>
        </a:graphic>
      </p:graphicFrame>
      <p:sp>
        <p:nvSpPr>
          <p:cNvPr id="22" name="Textfeld 21"/>
          <p:cNvSpPr txBox="1"/>
          <p:nvPr/>
        </p:nvSpPr>
        <p:spPr>
          <a:xfrm>
            <a:off x="4060717" y="4491335"/>
            <a:ext cx="2035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(&lt; 8.6 x 10</a:t>
            </a:r>
            <a:r>
              <a:rPr lang="de-DE" sz="2400" baseline="30000" dirty="0" smtClean="0"/>
              <a:t>-11</a:t>
            </a:r>
            <a:r>
              <a:rPr lang="de-DE" sz="2400" dirty="0" smtClean="0"/>
              <a:t>)</a:t>
            </a:r>
            <a:endParaRPr lang="de-DE" sz="2400" dirty="0"/>
          </a:p>
        </p:txBody>
      </p:sp>
      <p:sp>
        <p:nvSpPr>
          <p:cNvPr id="23" name="Textfeld 22"/>
          <p:cNvSpPr txBox="1"/>
          <p:nvPr/>
        </p:nvSpPr>
        <p:spPr>
          <a:xfrm>
            <a:off x="1219200" y="3048000"/>
            <a:ext cx="48782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T. </a:t>
            </a:r>
            <a:r>
              <a:rPr lang="de-DE" sz="1400" dirty="0" err="1" smtClean="0"/>
              <a:t>Geib</a:t>
            </a:r>
            <a:r>
              <a:rPr lang="de-DE" sz="1400" dirty="0" smtClean="0"/>
              <a:t>, A. </a:t>
            </a:r>
            <a:r>
              <a:rPr lang="de-DE" sz="1400" dirty="0" err="1" smtClean="0"/>
              <a:t>Merle</a:t>
            </a:r>
            <a:r>
              <a:rPr lang="de-DE" sz="1400" dirty="0" smtClean="0"/>
              <a:t>, K. Zuber, PLB 764,157 (2017)</a:t>
            </a:r>
          </a:p>
          <a:p>
            <a:r>
              <a:rPr lang="de-DE" sz="1400" dirty="0" smtClean="0"/>
              <a:t>B. </a:t>
            </a:r>
            <a:r>
              <a:rPr lang="de-DE" sz="1400" dirty="0" err="1" smtClean="0"/>
              <a:t>Yeo</a:t>
            </a:r>
            <a:r>
              <a:rPr lang="de-DE" sz="1400" dirty="0" smtClean="0"/>
              <a:t>, Y. Kuno,  M. Lee, K. Zuber, PRD 96,075027 (2017)</a:t>
            </a:r>
          </a:p>
          <a:p>
            <a:endParaRPr lang="de-DE" sz="1400" dirty="0"/>
          </a:p>
        </p:txBody>
      </p:sp>
      <p:sp>
        <p:nvSpPr>
          <p:cNvPr id="24" name="Textfeld 23"/>
          <p:cNvSpPr txBox="1"/>
          <p:nvPr/>
        </p:nvSpPr>
        <p:spPr>
          <a:xfrm>
            <a:off x="1219200" y="5105400"/>
            <a:ext cx="3736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K. Zuber, Phys. </a:t>
            </a:r>
            <a:r>
              <a:rPr lang="de-DE" sz="1400" dirty="0" err="1" smtClean="0"/>
              <a:t>Lett</a:t>
            </a:r>
            <a:r>
              <a:rPr lang="de-DE" sz="1400" dirty="0" smtClean="0"/>
              <a:t>. B 479,33  (2000)</a:t>
            </a:r>
            <a:br>
              <a:rPr lang="de-DE" sz="1400" dirty="0" smtClean="0"/>
            </a:br>
            <a:r>
              <a:rPr lang="de-DE" sz="1400" dirty="0" smtClean="0"/>
              <a:t>J. </a:t>
            </a:r>
            <a:r>
              <a:rPr lang="de-DE" sz="1400" dirty="0" err="1" smtClean="0"/>
              <a:t>Barley</a:t>
            </a:r>
            <a:r>
              <a:rPr lang="de-DE" sz="1400" dirty="0" smtClean="0"/>
              <a:t> et al.,  Phys. </a:t>
            </a:r>
            <a:r>
              <a:rPr lang="de-DE" sz="1400" dirty="0" err="1" smtClean="0"/>
              <a:t>Lett</a:t>
            </a:r>
            <a:r>
              <a:rPr lang="de-DE" sz="1400" dirty="0" smtClean="0"/>
              <a:t>. B 769, 67 (2017)</a:t>
            </a:r>
            <a:endParaRPr lang="de-DE" sz="1400" dirty="0"/>
          </a:p>
        </p:txBody>
      </p:sp>
      <p:graphicFrame>
        <p:nvGraphicFramePr>
          <p:cNvPr id="25" name="Objekt 24"/>
          <p:cNvGraphicFramePr>
            <a:graphicFrameLocks noChangeAspect="1"/>
          </p:cNvGraphicFramePr>
          <p:nvPr/>
        </p:nvGraphicFramePr>
        <p:xfrm>
          <a:off x="2295524" y="1752600"/>
          <a:ext cx="2200276" cy="457200"/>
        </p:xfrm>
        <a:graphic>
          <a:graphicData uri="http://schemas.openxmlformats.org/presentationml/2006/ole">
            <p:oleObj spid="_x0000_s946185" name="Formel" r:id="rId9" imgW="977900" imgH="203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1" hangingPunct="1"/>
            <a:r>
              <a:rPr lang="de-DE" sz="4000" b="1">
                <a:solidFill>
                  <a:srgbClr val="000000"/>
                </a:solidFill>
                <a:latin typeface="Microsoft Sans Serif" pitchFamily="-84" charset="0"/>
              </a:rPr>
              <a:t> </a:t>
            </a:r>
            <a:endParaRPr lang="en-GB" sz="4000" b="1">
              <a:solidFill>
                <a:srgbClr val="000000"/>
              </a:solidFill>
              <a:latin typeface="Microsoft Sans Serif" pitchFamily="-84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609600" y="1219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1" hangingPunct="1"/>
            <a:endParaRPr lang="en-GB" sz="4000" b="1" dirty="0">
              <a:solidFill>
                <a:srgbClr val="000000"/>
              </a:solidFill>
              <a:latin typeface="Microsoft Sans Serif" pitchFamily="-84" charset="0"/>
            </a:endParaRP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-76200"/>
            <a:ext cx="7504112" cy="762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pitchFamily="-65" charset="-128"/>
                <a:cs typeface="ＭＳ Ｐゴシック" pitchFamily="-65" charset="-128"/>
              </a:rPr>
              <a:t>Charged lepton </a:t>
            </a:r>
            <a:r>
              <a:rPr lang="en-US" sz="3200" dirty="0" err="1" smtClean="0">
                <a:ea typeface="ＭＳ Ｐゴシック" pitchFamily="-65" charset="-128"/>
                <a:cs typeface="ＭＳ Ｐゴシック" pitchFamily="-65" charset="-128"/>
              </a:rPr>
              <a:t>flavour</a:t>
            </a:r>
            <a:r>
              <a:rPr lang="en-US" sz="3200" dirty="0" smtClean="0">
                <a:ea typeface="ＭＳ Ｐゴシック" pitchFamily="-65" charset="-128"/>
                <a:cs typeface="ＭＳ Ｐゴシック" pitchFamily="-65" charset="-128"/>
              </a:rPr>
              <a:t> violation (CLFV)</a:t>
            </a:r>
            <a:endParaRPr lang="en-US" sz="3200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8373" name="Text Box 19"/>
          <p:cNvSpPr txBox="1">
            <a:spLocks noChangeArrowheads="1"/>
          </p:cNvSpPr>
          <p:nvPr/>
        </p:nvSpPr>
        <p:spPr bwMode="auto">
          <a:xfrm>
            <a:off x="273050" y="1871663"/>
            <a:ext cx="4876800" cy="519112"/>
          </a:xfrm>
          <a:prstGeom prst="rect">
            <a:avLst/>
          </a:prstGeom>
          <a:noFill/>
          <a:ln w="34925" cap="rnd">
            <a:noFill/>
            <a:prstDash val="sysDot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de-DE" sz="2800" b="1">
              <a:solidFill>
                <a:srgbClr val="808080"/>
              </a:solidFill>
              <a:latin typeface="Times New Roman" pitchFamily="-8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85800" y="6214646"/>
            <a:ext cx="784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Focus: </a:t>
            </a:r>
            <a:r>
              <a:rPr lang="de-DE" sz="1600" dirty="0" err="1" smtClean="0"/>
              <a:t>Coherent</a:t>
            </a:r>
            <a:r>
              <a:rPr lang="de-DE" sz="1600" dirty="0" smtClean="0"/>
              <a:t> </a:t>
            </a:r>
            <a:r>
              <a:rPr lang="de-DE" sz="1600" dirty="0" err="1" smtClean="0"/>
              <a:t>muon</a:t>
            </a:r>
            <a:r>
              <a:rPr lang="de-DE" sz="1600" dirty="0" smtClean="0"/>
              <a:t> – </a:t>
            </a:r>
            <a:r>
              <a:rPr lang="de-DE" sz="1600" dirty="0" err="1" smtClean="0"/>
              <a:t>electron</a:t>
            </a:r>
            <a:r>
              <a:rPr lang="de-DE" sz="1600" dirty="0" smtClean="0"/>
              <a:t> </a:t>
            </a:r>
            <a:r>
              <a:rPr lang="de-DE" sz="1600" dirty="0" err="1" smtClean="0"/>
              <a:t>conversion</a:t>
            </a:r>
            <a:r>
              <a:rPr lang="de-DE" sz="1600" dirty="0" smtClean="0"/>
              <a:t> on </a:t>
            </a:r>
            <a:r>
              <a:rPr lang="de-DE" sz="1600" dirty="0" err="1" smtClean="0"/>
              <a:t>nuclei</a:t>
            </a:r>
            <a:r>
              <a:rPr lang="de-DE" sz="1600" dirty="0" smtClean="0"/>
              <a:t> (</a:t>
            </a:r>
            <a:r>
              <a:rPr lang="de-DE" sz="1600" dirty="0" err="1" smtClean="0"/>
              <a:t>coherent</a:t>
            </a:r>
            <a:r>
              <a:rPr lang="de-DE" sz="1600" dirty="0" smtClean="0"/>
              <a:t> = via </a:t>
            </a:r>
            <a:r>
              <a:rPr lang="de-DE" sz="1600" dirty="0" err="1" smtClean="0"/>
              <a:t>ground</a:t>
            </a:r>
            <a:r>
              <a:rPr lang="de-DE" sz="1600" dirty="0" smtClean="0"/>
              <a:t> </a:t>
            </a:r>
            <a:r>
              <a:rPr lang="de-DE" sz="1600" dirty="0" err="1" smtClean="0"/>
              <a:t>state</a:t>
            </a:r>
            <a:r>
              <a:rPr lang="de-DE" sz="1600" dirty="0" smtClean="0"/>
              <a:t>)</a:t>
            </a:r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914400" y="990600"/>
            <a:ext cx="716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DBD limits </a:t>
            </a:r>
            <a:r>
              <a:rPr lang="de-DE" sz="1800" dirty="0" err="1" smtClean="0"/>
              <a:t>have</a:t>
            </a:r>
            <a:r>
              <a:rPr lang="de-DE" sz="1800" dirty="0" smtClean="0"/>
              <a:t> </a:t>
            </a:r>
            <a:r>
              <a:rPr lang="de-DE" sz="1800" dirty="0" err="1" smtClean="0"/>
              <a:t>improve</a:t>
            </a:r>
            <a:r>
              <a:rPr lang="de-DE" sz="1800" dirty="0" smtClean="0"/>
              <a:t> </a:t>
            </a:r>
            <a:r>
              <a:rPr lang="de-DE" sz="1800" dirty="0" err="1" smtClean="0"/>
              <a:t>by</a:t>
            </a:r>
            <a:r>
              <a:rPr lang="de-DE" sz="1800" dirty="0" smtClean="0"/>
              <a:t> </a:t>
            </a:r>
            <a:r>
              <a:rPr lang="de-DE" sz="1800" dirty="0" err="1" smtClean="0"/>
              <a:t>about</a:t>
            </a:r>
            <a:r>
              <a:rPr lang="de-DE" sz="1800" dirty="0" smtClean="0"/>
              <a:t> a </a:t>
            </a:r>
            <a:r>
              <a:rPr lang="de-DE" sz="1800" dirty="0" err="1" smtClean="0"/>
              <a:t>factor</a:t>
            </a:r>
            <a:r>
              <a:rPr lang="de-DE" sz="1800" dirty="0" smtClean="0"/>
              <a:t> 10 in 15 </a:t>
            </a:r>
            <a:r>
              <a:rPr lang="de-DE" sz="1800" dirty="0" err="1" smtClean="0"/>
              <a:t>years</a:t>
            </a:r>
            <a:r>
              <a:rPr lang="de-DE" sz="1800" dirty="0" smtClean="0"/>
              <a:t> (</a:t>
            </a:r>
            <a:r>
              <a:rPr lang="de-DE" sz="1800" dirty="0" err="1" smtClean="0"/>
              <a:t>optimistic</a:t>
            </a:r>
            <a:r>
              <a:rPr lang="de-DE" sz="1800" dirty="0" smtClean="0"/>
              <a:t>)</a:t>
            </a:r>
            <a:endParaRPr lang="de-DE" sz="1800" dirty="0"/>
          </a:p>
        </p:txBody>
      </p:sp>
      <p:pic>
        <p:nvPicPr>
          <p:cNvPr id="8" name="Bild 7" descr="Bildschirmfoto 2017-05-31 um 09.42.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524000"/>
            <a:ext cx="1817152" cy="18288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981200" y="3429000"/>
            <a:ext cx="516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If</a:t>
            </a:r>
            <a:r>
              <a:rPr lang="de-DE" sz="1800" dirty="0" smtClean="0"/>
              <a:t> </a:t>
            </a:r>
            <a:r>
              <a:rPr lang="de-DE" sz="1800" dirty="0" err="1" smtClean="0"/>
              <a:t>you</a:t>
            </a:r>
            <a:r>
              <a:rPr lang="de-DE" sz="1800" dirty="0" smtClean="0"/>
              <a:t> </a:t>
            </a:r>
            <a:r>
              <a:rPr lang="de-DE" sz="1800" dirty="0" err="1" smtClean="0"/>
              <a:t>want</a:t>
            </a:r>
            <a:r>
              <a:rPr lang="de-DE" sz="1800" dirty="0" smtClean="0"/>
              <a:t> to </a:t>
            </a:r>
            <a:r>
              <a:rPr lang="de-DE" sz="1800" dirty="0" err="1" smtClean="0"/>
              <a:t>have</a:t>
            </a:r>
            <a:r>
              <a:rPr lang="de-DE" sz="1800" dirty="0" smtClean="0"/>
              <a:t> </a:t>
            </a:r>
            <a:r>
              <a:rPr lang="de-DE" sz="1800" dirty="0" err="1" smtClean="0"/>
              <a:t>fun</a:t>
            </a:r>
            <a:r>
              <a:rPr lang="de-DE" sz="1800" dirty="0" smtClean="0"/>
              <a:t>:   </a:t>
            </a:r>
            <a:r>
              <a:rPr lang="de-DE" sz="1800" dirty="0" err="1" smtClean="0"/>
              <a:t>Factor</a:t>
            </a:r>
            <a:r>
              <a:rPr lang="de-DE" sz="1800" dirty="0" smtClean="0"/>
              <a:t> 10000 in 7 </a:t>
            </a:r>
            <a:r>
              <a:rPr lang="de-DE" sz="1800" dirty="0" err="1" smtClean="0"/>
              <a:t>years</a:t>
            </a:r>
            <a:endParaRPr lang="de-DE" sz="1800" dirty="0"/>
          </a:p>
        </p:txBody>
      </p:sp>
      <p:pic>
        <p:nvPicPr>
          <p:cNvPr id="12" name="Bild 11" descr="Bildschirmfoto 2017-05-31 um 09.44.0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4038600"/>
            <a:ext cx="1981200" cy="1968500"/>
          </a:xfrm>
          <a:prstGeom prst="rect">
            <a:avLst/>
          </a:prstGeom>
        </p:spPr>
      </p:pic>
      <p:pic>
        <p:nvPicPr>
          <p:cNvPr id="13" name="Bild 12" descr="Bildschirmfoto 2017-05-31 um 09.47.0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4267200"/>
            <a:ext cx="1604356" cy="160020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5943600" y="4572000"/>
            <a:ext cx="1596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smtClean="0"/>
              <a:t>Mu2e</a:t>
            </a:r>
            <a:endParaRPr lang="de-DE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1" hangingPunct="1"/>
            <a:r>
              <a:rPr lang="de-DE" sz="4000" b="1">
                <a:solidFill>
                  <a:srgbClr val="000000"/>
                </a:solidFill>
                <a:latin typeface="Microsoft Sans Serif" pitchFamily="-84" charset="0"/>
              </a:rPr>
              <a:t> </a:t>
            </a:r>
            <a:endParaRPr lang="en-GB" sz="4000" b="1">
              <a:solidFill>
                <a:srgbClr val="000000"/>
              </a:solidFill>
              <a:latin typeface="Microsoft Sans Serif" pitchFamily="-84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6858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1" hangingPunct="1"/>
            <a:endParaRPr lang="en-GB" sz="4000" b="1" dirty="0">
              <a:solidFill>
                <a:srgbClr val="000000"/>
              </a:solidFill>
              <a:latin typeface="Microsoft Sans Serif" pitchFamily="-84" charset="0"/>
            </a:endParaRP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49288" y="-76200"/>
            <a:ext cx="7504112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CLFV</a:t>
            </a:r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8373" name="Text Box 19"/>
          <p:cNvSpPr txBox="1">
            <a:spLocks noChangeArrowheads="1"/>
          </p:cNvSpPr>
          <p:nvPr/>
        </p:nvSpPr>
        <p:spPr bwMode="auto">
          <a:xfrm>
            <a:off x="273050" y="1871663"/>
            <a:ext cx="4876800" cy="519112"/>
          </a:xfrm>
          <a:prstGeom prst="rect">
            <a:avLst/>
          </a:prstGeom>
          <a:noFill/>
          <a:ln w="34925" cap="rnd">
            <a:noFill/>
            <a:prstDash val="sysDot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de-DE" sz="2800" b="1">
              <a:solidFill>
                <a:srgbClr val="808080"/>
              </a:solidFill>
              <a:latin typeface="Times New Roman" pitchFamily="-84" charset="0"/>
            </a:endParaRPr>
          </a:p>
        </p:txBody>
      </p:sp>
      <p:pic>
        <p:nvPicPr>
          <p:cNvPr id="9" name="Bild 8" descr="Bildschirmfoto 2017-05-31 um 09.39.4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43000"/>
            <a:ext cx="2768842" cy="5257800"/>
          </a:xfrm>
          <a:prstGeom prst="rect">
            <a:avLst/>
          </a:prstGeom>
        </p:spPr>
      </p:pic>
      <p:pic>
        <p:nvPicPr>
          <p:cNvPr id="10" name="Bild 9" descr="Bildschirmfoto 2017-05-31 um 11.25.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5181600"/>
            <a:ext cx="3657600" cy="95319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800600" y="6120824"/>
            <a:ext cx="36215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/>
              <a:t>Aim</a:t>
            </a:r>
            <a:r>
              <a:rPr lang="de-DE" sz="3200" dirty="0" smtClean="0"/>
              <a:t>: R </a:t>
            </a:r>
            <a:r>
              <a:rPr lang="de-DE" sz="3200" dirty="0" err="1" smtClean="0"/>
              <a:t>about</a:t>
            </a:r>
            <a:r>
              <a:rPr lang="de-DE" sz="3200" dirty="0" smtClean="0"/>
              <a:t> 10</a:t>
            </a:r>
            <a:r>
              <a:rPr lang="de-DE" sz="3200" baseline="30000" dirty="0" smtClean="0"/>
              <a:t>-17</a:t>
            </a:r>
            <a:endParaRPr lang="de-DE" sz="3200" baseline="30000" dirty="0"/>
          </a:p>
        </p:txBody>
      </p:sp>
      <p:sp>
        <p:nvSpPr>
          <p:cNvPr id="13" name="Textfeld 12"/>
          <p:cNvSpPr txBox="1"/>
          <p:nvPr/>
        </p:nvSpPr>
        <p:spPr>
          <a:xfrm>
            <a:off x="5638800" y="3276600"/>
            <a:ext cx="1596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smtClean="0"/>
              <a:t>Mu3e</a:t>
            </a:r>
            <a:endParaRPr lang="de-DE" sz="4400" dirty="0"/>
          </a:p>
        </p:txBody>
      </p:sp>
      <p:sp>
        <p:nvSpPr>
          <p:cNvPr id="15" name="Textfeld 14"/>
          <p:cNvSpPr txBox="1"/>
          <p:nvPr/>
        </p:nvSpPr>
        <p:spPr>
          <a:xfrm>
            <a:off x="5540451" y="1821359"/>
            <a:ext cx="14699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smtClean="0"/>
              <a:t>MEG</a:t>
            </a:r>
            <a:endParaRPr lang="de-DE" sz="4400" dirty="0"/>
          </a:p>
        </p:txBody>
      </p:sp>
      <p:sp>
        <p:nvSpPr>
          <p:cNvPr id="17" name="Textfeld 16"/>
          <p:cNvSpPr txBox="1"/>
          <p:nvPr/>
        </p:nvSpPr>
        <p:spPr>
          <a:xfrm>
            <a:off x="5048403" y="4572000"/>
            <a:ext cx="3257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COMET, Mu2e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1" hangingPunct="1"/>
            <a:r>
              <a:rPr lang="de-DE" sz="4000" b="1">
                <a:solidFill>
                  <a:srgbClr val="000000"/>
                </a:solidFill>
                <a:latin typeface="Microsoft Sans Serif" pitchFamily="-84" charset="0"/>
              </a:rPr>
              <a:t> </a:t>
            </a:r>
            <a:endParaRPr lang="en-GB" sz="4000" b="1">
              <a:solidFill>
                <a:srgbClr val="000000"/>
              </a:solidFill>
              <a:latin typeface="Microsoft Sans Serif" pitchFamily="-84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6858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1" hangingPunct="1"/>
            <a:endParaRPr lang="en-GB" sz="4000" b="1">
              <a:solidFill>
                <a:srgbClr val="000000"/>
              </a:solidFill>
              <a:latin typeface="Microsoft Sans Serif" pitchFamily="-84" charset="0"/>
            </a:endParaRP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49288" y="-76200"/>
            <a:ext cx="7504112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CLFV</a:t>
            </a:r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8373" name="Text Box 19"/>
          <p:cNvSpPr txBox="1">
            <a:spLocks noChangeArrowheads="1"/>
          </p:cNvSpPr>
          <p:nvPr/>
        </p:nvSpPr>
        <p:spPr bwMode="auto">
          <a:xfrm>
            <a:off x="273050" y="1871663"/>
            <a:ext cx="4876800" cy="519112"/>
          </a:xfrm>
          <a:prstGeom prst="rect">
            <a:avLst/>
          </a:prstGeom>
          <a:noFill/>
          <a:ln w="34925" cap="rnd">
            <a:noFill/>
            <a:prstDash val="sysDot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de-DE" sz="2800" b="1">
              <a:solidFill>
                <a:srgbClr val="808080"/>
              </a:solidFill>
              <a:latin typeface="Times New Roman" pitchFamily="-84" charset="0"/>
            </a:endParaRPr>
          </a:p>
        </p:txBody>
      </p:sp>
      <p:pic>
        <p:nvPicPr>
          <p:cNvPr id="12" name="Bild 11" descr="Bildschirmfoto 2019-05-28 um 22.10.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66800"/>
            <a:ext cx="5896800" cy="48006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869762" y="2952690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arXiv:1812.09018</a:t>
            </a:r>
            <a:endParaRPr lang="de-DE" sz="2000" baseline="30000" dirty="0"/>
          </a:p>
        </p:txBody>
      </p:sp>
      <p:sp>
        <p:nvSpPr>
          <p:cNvPr id="14" name="Textfeld 13"/>
          <p:cNvSpPr txBox="1"/>
          <p:nvPr/>
        </p:nvSpPr>
        <p:spPr>
          <a:xfrm>
            <a:off x="6248400" y="29718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TDR</a:t>
            </a:r>
            <a:endParaRPr lang="de-DE" sz="1800" dirty="0"/>
          </a:p>
        </p:txBody>
      </p:sp>
      <p:pic>
        <p:nvPicPr>
          <p:cNvPr id="15" name="Bild 14" descr="Bildschirmfoto 2019-05-28 um 22.36.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914400"/>
            <a:ext cx="1705304" cy="16764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248400" y="5105400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Experiment at J-PARC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1" hangingPunct="1"/>
            <a:r>
              <a:rPr lang="de-DE" sz="4000" b="1">
                <a:solidFill>
                  <a:srgbClr val="000000"/>
                </a:solidFill>
                <a:latin typeface="Microsoft Sans Serif" pitchFamily="-84" charset="0"/>
              </a:rPr>
              <a:t> </a:t>
            </a:r>
            <a:endParaRPr lang="en-GB" sz="4000" b="1">
              <a:solidFill>
                <a:srgbClr val="000000"/>
              </a:solidFill>
              <a:latin typeface="Microsoft Sans Serif" pitchFamily="-84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6858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1" hangingPunct="1"/>
            <a:endParaRPr lang="en-GB" sz="4000" b="1">
              <a:solidFill>
                <a:srgbClr val="000000"/>
              </a:solidFill>
              <a:latin typeface="Microsoft Sans Serif" pitchFamily="-84" charset="0"/>
            </a:endParaRP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49288" y="-76200"/>
            <a:ext cx="7504112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Comet</a:t>
            </a:r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8373" name="Text Box 19"/>
          <p:cNvSpPr txBox="1">
            <a:spLocks noChangeArrowheads="1"/>
          </p:cNvSpPr>
          <p:nvPr/>
        </p:nvSpPr>
        <p:spPr bwMode="auto">
          <a:xfrm>
            <a:off x="273050" y="1871663"/>
            <a:ext cx="4876800" cy="519112"/>
          </a:xfrm>
          <a:prstGeom prst="rect">
            <a:avLst/>
          </a:prstGeom>
          <a:noFill/>
          <a:ln w="34925" cap="rnd">
            <a:noFill/>
            <a:prstDash val="sysDot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de-DE" sz="2800" b="1">
              <a:solidFill>
                <a:srgbClr val="808080"/>
              </a:solidFill>
              <a:latin typeface="Times New Roman" pitchFamily="-84" charset="0"/>
            </a:endParaRPr>
          </a:p>
        </p:txBody>
      </p:sp>
      <p:pic>
        <p:nvPicPr>
          <p:cNvPr id="12" name="Bild 11" descr="Support_Frame_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371600"/>
            <a:ext cx="6781800" cy="4591845"/>
          </a:xfrm>
          <a:prstGeom prst="rect">
            <a:avLst/>
          </a:prstGeom>
        </p:spPr>
      </p:pic>
      <p:pic>
        <p:nvPicPr>
          <p:cNvPr id="7" name="Bild 6" descr="Bildschirmfoto 2019-05-28 um 22.36.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76200"/>
            <a:ext cx="1091981" cy="1073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Highly</a:t>
            </a:r>
            <a:r>
              <a:rPr lang="de-DE" dirty="0" smtClean="0"/>
              <a:t> </a:t>
            </a:r>
            <a:r>
              <a:rPr lang="de-DE" dirty="0" err="1" smtClean="0"/>
              <a:t>forbidden</a:t>
            </a:r>
            <a:r>
              <a:rPr lang="de-DE" dirty="0" smtClean="0"/>
              <a:t> </a:t>
            </a:r>
            <a:r>
              <a:rPr lang="de-DE" dirty="0" err="1" smtClean="0"/>
              <a:t>beta</a:t>
            </a:r>
            <a:r>
              <a:rPr lang="de-DE" dirty="0" smtClean="0"/>
              <a:t> </a:t>
            </a:r>
            <a:r>
              <a:rPr lang="de-DE" dirty="0" err="1" smtClean="0"/>
              <a:t>decays</a:t>
            </a:r>
            <a:endParaRPr lang="de-DE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495800" y="1676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de-DE">
              <a:solidFill>
                <a:srgbClr val="000000"/>
              </a:solidFill>
              <a:latin typeface="Times New Roman" pitchFamily="-8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38200" y="956846"/>
            <a:ext cx="799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Highly</a:t>
            </a:r>
            <a:r>
              <a:rPr lang="de-DE" sz="1800" dirty="0" smtClean="0"/>
              <a:t> </a:t>
            </a:r>
            <a:r>
              <a:rPr lang="de-DE" sz="1800" dirty="0" err="1" smtClean="0"/>
              <a:t>forbidden</a:t>
            </a:r>
            <a:r>
              <a:rPr lang="de-DE" sz="1800" dirty="0" smtClean="0"/>
              <a:t> </a:t>
            </a:r>
            <a:r>
              <a:rPr lang="de-DE" sz="1800" dirty="0" err="1" smtClean="0"/>
              <a:t>beta</a:t>
            </a:r>
            <a:r>
              <a:rPr lang="de-DE" sz="1800" dirty="0" smtClean="0"/>
              <a:t> </a:t>
            </a:r>
            <a:r>
              <a:rPr lang="de-DE" sz="1800" dirty="0" err="1" smtClean="0"/>
              <a:t>decays</a:t>
            </a:r>
            <a:r>
              <a:rPr lang="de-DE" sz="1800" dirty="0" smtClean="0"/>
              <a:t> </a:t>
            </a:r>
            <a:r>
              <a:rPr lang="de-DE" sz="1800" dirty="0" err="1" smtClean="0"/>
              <a:t>have</a:t>
            </a:r>
            <a:r>
              <a:rPr lang="de-DE" sz="1800" dirty="0" smtClean="0"/>
              <a:t> different </a:t>
            </a:r>
            <a:r>
              <a:rPr lang="de-DE" sz="1800" dirty="0" err="1" smtClean="0"/>
              <a:t>energy</a:t>
            </a:r>
            <a:r>
              <a:rPr lang="de-DE" sz="1800" dirty="0" smtClean="0"/>
              <a:t> </a:t>
            </a:r>
            <a:r>
              <a:rPr lang="de-DE" sz="1800" dirty="0" err="1" smtClean="0"/>
              <a:t>spectra</a:t>
            </a:r>
            <a:r>
              <a:rPr lang="de-DE" sz="1800" dirty="0" smtClean="0"/>
              <a:t>, a lot of </a:t>
            </a:r>
            <a:r>
              <a:rPr lang="de-DE" sz="1800" dirty="0" err="1" smtClean="0"/>
              <a:t>operators</a:t>
            </a:r>
            <a:r>
              <a:rPr lang="de-DE" sz="1800" dirty="0" smtClean="0"/>
              <a:t>  </a:t>
            </a:r>
            <a:endParaRPr lang="de-DE" sz="1800" dirty="0"/>
          </a:p>
        </p:txBody>
      </p:sp>
      <p:sp>
        <p:nvSpPr>
          <p:cNvPr id="12" name="Textfeld 11"/>
          <p:cNvSpPr txBox="1"/>
          <p:nvPr/>
        </p:nvSpPr>
        <p:spPr>
          <a:xfrm>
            <a:off x="381000" y="5334000"/>
            <a:ext cx="6994222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3-fold </a:t>
            </a:r>
            <a:r>
              <a:rPr lang="de-DE" sz="1600" dirty="0" err="1" smtClean="0"/>
              <a:t>forbidden</a:t>
            </a:r>
            <a:r>
              <a:rPr lang="de-DE" sz="1600" dirty="0" smtClean="0"/>
              <a:t>: </a:t>
            </a:r>
            <a:r>
              <a:rPr lang="de-DE" sz="1600" baseline="30000" dirty="0" smtClean="0">
                <a:solidFill>
                  <a:srgbClr val="FF0000"/>
                </a:solidFill>
              </a:rPr>
              <a:t>180m</a:t>
            </a:r>
            <a:r>
              <a:rPr lang="de-DE" sz="1600" dirty="0" smtClean="0">
                <a:solidFill>
                  <a:srgbClr val="FF0000"/>
                </a:solidFill>
              </a:rPr>
              <a:t>Ta</a:t>
            </a:r>
            <a:r>
              <a:rPr lang="de-DE" sz="1600" dirty="0" smtClean="0"/>
              <a:t>,.....</a:t>
            </a:r>
            <a:r>
              <a:rPr lang="de-DE" sz="1600" dirty="0" smtClean="0">
                <a:solidFill>
                  <a:srgbClr val="0000FF"/>
                </a:solidFill>
              </a:rPr>
              <a:t>nothing </a:t>
            </a:r>
            <a:r>
              <a:rPr lang="de-DE" sz="1600" dirty="0" err="1" smtClean="0">
                <a:solidFill>
                  <a:srgbClr val="0000FF"/>
                </a:solidFill>
              </a:rPr>
              <a:t>new</a:t>
            </a:r>
            <a:endParaRPr lang="de-DE" sz="1600" dirty="0" smtClean="0">
              <a:solidFill>
                <a:srgbClr val="0000FF"/>
              </a:solidFill>
            </a:endParaRPr>
          </a:p>
          <a:p>
            <a:endParaRPr lang="de-DE" sz="1600" dirty="0" smtClean="0"/>
          </a:p>
          <a:p>
            <a:r>
              <a:rPr lang="de-DE" sz="1600" dirty="0" smtClean="0"/>
              <a:t>4-fold </a:t>
            </a:r>
            <a:r>
              <a:rPr lang="de-DE" sz="1600" dirty="0" err="1" smtClean="0"/>
              <a:t>forbidden</a:t>
            </a:r>
            <a:r>
              <a:rPr lang="de-DE" sz="1600" dirty="0" smtClean="0"/>
              <a:t> </a:t>
            </a:r>
            <a:r>
              <a:rPr lang="de-DE" sz="1600" dirty="0" err="1" smtClean="0"/>
              <a:t>non-unique</a:t>
            </a:r>
            <a:r>
              <a:rPr lang="de-DE" sz="1600" baseline="30000" dirty="0" smtClean="0"/>
              <a:t>: </a:t>
            </a:r>
            <a:r>
              <a:rPr lang="de-DE" sz="1600" baseline="30000" dirty="0" smtClean="0">
                <a:solidFill>
                  <a:srgbClr val="FF0000"/>
                </a:solidFill>
              </a:rPr>
              <a:t>50</a:t>
            </a:r>
            <a:r>
              <a:rPr lang="de-DE" sz="1600" dirty="0" smtClean="0">
                <a:solidFill>
                  <a:srgbClr val="FF0000"/>
                </a:solidFill>
              </a:rPr>
              <a:t>V,</a:t>
            </a:r>
            <a:r>
              <a:rPr lang="de-DE" sz="1600" baseline="30000" dirty="0" smtClean="0">
                <a:solidFill>
                  <a:srgbClr val="FF0000"/>
                </a:solidFill>
              </a:rPr>
              <a:t>113</a:t>
            </a:r>
            <a:r>
              <a:rPr lang="de-DE" sz="1600" dirty="0" smtClean="0">
                <a:solidFill>
                  <a:srgbClr val="FF0000"/>
                </a:solidFill>
              </a:rPr>
              <a:t>Cd</a:t>
            </a:r>
            <a:r>
              <a:rPr lang="de-DE" sz="1600" dirty="0" smtClean="0"/>
              <a:t>,</a:t>
            </a:r>
            <a:r>
              <a:rPr lang="de-DE" sz="1600" baseline="30000" dirty="0" smtClean="0"/>
              <a:t>115</a:t>
            </a:r>
            <a:r>
              <a:rPr lang="de-DE" sz="1600" dirty="0" smtClean="0"/>
              <a:t>In</a:t>
            </a:r>
          </a:p>
          <a:p>
            <a:endParaRPr lang="de-DE" sz="1600" dirty="0" smtClean="0"/>
          </a:p>
          <a:p>
            <a:r>
              <a:rPr lang="de-DE" sz="1600" dirty="0" smtClean="0"/>
              <a:t>5-fold </a:t>
            </a:r>
            <a:r>
              <a:rPr lang="de-DE" sz="1600" dirty="0" err="1" smtClean="0"/>
              <a:t>forbidden</a:t>
            </a:r>
            <a:r>
              <a:rPr lang="de-DE" sz="1600" dirty="0" smtClean="0"/>
              <a:t>: </a:t>
            </a:r>
            <a:r>
              <a:rPr lang="de-DE" sz="1600" baseline="30000" dirty="0" smtClean="0"/>
              <a:t>96</a:t>
            </a:r>
            <a:r>
              <a:rPr lang="de-DE" sz="1600" dirty="0" smtClean="0"/>
              <a:t>Zr, </a:t>
            </a:r>
            <a:r>
              <a:rPr lang="de-DE" sz="1600" baseline="30000" dirty="0" smtClean="0"/>
              <a:t>48</a:t>
            </a:r>
            <a:r>
              <a:rPr lang="de-DE" sz="1600" dirty="0" smtClean="0"/>
              <a:t>Ca (in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range</a:t>
            </a:r>
            <a:r>
              <a:rPr lang="de-DE" sz="1600" dirty="0" smtClean="0"/>
              <a:t> of double </a:t>
            </a:r>
            <a:r>
              <a:rPr lang="de-DE" sz="1600" dirty="0" err="1" smtClean="0"/>
              <a:t>beta</a:t>
            </a:r>
            <a:r>
              <a:rPr lang="de-DE" sz="1600" dirty="0" smtClean="0"/>
              <a:t> </a:t>
            </a:r>
            <a:r>
              <a:rPr lang="de-DE" sz="1600" dirty="0" err="1" smtClean="0"/>
              <a:t>decay</a:t>
            </a:r>
            <a:r>
              <a:rPr lang="de-DE" sz="1600" dirty="0" smtClean="0"/>
              <a:t>) </a:t>
            </a:r>
            <a:r>
              <a:rPr lang="de-DE" sz="1600" dirty="0" err="1" smtClean="0">
                <a:solidFill>
                  <a:srgbClr val="0000FF"/>
                </a:solidFill>
              </a:rPr>
              <a:t>nothing</a:t>
            </a:r>
            <a:r>
              <a:rPr lang="de-DE" sz="1600" dirty="0" smtClean="0">
                <a:solidFill>
                  <a:srgbClr val="0000FF"/>
                </a:solidFill>
              </a:rPr>
              <a:t> </a:t>
            </a:r>
            <a:r>
              <a:rPr lang="de-DE" sz="1600" dirty="0" err="1" smtClean="0">
                <a:solidFill>
                  <a:srgbClr val="0000FF"/>
                </a:solidFill>
              </a:rPr>
              <a:t>new</a:t>
            </a:r>
            <a:endParaRPr lang="de-DE" sz="1600" dirty="0" smtClean="0"/>
          </a:p>
          <a:p>
            <a:pPr>
              <a:buFontTx/>
              <a:buChar char="-"/>
            </a:pPr>
            <a:endParaRPr lang="de-DE" sz="1600" dirty="0" smtClean="0"/>
          </a:p>
          <a:p>
            <a:pPr>
              <a:buFontTx/>
              <a:buChar char="-"/>
            </a:pPr>
            <a:endParaRPr lang="de-DE" sz="1600" dirty="0" smtClean="0"/>
          </a:p>
          <a:p>
            <a:pPr>
              <a:buFontTx/>
              <a:buChar char="-"/>
            </a:pPr>
            <a:r>
              <a:rPr lang="de-DE" sz="1600" dirty="0" smtClean="0"/>
              <a:t> Cd-113</a:t>
            </a:r>
          </a:p>
          <a:p>
            <a:pPr>
              <a:buFontTx/>
              <a:buChar char="-"/>
            </a:pPr>
            <a:endParaRPr lang="de-DE" sz="1600" dirty="0" smtClean="0"/>
          </a:p>
          <a:p>
            <a:pPr>
              <a:buFontTx/>
              <a:buChar char="-"/>
            </a:pPr>
            <a:r>
              <a:rPr lang="de-DE" sz="1600" dirty="0" smtClean="0"/>
              <a:t> In-115</a:t>
            </a:r>
          </a:p>
          <a:p>
            <a:pPr>
              <a:buFontTx/>
              <a:buChar char="-"/>
            </a:pPr>
            <a:endParaRPr lang="de-DE" sz="1600" dirty="0" smtClean="0"/>
          </a:p>
          <a:p>
            <a:endParaRPr lang="de-DE" sz="1600" dirty="0" smtClean="0"/>
          </a:p>
          <a:p>
            <a:r>
              <a:rPr lang="de-DE" sz="1600" dirty="0" smtClean="0"/>
              <a:t>5-fold </a:t>
            </a:r>
            <a:r>
              <a:rPr lang="de-DE" sz="1600" dirty="0" err="1" smtClean="0"/>
              <a:t>forbidden</a:t>
            </a:r>
            <a:r>
              <a:rPr lang="de-DE" sz="1600" dirty="0" smtClean="0"/>
              <a:t> </a:t>
            </a:r>
          </a:p>
          <a:p>
            <a:endParaRPr lang="de-DE" sz="1600" dirty="0" smtClean="0"/>
          </a:p>
          <a:p>
            <a:pPr>
              <a:buFontTx/>
              <a:buChar char="-"/>
            </a:pPr>
            <a:r>
              <a:rPr lang="de-DE" sz="1600" dirty="0" smtClean="0"/>
              <a:t>Zr 96</a:t>
            </a:r>
          </a:p>
          <a:p>
            <a:pPr>
              <a:buFontTx/>
              <a:buChar char="-"/>
            </a:pPr>
            <a:endParaRPr lang="de-DE" sz="1600" dirty="0" smtClean="0"/>
          </a:p>
          <a:p>
            <a:pPr>
              <a:buFontTx/>
              <a:buChar char="-"/>
            </a:pPr>
            <a:r>
              <a:rPr lang="de-DE" sz="1600" dirty="0" smtClean="0"/>
              <a:t> Ca48 </a:t>
            </a:r>
            <a:endParaRPr lang="de-DE" sz="1600" dirty="0"/>
          </a:p>
        </p:txBody>
      </p:sp>
      <p:pic>
        <p:nvPicPr>
          <p:cNvPr id="6" name="Bild 5" descr="z06x03-eps-converted-t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76400" y="1371600"/>
            <a:ext cx="6088062" cy="3995880"/>
          </a:xfrm>
          <a:prstGeom prst="rect">
            <a:avLst/>
          </a:prstGeom>
        </p:spPr>
      </p:pic>
      <p:sp>
        <p:nvSpPr>
          <p:cNvPr id="7" name="Ring 6"/>
          <p:cNvSpPr/>
          <p:nvPr/>
        </p:nvSpPr>
        <p:spPr bwMode="auto">
          <a:xfrm>
            <a:off x="3581400" y="4038600"/>
            <a:ext cx="4953000" cy="1676400"/>
          </a:xfrm>
          <a:prstGeom prst="donut">
            <a:avLst>
              <a:gd name="adj" fmla="val 7065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3600" rIns="91440" bIns="936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/>
          <p:cNvSpPr>
            <a:spLocks noGrp="1"/>
          </p:cNvSpPr>
          <p:nvPr>
            <p:ph type="title"/>
          </p:nvPr>
        </p:nvSpPr>
        <p:spPr>
          <a:xfrm>
            <a:off x="706438" y="-76200"/>
            <a:ext cx="7793037" cy="762000"/>
          </a:xfrm>
        </p:spPr>
        <p:txBody>
          <a:bodyPr/>
          <a:lstStyle/>
          <a:p>
            <a:r>
              <a:rPr lang="de-DE" sz="2800" dirty="0" err="1" smtClean="0">
                <a:solidFill>
                  <a:schemeClr val="bg1">
                    <a:lumMod val="65000"/>
                  </a:schemeClr>
                </a:solidFill>
              </a:rPr>
              <a:t>Muon-Stopping</a:t>
            </a:r>
            <a:r>
              <a:rPr lang="de-DE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65000"/>
                  </a:schemeClr>
                </a:solidFill>
              </a:rPr>
              <a:t>targets</a:t>
            </a:r>
            <a:r>
              <a:rPr lang="de-DE" sz="2800" dirty="0" smtClean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de-DE" sz="2800" dirty="0" err="1" smtClean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de-DE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65000"/>
                  </a:schemeClr>
                </a:solidFill>
              </a:rPr>
              <a:t>nuclear</a:t>
            </a:r>
            <a:r>
              <a:rPr lang="de-DE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65000"/>
                  </a:schemeClr>
                </a:solidFill>
              </a:rPr>
              <a:t>part</a:t>
            </a:r>
            <a:endParaRPr lang="de-DE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Bild 4" descr="Bildschirmfoto 2018-05-21 um 16.08.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039" y="990600"/>
            <a:ext cx="6762561" cy="47244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133600" y="6019800"/>
            <a:ext cx="5391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J. </a:t>
            </a:r>
            <a:r>
              <a:rPr lang="de-DE" sz="1400" dirty="0" err="1" smtClean="0"/>
              <a:t>Kostensalo</a:t>
            </a:r>
            <a:r>
              <a:rPr lang="de-DE" sz="1400" dirty="0" smtClean="0"/>
              <a:t>, J. </a:t>
            </a:r>
            <a:r>
              <a:rPr lang="de-DE" sz="1400" dirty="0" err="1" smtClean="0"/>
              <a:t>Suhonen</a:t>
            </a:r>
            <a:r>
              <a:rPr lang="de-DE" sz="1400" dirty="0" smtClean="0"/>
              <a:t>, </a:t>
            </a:r>
            <a:r>
              <a:rPr lang="de-DE" sz="1400" dirty="0" err="1" smtClean="0"/>
              <a:t>O.Civitarese</a:t>
            </a:r>
            <a:r>
              <a:rPr lang="de-DE" sz="1400" dirty="0" smtClean="0"/>
              <a:t> , PRC 98, 065504 (2018)</a:t>
            </a:r>
            <a:endParaRPr lang="de-DE" sz="1400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1" hangingPunct="1"/>
            <a:r>
              <a:rPr lang="de-DE" sz="4000" b="1">
                <a:solidFill>
                  <a:srgbClr val="000000"/>
                </a:solidFill>
                <a:latin typeface="Microsoft Sans Serif" pitchFamily="-84" charset="0"/>
              </a:rPr>
              <a:t> </a:t>
            </a:r>
            <a:endParaRPr lang="en-GB" sz="4000" b="1">
              <a:solidFill>
                <a:srgbClr val="000000"/>
              </a:solidFill>
              <a:latin typeface="Microsoft Sans Serif" pitchFamily="-84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6858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1" hangingPunct="1"/>
            <a:endParaRPr lang="en-GB" sz="4000" b="1">
              <a:solidFill>
                <a:srgbClr val="000000"/>
              </a:solidFill>
              <a:latin typeface="Microsoft Sans Serif" pitchFamily="-84" charset="0"/>
            </a:endParaRP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49288" y="-76200"/>
            <a:ext cx="7504112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COMET</a:t>
            </a:r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8373" name="Text Box 19"/>
          <p:cNvSpPr txBox="1">
            <a:spLocks noChangeArrowheads="1"/>
          </p:cNvSpPr>
          <p:nvPr/>
        </p:nvSpPr>
        <p:spPr bwMode="auto">
          <a:xfrm>
            <a:off x="273050" y="1871663"/>
            <a:ext cx="4876800" cy="519112"/>
          </a:xfrm>
          <a:prstGeom prst="rect">
            <a:avLst/>
          </a:prstGeom>
          <a:noFill/>
          <a:ln w="34925" cap="rnd">
            <a:noFill/>
            <a:prstDash val="sysDot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de-DE" sz="2800" b="1">
              <a:solidFill>
                <a:srgbClr val="808080"/>
              </a:solidFill>
              <a:latin typeface="Times New Roman" pitchFamily="-8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85800" y="914400"/>
            <a:ext cx="381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latin typeface="Wingdings"/>
                <a:ea typeface="Wingdings"/>
                <a:cs typeface="Wingdings"/>
              </a:rPr>
              <a:t></a:t>
            </a:r>
            <a:endParaRPr lang="de-DE" sz="3200" dirty="0"/>
          </a:p>
        </p:txBody>
      </p:sp>
      <p:sp>
        <p:nvSpPr>
          <p:cNvPr id="10" name="Textfeld 9"/>
          <p:cNvSpPr txBox="1"/>
          <p:nvPr/>
        </p:nvSpPr>
        <p:spPr>
          <a:xfrm>
            <a:off x="1066800" y="1143000"/>
            <a:ext cx="45063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Muon</a:t>
            </a:r>
            <a:r>
              <a:rPr lang="de-DE" sz="1800" dirty="0" smtClean="0"/>
              <a:t> –</a:t>
            </a:r>
            <a:r>
              <a:rPr lang="de-DE" sz="1800" dirty="0" err="1" smtClean="0"/>
              <a:t>positron</a:t>
            </a:r>
            <a:r>
              <a:rPr lang="de-DE" sz="1800" dirty="0" smtClean="0"/>
              <a:t> </a:t>
            </a:r>
            <a:r>
              <a:rPr lang="de-DE" sz="1800" dirty="0" err="1" smtClean="0"/>
              <a:t>conversion</a:t>
            </a:r>
            <a:r>
              <a:rPr lang="de-DE" sz="1800" dirty="0" smtClean="0"/>
              <a:t> on  </a:t>
            </a:r>
            <a:r>
              <a:rPr lang="de-DE" sz="1800" dirty="0" err="1" smtClean="0"/>
              <a:t>Aluminum</a:t>
            </a:r>
            <a:r>
              <a:rPr lang="de-DE" sz="1800" dirty="0" smtClean="0"/>
              <a:t>?</a:t>
            </a:r>
          </a:p>
          <a:p>
            <a:endParaRPr lang="de-DE" sz="1800" dirty="0" smtClean="0"/>
          </a:p>
          <a:p>
            <a:endParaRPr lang="de-DE" sz="1800" dirty="0"/>
          </a:p>
        </p:txBody>
      </p:sp>
      <p:sp>
        <p:nvSpPr>
          <p:cNvPr id="11" name="Textfeld 10"/>
          <p:cNvSpPr txBox="1"/>
          <p:nvPr/>
        </p:nvSpPr>
        <p:spPr>
          <a:xfrm>
            <a:off x="685800" y="2387024"/>
            <a:ext cx="381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latin typeface="Wingdings"/>
                <a:ea typeface="Wingdings"/>
                <a:cs typeface="Wingdings"/>
              </a:rPr>
              <a:t></a:t>
            </a:r>
            <a:endParaRPr lang="de-DE" sz="3200" dirty="0"/>
          </a:p>
        </p:txBody>
      </p:sp>
      <p:sp>
        <p:nvSpPr>
          <p:cNvPr id="13" name="Textfeld 12"/>
          <p:cNvSpPr txBox="1"/>
          <p:nvPr/>
        </p:nvSpPr>
        <p:spPr>
          <a:xfrm>
            <a:off x="685800" y="4215824"/>
            <a:ext cx="381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latin typeface="Wingdings"/>
                <a:ea typeface="Wingdings"/>
                <a:cs typeface="Wingdings"/>
              </a:rPr>
              <a:t></a:t>
            </a:r>
            <a:endParaRPr lang="de-DE" sz="3200" dirty="0"/>
          </a:p>
        </p:txBody>
      </p:sp>
      <p:sp>
        <p:nvSpPr>
          <p:cNvPr id="16" name="Textfeld 15"/>
          <p:cNvSpPr txBox="1"/>
          <p:nvPr/>
        </p:nvSpPr>
        <p:spPr>
          <a:xfrm>
            <a:off x="685800" y="1853624"/>
            <a:ext cx="381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latin typeface="Wingdings"/>
                <a:ea typeface="Wingdings"/>
                <a:cs typeface="Wingdings"/>
              </a:rPr>
              <a:t></a:t>
            </a:r>
            <a:endParaRPr lang="de-DE" sz="3200" dirty="0"/>
          </a:p>
        </p:txBody>
      </p:sp>
      <p:sp>
        <p:nvSpPr>
          <p:cNvPr id="17" name="Textfeld 16"/>
          <p:cNvSpPr txBox="1"/>
          <p:nvPr/>
        </p:nvSpPr>
        <p:spPr>
          <a:xfrm>
            <a:off x="685800" y="3124200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latin typeface="Wingdings"/>
                <a:ea typeface="Wingdings"/>
                <a:cs typeface="Wingdings"/>
              </a:rPr>
              <a:t></a:t>
            </a:r>
            <a:endParaRPr lang="de-DE" sz="3200" dirty="0"/>
          </a:p>
        </p:txBody>
      </p:sp>
      <p:pic>
        <p:nvPicPr>
          <p:cNvPr id="15" name="Bild 14" descr="Bildschirmfoto 2019-05-27 um 09.01.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400"/>
            <a:ext cx="5194300" cy="5143500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5105400" y="4953000"/>
            <a:ext cx="338085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/>
              <a:t>B. </a:t>
            </a:r>
            <a:r>
              <a:rPr lang="de-DE" sz="1600" dirty="0" err="1" smtClean="0"/>
              <a:t>Yeo</a:t>
            </a:r>
            <a:r>
              <a:rPr lang="de-DE" sz="1600" dirty="0" smtClean="0"/>
              <a:t>, Y. Kuno,  M. Lee, K. Zuber,</a:t>
            </a:r>
          </a:p>
          <a:p>
            <a:r>
              <a:rPr lang="de-DE" sz="1600" dirty="0" smtClean="0"/>
              <a:t> PRD 96,075027 (2017)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105400" y="2495490"/>
            <a:ext cx="31534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err="1" smtClean="0"/>
              <a:t>you</a:t>
            </a:r>
            <a:r>
              <a:rPr lang="de-DE" sz="2000" dirty="0" smtClean="0"/>
              <a:t> </a:t>
            </a:r>
            <a:r>
              <a:rPr lang="de-DE" sz="2000" dirty="0" err="1" smtClean="0"/>
              <a:t>want</a:t>
            </a:r>
            <a:r>
              <a:rPr lang="de-DE" sz="2000" dirty="0" smtClean="0"/>
              <a:t> μ</a:t>
            </a:r>
            <a:r>
              <a:rPr lang="de-DE" sz="2000" baseline="30000" dirty="0" smtClean="0"/>
              <a:t>- </a:t>
            </a:r>
            <a:r>
              <a:rPr lang="de-DE" sz="2000" dirty="0" smtClean="0"/>
              <a:t> -&gt; e</a:t>
            </a:r>
            <a:r>
              <a:rPr lang="de-DE" sz="2000" baseline="30000" dirty="0" smtClean="0"/>
              <a:t>+</a:t>
            </a:r>
          </a:p>
          <a:p>
            <a:r>
              <a:rPr lang="de-DE" sz="2000" dirty="0" smtClean="0"/>
              <a:t>Al </a:t>
            </a:r>
            <a:r>
              <a:rPr lang="de-DE" sz="2000" dirty="0" err="1" smtClean="0"/>
              <a:t>not</a:t>
            </a:r>
            <a:r>
              <a:rPr lang="de-DE" sz="2000" dirty="0" smtClean="0"/>
              <a:t> </a:t>
            </a:r>
            <a:r>
              <a:rPr lang="de-DE" sz="2000" dirty="0" err="1" smtClean="0"/>
              <a:t>that</a:t>
            </a:r>
            <a:r>
              <a:rPr lang="de-DE" sz="2000" dirty="0" smtClean="0"/>
              <a:t> good, </a:t>
            </a:r>
            <a:r>
              <a:rPr lang="de-DE" sz="2000" dirty="0" err="1" smtClean="0"/>
              <a:t>because</a:t>
            </a:r>
            <a:endParaRPr lang="de-DE" sz="2000" dirty="0" smtClean="0"/>
          </a:p>
          <a:p>
            <a:r>
              <a:rPr lang="de-DE" sz="2000" dirty="0" smtClean="0"/>
              <a:t> of </a:t>
            </a:r>
            <a:r>
              <a:rPr lang="de-DE" sz="2000" dirty="0" err="1" smtClean="0"/>
              <a:t>radiative</a:t>
            </a:r>
            <a:r>
              <a:rPr lang="de-DE" sz="2000" dirty="0" smtClean="0"/>
              <a:t> </a:t>
            </a:r>
            <a:r>
              <a:rPr lang="de-DE" sz="2000" dirty="0" err="1" smtClean="0"/>
              <a:t>muon</a:t>
            </a:r>
            <a:r>
              <a:rPr lang="de-DE" sz="2000" dirty="0" smtClean="0"/>
              <a:t> </a:t>
            </a:r>
            <a:r>
              <a:rPr lang="de-DE" sz="2000" dirty="0" err="1" smtClean="0"/>
              <a:t>capture</a:t>
            </a:r>
            <a:r>
              <a:rPr lang="de-DE" sz="2000" dirty="0" smtClean="0"/>
              <a:t> 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-304800" y="457200"/>
            <a:ext cx="9372600" cy="381000"/>
          </a:xfrm>
        </p:spPr>
        <p:txBody>
          <a:bodyPr/>
          <a:lstStyle/>
          <a:p>
            <a:r>
              <a:rPr lang="de-DE" sz="3600" dirty="0" err="1" smtClean="0"/>
              <a:t>Summary</a:t>
            </a:r>
            <a:endParaRPr lang="de-DE" sz="3600" dirty="0"/>
          </a:p>
        </p:txBody>
      </p:sp>
      <p:sp>
        <p:nvSpPr>
          <p:cNvPr id="13" name="Textfeld 12"/>
          <p:cNvSpPr txBox="1"/>
          <p:nvPr/>
        </p:nvSpPr>
        <p:spPr>
          <a:xfrm>
            <a:off x="278214" y="1066800"/>
            <a:ext cx="8631051" cy="5355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-65" charset="2"/>
              <a:buChar char=""/>
            </a:pPr>
            <a:r>
              <a:rPr lang="de-DE" sz="1800" dirty="0" smtClean="0"/>
              <a:t> </a:t>
            </a:r>
            <a:r>
              <a:rPr lang="de-DE" sz="1800" dirty="0" err="1" smtClean="0"/>
              <a:t>Measurement</a:t>
            </a:r>
            <a:r>
              <a:rPr lang="de-DE" sz="1800" dirty="0" smtClean="0"/>
              <a:t> of </a:t>
            </a:r>
            <a:r>
              <a:rPr lang="de-DE" sz="1800" dirty="0" err="1" smtClean="0"/>
              <a:t>half-lives</a:t>
            </a:r>
            <a:r>
              <a:rPr lang="de-DE" sz="1800" dirty="0" smtClean="0"/>
              <a:t> of  </a:t>
            </a:r>
            <a:r>
              <a:rPr lang="de-DE" sz="1800" dirty="0" err="1" smtClean="0"/>
              <a:t>long</a:t>
            </a:r>
            <a:r>
              <a:rPr lang="de-DE" sz="1800" dirty="0" smtClean="0"/>
              <a:t> </a:t>
            </a:r>
            <a:r>
              <a:rPr lang="de-DE" sz="1800" dirty="0" err="1" smtClean="0"/>
              <a:t>living</a:t>
            </a:r>
            <a:r>
              <a:rPr lang="de-DE" sz="1800" dirty="0" smtClean="0"/>
              <a:t> </a:t>
            </a:r>
            <a:r>
              <a:rPr lang="de-DE" sz="1800" dirty="0" err="1" smtClean="0"/>
              <a:t>nuclides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still </a:t>
            </a:r>
            <a:r>
              <a:rPr lang="de-DE" sz="1800" dirty="0" err="1" smtClean="0"/>
              <a:t>very</a:t>
            </a:r>
            <a:r>
              <a:rPr lang="de-DE" sz="1800" dirty="0" smtClean="0"/>
              <a:t>  </a:t>
            </a:r>
            <a:r>
              <a:rPr lang="de-DE" sz="1800" dirty="0" err="1" smtClean="0"/>
              <a:t>interesting</a:t>
            </a:r>
            <a:r>
              <a:rPr lang="de-DE" sz="1800" dirty="0" smtClean="0"/>
              <a:t> as </a:t>
            </a:r>
            <a:r>
              <a:rPr lang="de-DE" sz="1800" dirty="0" err="1" smtClean="0"/>
              <a:t>some</a:t>
            </a:r>
            <a:r>
              <a:rPr lang="de-DE" sz="1800" dirty="0" smtClean="0"/>
              <a:t> </a:t>
            </a:r>
          </a:p>
          <a:p>
            <a:r>
              <a:rPr lang="de-DE" sz="1800" dirty="0" smtClean="0"/>
              <a:t>   </a:t>
            </a:r>
            <a:r>
              <a:rPr lang="de-DE" sz="1800" dirty="0" err="1" smtClean="0"/>
              <a:t>values</a:t>
            </a:r>
            <a:r>
              <a:rPr lang="de-DE" sz="1800" dirty="0" smtClean="0"/>
              <a:t> </a:t>
            </a:r>
            <a:r>
              <a:rPr lang="de-DE" sz="1800" dirty="0" err="1" smtClean="0"/>
              <a:t>are</a:t>
            </a:r>
            <a:r>
              <a:rPr lang="de-DE" sz="1800" dirty="0" smtClean="0"/>
              <a:t> </a:t>
            </a:r>
            <a:r>
              <a:rPr lang="de-DE" sz="1800" dirty="0" err="1" smtClean="0"/>
              <a:t>not</a:t>
            </a:r>
            <a:r>
              <a:rPr lang="de-DE" sz="1800" dirty="0" smtClean="0"/>
              <a:t> as good as </a:t>
            </a:r>
            <a:r>
              <a:rPr lang="de-DE" sz="1800" dirty="0" err="1" smtClean="0"/>
              <a:t>they</a:t>
            </a:r>
            <a:r>
              <a:rPr lang="de-DE" sz="1800" dirty="0" smtClean="0"/>
              <a:t> </a:t>
            </a:r>
            <a:r>
              <a:rPr lang="de-DE" sz="1800" dirty="0" err="1" smtClean="0"/>
              <a:t>look</a:t>
            </a:r>
            <a:r>
              <a:rPr lang="de-DE" sz="1800" dirty="0" smtClean="0"/>
              <a:t> at </a:t>
            </a:r>
            <a:r>
              <a:rPr lang="de-DE" sz="1800" dirty="0" err="1" smtClean="0"/>
              <a:t>first</a:t>
            </a:r>
            <a:r>
              <a:rPr lang="de-DE" sz="1800" dirty="0" smtClean="0"/>
              <a:t> </a:t>
            </a:r>
            <a:r>
              <a:rPr lang="de-DE" sz="1800" dirty="0" err="1" smtClean="0"/>
              <a:t>glance</a:t>
            </a:r>
            <a:endParaRPr lang="de-DE" sz="1800" dirty="0" smtClean="0"/>
          </a:p>
          <a:p>
            <a:endParaRPr lang="de-DE" sz="1800" dirty="0" smtClean="0"/>
          </a:p>
          <a:p>
            <a:pPr>
              <a:buFont typeface="Wingdings" pitchFamily="-65" charset="2"/>
              <a:buChar char=""/>
            </a:pP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EC-branch</a:t>
            </a:r>
            <a:r>
              <a:rPr lang="de-DE" sz="1800" dirty="0" smtClean="0"/>
              <a:t> </a:t>
            </a:r>
            <a:r>
              <a:rPr lang="de-DE" sz="1800" dirty="0" err="1" smtClean="0"/>
              <a:t>half-life</a:t>
            </a:r>
            <a:r>
              <a:rPr lang="de-DE" sz="1800" dirty="0" smtClean="0"/>
              <a:t> of V-50 has </a:t>
            </a:r>
            <a:r>
              <a:rPr lang="de-DE" sz="1800" dirty="0" err="1" smtClean="0"/>
              <a:t>been</a:t>
            </a:r>
            <a:r>
              <a:rPr lang="de-DE" sz="1800" dirty="0" smtClean="0"/>
              <a:t> </a:t>
            </a:r>
            <a:r>
              <a:rPr lang="de-DE" sz="1800" dirty="0" err="1" smtClean="0"/>
              <a:t>measured</a:t>
            </a:r>
            <a:r>
              <a:rPr lang="de-DE" sz="1800" dirty="0" smtClean="0"/>
              <a:t>, </a:t>
            </a:r>
            <a:r>
              <a:rPr lang="de-DE" sz="1800" dirty="0" err="1" smtClean="0"/>
              <a:t>beta</a:t>
            </a:r>
            <a:r>
              <a:rPr lang="de-DE" sz="1800" dirty="0" smtClean="0"/>
              <a:t> </a:t>
            </a:r>
            <a:r>
              <a:rPr lang="de-DE" sz="1800" dirty="0" err="1" smtClean="0"/>
              <a:t>branch</a:t>
            </a:r>
            <a:r>
              <a:rPr lang="de-DE" sz="1800" dirty="0" smtClean="0"/>
              <a:t> </a:t>
            </a:r>
            <a:r>
              <a:rPr lang="de-DE" sz="1800" dirty="0" err="1" smtClean="0"/>
              <a:t>improved</a:t>
            </a:r>
            <a:r>
              <a:rPr lang="de-DE" sz="1800" dirty="0" smtClean="0"/>
              <a:t> </a:t>
            </a:r>
            <a:r>
              <a:rPr lang="de-DE" sz="1800" dirty="0" err="1" smtClean="0"/>
              <a:t>by</a:t>
            </a:r>
            <a:r>
              <a:rPr lang="de-DE" sz="1800" dirty="0" smtClean="0"/>
              <a:t> an</a:t>
            </a:r>
          </a:p>
          <a:p>
            <a:r>
              <a:rPr lang="de-DE" sz="1800" dirty="0" smtClean="0"/>
              <a:t> an order of </a:t>
            </a:r>
            <a:r>
              <a:rPr lang="de-DE" sz="1800" dirty="0" err="1" smtClean="0"/>
              <a:t>magnitude</a:t>
            </a:r>
            <a:r>
              <a:rPr lang="de-DE" sz="1800" dirty="0" smtClean="0"/>
              <a:t>, </a:t>
            </a:r>
            <a:r>
              <a:rPr lang="de-DE" sz="1800" dirty="0" err="1" smtClean="0"/>
              <a:t>but</a:t>
            </a:r>
            <a:r>
              <a:rPr lang="de-DE" sz="1800" dirty="0" smtClean="0"/>
              <a:t> 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blocked</a:t>
            </a:r>
            <a:r>
              <a:rPr lang="de-DE" sz="1800" dirty="0" smtClean="0"/>
              <a:t> </a:t>
            </a:r>
            <a:r>
              <a:rPr lang="de-DE" sz="1800" dirty="0" err="1" smtClean="0"/>
              <a:t>by</a:t>
            </a:r>
            <a:r>
              <a:rPr lang="de-DE" sz="1800" dirty="0" smtClean="0"/>
              <a:t> V-50 </a:t>
            </a:r>
            <a:r>
              <a:rPr lang="de-DE" sz="1800" dirty="0" err="1" smtClean="0"/>
              <a:t>itself</a:t>
            </a:r>
            <a:endParaRPr lang="de-DE" sz="1800" dirty="0" smtClean="0"/>
          </a:p>
          <a:p>
            <a:pPr>
              <a:buFont typeface="Wingdings" pitchFamily="-65" charset="2"/>
              <a:buChar char=""/>
            </a:pPr>
            <a:endParaRPr lang="de-DE" sz="1800" dirty="0" smtClean="0"/>
          </a:p>
          <a:p>
            <a:pPr>
              <a:buFont typeface="Wingdings" pitchFamily="-65" charset="2"/>
              <a:buChar char=""/>
            </a:pPr>
            <a:r>
              <a:rPr lang="de-DE" sz="1800" dirty="0" smtClean="0"/>
              <a:t> </a:t>
            </a:r>
            <a:r>
              <a:rPr lang="de-DE" sz="1800" dirty="0" err="1" smtClean="0"/>
              <a:t>Spectral</a:t>
            </a:r>
            <a:r>
              <a:rPr lang="de-DE" sz="1800" dirty="0" smtClean="0"/>
              <a:t> </a:t>
            </a:r>
            <a:r>
              <a:rPr lang="de-DE" sz="1800" dirty="0" err="1" smtClean="0"/>
              <a:t>shape</a:t>
            </a:r>
            <a:r>
              <a:rPr lang="de-DE" sz="1800" dirty="0" smtClean="0"/>
              <a:t> </a:t>
            </a:r>
            <a:r>
              <a:rPr lang="de-DE" sz="1800" dirty="0" err="1" smtClean="0"/>
              <a:t>studies</a:t>
            </a:r>
            <a:r>
              <a:rPr lang="de-DE" sz="1800" dirty="0" smtClean="0"/>
              <a:t> on </a:t>
            </a:r>
            <a:r>
              <a:rPr lang="de-DE" sz="1800" dirty="0" err="1" smtClean="0"/>
              <a:t>highly</a:t>
            </a:r>
            <a:r>
              <a:rPr lang="de-DE" sz="1800" dirty="0" smtClean="0"/>
              <a:t> </a:t>
            </a:r>
            <a:r>
              <a:rPr lang="de-DE" sz="1800" dirty="0" err="1" smtClean="0"/>
              <a:t>forbidden</a:t>
            </a:r>
            <a:r>
              <a:rPr lang="de-DE" sz="1800" dirty="0" smtClean="0"/>
              <a:t> </a:t>
            </a:r>
            <a:r>
              <a:rPr lang="de-DE" sz="1800" dirty="0" err="1" smtClean="0"/>
              <a:t>beta</a:t>
            </a:r>
            <a:r>
              <a:rPr lang="de-DE" sz="1800" dirty="0" smtClean="0"/>
              <a:t> </a:t>
            </a:r>
            <a:r>
              <a:rPr lang="de-DE" sz="1800" dirty="0" err="1" smtClean="0"/>
              <a:t>decay</a:t>
            </a:r>
            <a:r>
              <a:rPr lang="de-DE" sz="1800" dirty="0" smtClean="0"/>
              <a:t>  of Cd-113 has </a:t>
            </a:r>
          </a:p>
          <a:p>
            <a:r>
              <a:rPr lang="de-DE" sz="1800" dirty="0" smtClean="0"/>
              <a:t>   </a:t>
            </a:r>
            <a:r>
              <a:rPr lang="de-DE" sz="1800" dirty="0" err="1" smtClean="0"/>
              <a:t>been</a:t>
            </a:r>
            <a:r>
              <a:rPr lang="de-DE" sz="1800" dirty="0" smtClean="0"/>
              <a:t> </a:t>
            </a:r>
            <a:r>
              <a:rPr lang="de-DE" sz="1800" dirty="0" err="1" smtClean="0"/>
              <a:t>performed</a:t>
            </a:r>
            <a:r>
              <a:rPr lang="de-DE" sz="1800" dirty="0" smtClean="0"/>
              <a:t>  </a:t>
            </a:r>
            <a:r>
              <a:rPr lang="de-DE" sz="1800" dirty="0" err="1" smtClean="0"/>
              <a:t>by</a:t>
            </a:r>
            <a:r>
              <a:rPr lang="de-DE" sz="1800" dirty="0" smtClean="0"/>
              <a:t> 45 </a:t>
            </a:r>
            <a:r>
              <a:rPr lang="de-DE" sz="1800" dirty="0" err="1" smtClean="0"/>
              <a:t>detectors</a:t>
            </a:r>
            <a:r>
              <a:rPr lang="de-DE" sz="1800" dirty="0" smtClean="0"/>
              <a:t> on 3 different </a:t>
            </a:r>
            <a:r>
              <a:rPr lang="de-DE" sz="1800" dirty="0" err="1" smtClean="0"/>
              <a:t>models</a:t>
            </a:r>
            <a:r>
              <a:rPr lang="de-DE" sz="1800" dirty="0" smtClean="0"/>
              <a:t>. All point </a:t>
            </a:r>
            <a:r>
              <a:rPr lang="de-DE" sz="1800" dirty="0" err="1" smtClean="0"/>
              <a:t>towards</a:t>
            </a:r>
            <a:r>
              <a:rPr lang="de-DE" sz="1800" dirty="0" smtClean="0"/>
              <a:t> to  </a:t>
            </a:r>
            <a:r>
              <a:rPr lang="de-DE" sz="1800" dirty="0" err="1" smtClean="0"/>
              <a:t>g</a:t>
            </a:r>
            <a:r>
              <a:rPr lang="de-DE" sz="1800" baseline="-25000" dirty="0" err="1" smtClean="0"/>
              <a:t>A</a:t>
            </a:r>
            <a:r>
              <a:rPr lang="de-DE" sz="1800" baseline="-25000" dirty="0" smtClean="0"/>
              <a:t> </a:t>
            </a:r>
            <a:r>
              <a:rPr lang="de-DE" sz="1800" dirty="0" smtClean="0"/>
              <a:t>&lt;1</a:t>
            </a:r>
          </a:p>
          <a:p>
            <a:endParaRPr lang="de-DE" sz="1800" dirty="0" smtClean="0"/>
          </a:p>
          <a:p>
            <a:pPr>
              <a:buFont typeface="Wingdings" pitchFamily="-65" charset="2"/>
              <a:buChar char=""/>
            </a:pPr>
            <a:r>
              <a:rPr lang="de-DE" sz="1800" dirty="0" smtClean="0"/>
              <a:t> </a:t>
            </a:r>
            <a:r>
              <a:rPr lang="de-DE" sz="1800" dirty="0" err="1" smtClean="0"/>
              <a:t>Various</a:t>
            </a:r>
            <a:r>
              <a:rPr lang="de-DE" sz="1800" dirty="0" smtClean="0"/>
              <a:t> </a:t>
            </a:r>
            <a:r>
              <a:rPr lang="de-DE" sz="1800" dirty="0" err="1" smtClean="0"/>
              <a:t>new</a:t>
            </a:r>
            <a:r>
              <a:rPr lang="de-DE" sz="1800" dirty="0" smtClean="0"/>
              <a:t> limits on </a:t>
            </a:r>
            <a:r>
              <a:rPr lang="de-DE" sz="1800" dirty="0" err="1" smtClean="0"/>
              <a:t>excited</a:t>
            </a:r>
            <a:r>
              <a:rPr lang="de-DE" sz="1800" dirty="0" smtClean="0"/>
              <a:t> </a:t>
            </a:r>
            <a:r>
              <a:rPr lang="de-DE" sz="1800" dirty="0" err="1" smtClean="0"/>
              <a:t>states</a:t>
            </a:r>
            <a:r>
              <a:rPr lang="de-DE" sz="1800" dirty="0" smtClean="0"/>
              <a:t> </a:t>
            </a:r>
            <a:r>
              <a:rPr lang="de-DE" sz="1800" dirty="0" err="1" smtClean="0"/>
              <a:t>searches</a:t>
            </a:r>
            <a:r>
              <a:rPr lang="de-DE" sz="1800" dirty="0" smtClean="0"/>
              <a:t> in double </a:t>
            </a:r>
            <a:r>
              <a:rPr lang="de-DE" sz="1800" dirty="0" err="1" smtClean="0"/>
              <a:t>beta</a:t>
            </a:r>
            <a:r>
              <a:rPr lang="de-DE" sz="1800" dirty="0" smtClean="0"/>
              <a:t> </a:t>
            </a:r>
            <a:r>
              <a:rPr lang="de-DE" sz="1800" dirty="0" err="1" smtClean="0"/>
              <a:t>decay</a:t>
            </a:r>
            <a:r>
              <a:rPr lang="de-DE" sz="1800" dirty="0" smtClean="0"/>
              <a:t> and in </a:t>
            </a:r>
          </a:p>
          <a:p>
            <a:r>
              <a:rPr lang="de-DE" sz="1800" dirty="0" smtClean="0"/>
              <a:t>  </a:t>
            </a:r>
            <a:r>
              <a:rPr lang="de-DE" sz="1800" dirty="0" err="1" smtClean="0"/>
              <a:t>radiative</a:t>
            </a:r>
            <a:r>
              <a:rPr lang="de-DE" sz="1800" dirty="0" smtClean="0"/>
              <a:t> double EC </a:t>
            </a:r>
            <a:r>
              <a:rPr lang="de-DE" sz="1800" dirty="0" err="1" smtClean="0"/>
              <a:t>have</a:t>
            </a:r>
            <a:r>
              <a:rPr lang="de-DE" sz="1800" dirty="0" smtClean="0"/>
              <a:t> </a:t>
            </a:r>
            <a:r>
              <a:rPr lang="de-DE" sz="1800" dirty="0" err="1" smtClean="0"/>
              <a:t>been</a:t>
            </a:r>
            <a:r>
              <a:rPr lang="de-DE" sz="1800" dirty="0" smtClean="0"/>
              <a:t> </a:t>
            </a:r>
            <a:r>
              <a:rPr lang="de-DE" sz="1800" dirty="0" err="1" smtClean="0"/>
              <a:t>obtained</a:t>
            </a:r>
            <a:r>
              <a:rPr lang="de-DE" sz="1800" dirty="0" smtClean="0"/>
              <a:t>, </a:t>
            </a:r>
            <a:r>
              <a:rPr lang="de-DE" sz="1800" dirty="0" err="1" smtClean="0"/>
              <a:t>first</a:t>
            </a:r>
            <a:r>
              <a:rPr lang="de-DE" sz="1800" dirty="0" smtClean="0"/>
              <a:t> </a:t>
            </a:r>
            <a:r>
              <a:rPr lang="de-DE" sz="1800" dirty="0" err="1" smtClean="0"/>
              <a:t>detecion</a:t>
            </a:r>
            <a:r>
              <a:rPr lang="de-DE" sz="1800" dirty="0" smtClean="0"/>
              <a:t> of 2νECEC</a:t>
            </a:r>
          </a:p>
          <a:p>
            <a:endParaRPr lang="de-DE" sz="1800" dirty="0" smtClean="0"/>
          </a:p>
          <a:p>
            <a:r>
              <a:rPr lang="de-DE" sz="1800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de-DE" sz="1800" dirty="0" smtClean="0"/>
              <a:t> Big </a:t>
            </a:r>
            <a:r>
              <a:rPr lang="de-DE" sz="1800" dirty="0" err="1" smtClean="0"/>
              <a:t>progess</a:t>
            </a:r>
            <a:r>
              <a:rPr lang="de-DE" sz="1800" dirty="0" smtClean="0"/>
              <a:t> </a:t>
            </a:r>
            <a:r>
              <a:rPr lang="de-DE" sz="1800" dirty="0" err="1" smtClean="0"/>
              <a:t>expected</a:t>
            </a:r>
            <a:r>
              <a:rPr lang="de-DE" sz="1800" dirty="0" smtClean="0"/>
              <a:t> in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next</a:t>
            </a:r>
            <a:r>
              <a:rPr lang="de-DE" sz="1800" dirty="0" smtClean="0"/>
              <a:t> </a:t>
            </a:r>
            <a:r>
              <a:rPr lang="de-DE" sz="1800" dirty="0" err="1" smtClean="0"/>
              <a:t>years</a:t>
            </a:r>
            <a:r>
              <a:rPr lang="de-DE" sz="1800" dirty="0" smtClean="0"/>
              <a:t> in </a:t>
            </a:r>
            <a:r>
              <a:rPr lang="de-DE" sz="1800" dirty="0" err="1" smtClean="0"/>
              <a:t>charged</a:t>
            </a:r>
            <a:r>
              <a:rPr lang="de-DE" sz="1800" dirty="0" smtClean="0"/>
              <a:t> </a:t>
            </a:r>
            <a:r>
              <a:rPr lang="de-DE" sz="1800" dirty="0" err="1" smtClean="0"/>
              <a:t>lepton</a:t>
            </a:r>
            <a:r>
              <a:rPr lang="de-DE" sz="1800" dirty="0" smtClean="0"/>
              <a:t> </a:t>
            </a:r>
            <a:r>
              <a:rPr lang="de-DE" sz="1800" dirty="0" err="1" smtClean="0"/>
              <a:t>number</a:t>
            </a:r>
            <a:r>
              <a:rPr lang="de-DE" sz="1800" dirty="0" smtClean="0"/>
              <a:t> </a:t>
            </a:r>
            <a:r>
              <a:rPr lang="de-DE" sz="1800" dirty="0" err="1" smtClean="0"/>
              <a:t>violation</a:t>
            </a:r>
            <a:r>
              <a:rPr lang="de-DE" sz="1800" dirty="0" smtClean="0"/>
              <a:t> </a:t>
            </a:r>
            <a:br>
              <a:rPr lang="de-DE" sz="1800" dirty="0" smtClean="0"/>
            </a:br>
            <a:r>
              <a:rPr lang="de-DE" sz="1800" dirty="0" smtClean="0"/>
              <a:t>   </a:t>
            </a:r>
            <a:r>
              <a:rPr lang="de-DE" sz="1800" dirty="0" err="1" smtClean="0"/>
              <a:t>processes</a:t>
            </a:r>
            <a:r>
              <a:rPr lang="de-DE" sz="1800" dirty="0" smtClean="0"/>
              <a:t>, </a:t>
            </a:r>
            <a:r>
              <a:rPr lang="de-DE" sz="1800" dirty="0" err="1" smtClean="0"/>
              <a:t>especially</a:t>
            </a:r>
            <a:r>
              <a:rPr lang="de-DE" sz="1800" dirty="0" smtClean="0"/>
              <a:t> </a:t>
            </a:r>
            <a:r>
              <a:rPr lang="de-DE" sz="1800" dirty="0" err="1" smtClean="0"/>
              <a:t>muon-electron</a:t>
            </a:r>
            <a:r>
              <a:rPr lang="de-DE" sz="1800" dirty="0" smtClean="0"/>
              <a:t> </a:t>
            </a:r>
            <a:r>
              <a:rPr lang="de-DE" sz="1800" dirty="0" err="1" smtClean="0"/>
              <a:t>conversion</a:t>
            </a:r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1800" dirty="0" smtClean="0"/>
          </a:p>
          <a:p>
            <a:endParaRPr lang="de-DE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Bildschirmfoto 2016-08-15 um 17.19.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821158"/>
            <a:ext cx="4572000" cy="275084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case</a:t>
            </a:r>
            <a:r>
              <a:rPr lang="de-DE" dirty="0" smtClean="0"/>
              <a:t> of V-50 </a:t>
            </a:r>
            <a:endParaRPr lang="de-DE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495800" y="1676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de-DE">
              <a:solidFill>
                <a:srgbClr val="000000"/>
              </a:solidFill>
              <a:latin typeface="Times New Roman" pitchFamily="-8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981200" y="1143000"/>
            <a:ext cx="555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search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V-50 has a </a:t>
            </a:r>
            <a:r>
              <a:rPr lang="de-DE" sz="1800" dirty="0" err="1" smtClean="0"/>
              <a:t>long</a:t>
            </a:r>
            <a:r>
              <a:rPr lang="de-DE" sz="1800" dirty="0" smtClean="0"/>
              <a:t> </a:t>
            </a:r>
            <a:r>
              <a:rPr lang="de-DE" sz="1800" dirty="0" err="1" smtClean="0"/>
              <a:t>history...started</a:t>
            </a:r>
            <a:r>
              <a:rPr lang="de-DE" sz="1800" dirty="0" smtClean="0"/>
              <a:t> 1955</a:t>
            </a:r>
            <a:endParaRPr lang="de-DE" sz="1800" dirty="0"/>
          </a:p>
        </p:txBody>
      </p:sp>
      <p:sp>
        <p:nvSpPr>
          <p:cNvPr id="16" name="Textfeld 15"/>
          <p:cNvSpPr txBox="1"/>
          <p:nvPr/>
        </p:nvSpPr>
        <p:spPr>
          <a:xfrm>
            <a:off x="2514600" y="3925669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FF0000"/>
                </a:solidFill>
              </a:rPr>
              <a:t>T</a:t>
            </a:r>
            <a:r>
              <a:rPr lang="de-DE" sz="1800" baseline="-25000" dirty="0" smtClean="0">
                <a:solidFill>
                  <a:srgbClr val="FF0000"/>
                </a:solidFill>
              </a:rPr>
              <a:t>1/2 </a:t>
            </a:r>
            <a:r>
              <a:rPr lang="de-DE" sz="1800" dirty="0" smtClean="0">
                <a:solidFill>
                  <a:srgbClr val="FF0000"/>
                </a:solidFill>
              </a:rPr>
              <a:t>&gt; 1.7 x 10</a:t>
            </a:r>
            <a:r>
              <a:rPr lang="de-DE" sz="1800" baseline="30000" dirty="0" smtClean="0">
                <a:solidFill>
                  <a:srgbClr val="FF0000"/>
                </a:solidFill>
              </a:rPr>
              <a:t>18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yrs</a:t>
            </a:r>
            <a:r>
              <a:rPr lang="de-DE" sz="1800" dirty="0" smtClean="0">
                <a:solidFill>
                  <a:srgbClr val="FF0000"/>
                </a:solidFill>
              </a:rPr>
              <a:t/>
            </a:r>
            <a:br>
              <a:rPr lang="de-DE" sz="1800" dirty="0" smtClean="0">
                <a:solidFill>
                  <a:srgbClr val="FF0000"/>
                </a:solidFill>
              </a:rPr>
            </a:br>
            <a:endParaRPr lang="de-DE" sz="1800" dirty="0">
              <a:solidFill>
                <a:srgbClr val="FF0000"/>
              </a:solidFill>
            </a:endParaRPr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457200" y="4724400"/>
          <a:ext cx="2971800" cy="413425"/>
        </p:xfrm>
        <a:graphic>
          <a:graphicData uri="http://schemas.openxmlformats.org/presentationml/2006/ole">
            <p:oleObj spid="_x0000_s28677" name="Formel" r:id="rId4" imgW="1790700" imgH="203200" progId="Equation.3">
              <p:embed/>
            </p:oleObj>
          </a:graphicData>
        </a:graphic>
      </p:graphicFrame>
      <p:pic>
        <p:nvPicPr>
          <p:cNvPr id="10" name="Bild 9" descr="V50-HalfLife_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755952" y="2057400"/>
            <a:ext cx="4388048" cy="29718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4648200" y="5867400"/>
            <a:ext cx="4201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Measurement</a:t>
            </a:r>
            <a:r>
              <a:rPr lang="de-DE" sz="1600" dirty="0" smtClean="0"/>
              <a:t> at PTB Braunschweig (ASSE)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case</a:t>
            </a:r>
            <a:r>
              <a:rPr lang="de-DE" dirty="0" smtClean="0"/>
              <a:t> of V-50 </a:t>
            </a:r>
            <a:endParaRPr lang="de-DE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495800" y="1676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endParaRPr lang="de-DE">
              <a:solidFill>
                <a:srgbClr val="000000"/>
              </a:solidFill>
              <a:latin typeface="Times New Roman" pitchFamily="-8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62000" y="5062716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Theoretical</a:t>
            </a:r>
            <a:r>
              <a:rPr lang="de-DE" sz="1400" dirty="0" smtClean="0"/>
              <a:t> </a:t>
            </a:r>
            <a:r>
              <a:rPr lang="de-DE" sz="1400" dirty="0" err="1" smtClean="0"/>
              <a:t>prediction</a:t>
            </a:r>
            <a:r>
              <a:rPr lang="de-DE" sz="1400" dirty="0" smtClean="0"/>
              <a:t> (</a:t>
            </a:r>
            <a:r>
              <a:rPr lang="de-DE" sz="1400" dirty="0" err="1" smtClean="0"/>
              <a:t>shell</a:t>
            </a:r>
            <a:r>
              <a:rPr lang="de-DE" sz="1400" dirty="0" smtClean="0"/>
              <a:t> </a:t>
            </a:r>
            <a:r>
              <a:rPr lang="de-DE" sz="1400" dirty="0" err="1" smtClean="0"/>
              <a:t>model</a:t>
            </a:r>
            <a:r>
              <a:rPr lang="de-DE" sz="1400" dirty="0" smtClean="0"/>
              <a:t>) </a:t>
            </a:r>
            <a:r>
              <a:rPr lang="de-DE" sz="1400" dirty="0" err="1" smtClean="0"/>
              <a:t>for</a:t>
            </a:r>
            <a:r>
              <a:rPr lang="de-DE" sz="1400" dirty="0" smtClean="0"/>
              <a:t> beta- </a:t>
            </a:r>
            <a:r>
              <a:rPr lang="de-DE" sz="1400" dirty="0" err="1" smtClean="0"/>
              <a:t>branch</a:t>
            </a:r>
            <a:r>
              <a:rPr lang="de-DE" sz="1400" dirty="0" smtClean="0"/>
              <a:t>:</a:t>
            </a:r>
            <a:br>
              <a:rPr lang="de-DE" sz="1400" dirty="0" smtClean="0"/>
            </a:br>
            <a:endParaRPr lang="de-DE" sz="1400" dirty="0" smtClean="0"/>
          </a:p>
          <a:p>
            <a:r>
              <a:rPr lang="de-DE" sz="1400" dirty="0" smtClean="0"/>
              <a:t>M. </a:t>
            </a:r>
            <a:r>
              <a:rPr lang="de-DE" sz="1400" dirty="0" err="1" smtClean="0"/>
              <a:t>Haaranen</a:t>
            </a:r>
            <a:r>
              <a:rPr lang="de-DE" sz="1400" dirty="0" smtClean="0"/>
              <a:t>, P. </a:t>
            </a:r>
            <a:r>
              <a:rPr lang="de-DE" sz="1400" dirty="0" err="1" smtClean="0"/>
              <a:t>Srivastava</a:t>
            </a:r>
            <a:r>
              <a:rPr lang="de-DE" sz="1400" dirty="0" smtClean="0"/>
              <a:t>, J. </a:t>
            </a:r>
            <a:r>
              <a:rPr lang="de-DE" sz="1400" dirty="0" err="1" smtClean="0"/>
              <a:t>Suhonen</a:t>
            </a:r>
            <a:r>
              <a:rPr lang="de-DE" sz="1400" dirty="0" smtClean="0"/>
              <a:t>, K. Zuber, PRC 90, 044314 (2014)</a:t>
            </a:r>
          </a:p>
          <a:p>
            <a:endParaRPr lang="de-DE" sz="1400" dirty="0" smtClean="0"/>
          </a:p>
          <a:p>
            <a:endParaRPr lang="de-DE" sz="1400" dirty="0" smtClean="0"/>
          </a:p>
          <a:p>
            <a:r>
              <a:rPr lang="de-DE" sz="1400" dirty="0" smtClean="0"/>
              <a:t>New </a:t>
            </a:r>
            <a:r>
              <a:rPr lang="de-DE" sz="1400" dirty="0" err="1" smtClean="0"/>
              <a:t>measurement</a:t>
            </a:r>
            <a:r>
              <a:rPr lang="de-DE" sz="1400" dirty="0" smtClean="0"/>
              <a:t> at LNGS: M. Laubenstein, S. </a:t>
            </a:r>
            <a:r>
              <a:rPr lang="de-DE" sz="1400" dirty="0" err="1" smtClean="0"/>
              <a:t>Nagorny,S</a:t>
            </a:r>
            <a:r>
              <a:rPr lang="de-DE" sz="1400" dirty="0" smtClean="0"/>
              <a:t>. </a:t>
            </a:r>
            <a:r>
              <a:rPr lang="de-DE" sz="1400" dirty="0" err="1" smtClean="0"/>
              <a:t>Nisi</a:t>
            </a:r>
            <a:r>
              <a:rPr lang="de-DE" sz="1400" dirty="0" smtClean="0"/>
              <a:t>, K. Zuber</a:t>
            </a:r>
            <a:endParaRPr lang="de-DE" sz="1400" dirty="0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5410200" y="5029200"/>
          <a:ext cx="1685928" cy="328962"/>
        </p:xfrm>
        <a:graphic>
          <a:graphicData uri="http://schemas.openxmlformats.org/presentationml/2006/ole">
            <p:oleObj spid="_x0000_s902146" name="Formel" r:id="rId3" imgW="1041400" imgH="203200" progId="Equation.3">
              <p:embed/>
            </p:oleObj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457200" y="4495800"/>
            <a:ext cx="2569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What</a:t>
            </a:r>
            <a:r>
              <a:rPr lang="de-DE" sz="1600" dirty="0" smtClean="0"/>
              <a:t> </a:t>
            </a:r>
            <a:r>
              <a:rPr lang="de-DE" sz="1600" dirty="0" err="1" smtClean="0"/>
              <a:t>about</a:t>
            </a:r>
            <a:r>
              <a:rPr lang="de-DE" sz="1600" dirty="0" smtClean="0"/>
              <a:t> beta- </a:t>
            </a:r>
            <a:r>
              <a:rPr lang="de-DE" sz="1600" dirty="0" err="1" smtClean="0"/>
              <a:t>branch</a:t>
            </a:r>
            <a:r>
              <a:rPr lang="de-DE" sz="1600" dirty="0" smtClean="0"/>
              <a:t>?</a:t>
            </a:r>
            <a:endParaRPr lang="de-DE" sz="1600" dirty="0"/>
          </a:p>
        </p:txBody>
      </p:sp>
      <p:pic>
        <p:nvPicPr>
          <p:cNvPr id="8" name="Bild 7" descr="Bildschirmfoto 2016-08-15 um 17.21.0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143000"/>
            <a:ext cx="4838107" cy="33528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290103" y="2006024"/>
            <a:ext cx="37776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H. </a:t>
            </a:r>
            <a:r>
              <a:rPr lang="de-DE" sz="1600" dirty="0" err="1" smtClean="0"/>
              <a:t>Dombrowski</a:t>
            </a:r>
            <a:r>
              <a:rPr lang="de-DE" sz="1600" dirty="0" smtClean="0"/>
              <a:t>, S. Neumaier, K. Zuber,</a:t>
            </a:r>
          </a:p>
          <a:p>
            <a:r>
              <a:rPr lang="de-DE" sz="1600" dirty="0" smtClean="0"/>
              <a:t> PRC 83, 054322 (2011)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97800" cy="381000"/>
          </a:xfrm>
        </p:spPr>
        <p:txBody>
          <a:bodyPr/>
          <a:lstStyle/>
          <a:p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case</a:t>
            </a:r>
            <a:r>
              <a:rPr lang="de-DE" dirty="0" smtClean="0"/>
              <a:t> of V-50 </a:t>
            </a:r>
            <a:endParaRPr lang="de-DE" dirty="0"/>
          </a:p>
        </p:txBody>
      </p:sp>
      <p:pic>
        <p:nvPicPr>
          <p:cNvPr id="4" name="Bild 3" descr="Bildschirmfoto 2019-01-07 um 18.54.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864" y="1863362"/>
            <a:ext cx="5961063" cy="388011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419600" y="1295400"/>
            <a:ext cx="3890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bg2"/>
                </a:solidFill>
              </a:rPr>
              <a:t>M. Laubenstein et al., PRC 99,</a:t>
            </a:r>
            <a:r>
              <a:rPr lang="de-DE" sz="1400" dirty="0" smtClean="0"/>
              <a:t> 045501</a:t>
            </a:r>
            <a:r>
              <a:rPr lang="de-DE" sz="1400" dirty="0" smtClean="0">
                <a:solidFill>
                  <a:schemeClr val="bg2"/>
                </a:solidFill>
              </a:rPr>
              <a:t>  (2019)</a:t>
            </a:r>
            <a:endParaRPr lang="de-DE" sz="1400" dirty="0">
              <a:solidFill>
                <a:schemeClr val="bg2"/>
              </a:solidFill>
            </a:endParaRPr>
          </a:p>
        </p:txBody>
      </p:sp>
      <p:pic>
        <p:nvPicPr>
          <p:cNvPr id="10" name="Bild 9" descr="Bildschirmfoto 2019-01-08 um 10.41.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989" y="5629802"/>
            <a:ext cx="4106579" cy="518180"/>
          </a:xfrm>
          <a:prstGeom prst="rect">
            <a:avLst/>
          </a:prstGeom>
        </p:spPr>
      </p:pic>
      <p:pic>
        <p:nvPicPr>
          <p:cNvPr id="12" name="Bild 11" descr="Bildschirmfoto 2019-01-08 um 10.45.2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7" y="5628634"/>
            <a:ext cx="3813439" cy="532442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295400" y="6172200"/>
            <a:ext cx="6305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One order </a:t>
            </a:r>
            <a:r>
              <a:rPr lang="de-DE" sz="1600" dirty="0" err="1" smtClean="0">
                <a:solidFill>
                  <a:srgbClr val="FF0000"/>
                </a:solidFill>
              </a:rPr>
              <a:t>improvement</a:t>
            </a:r>
            <a:r>
              <a:rPr lang="de-DE" sz="1600" dirty="0" smtClean="0">
                <a:solidFill>
                  <a:srgbClr val="FF0000"/>
                </a:solidFill>
              </a:rPr>
              <a:t> in </a:t>
            </a:r>
            <a:r>
              <a:rPr lang="de-DE" sz="1600" dirty="0" err="1" smtClean="0">
                <a:solidFill>
                  <a:srgbClr val="FF0000"/>
                </a:solidFill>
              </a:rPr>
              <a:t>beta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channel</a:t>
            </a:r>
            <a:r>
              <a:rPr lang="de-DE" sz="1600" dirty="0" smtClean="0"/>
              <a:t>, just </a:t>
            </a:r>
            <a:r>
              <a:rPr lang="de-DE" sz="1600" dirty="0" err="1" smtClean="0"/>
              <a:t>touching</a:t>
            </a:r>
            <a:r>
              <a:rPr lang="de-DE" sz="1600" dirty="0" smtClean="0"/>
              <a:t> </a:t>
            </a:r>
            <a:r>
              <a:rPr lang="de-DE" sz="1600" dirty="0" err="1" smtClean="0"/>
              <a:t>theory</a:t>
            </a:r>
            <a:r>
              <a:rPr lang="de-DE" sz="1600" dirty="0" smtClean="0"/>
              <a:t> </a:t>
            </a:r>
            <a:r>
              <a:rPr lang="de-DE" sz="1600" dirty="0" err="1" smtClean="0"/>
              <a:t>region</a:t>
            </a:r>
            <a:endParaRPr lang="de-DE" sz="1600" dirty="0"/>
          </a:p>
        </p:txBody>
      </p:sp>
      <p:cxnSp>
        <p:nvCxnSpPr>
          <p:cNvPr id="15" name="Gerade Verbindung mit Pfeil 14"/>
          <p:cNvCxnSpPr/>
          <p:nvPr/>
        </p:nvCxnSpPr>
        <p:spPr bwMode="auto">
          <a:xfrm rot="5400000" flipH="1" flipV="1">
            <a:off x="1572515" y="3685285"/>
            <a:ext cx="2123434" cy="186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Gerade Verbindung mit Pfeil 16"/>
          <p:cNvCxnSpPr/>
          <p:nvPr/>
        </p:nvCxnSpPr>
        <p:spPr bwMode="auto">
          <a:xfrm rot="16200000" flipV="1">
            <a:off x="4621533" y="3785867"/>
            <a:ext cx="2301234" cy="1384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5334000" cy="381000"/>
          </a:xfrm>
        </p:spPr>
        <p:txBody>
          <a:bodyPr/>
          <a:lstStyle/>
          <a:p>
            <a:r>
              <a:rPr lang="de-DE" dirty="0" err="1" smtClean="0">
                <a:ea typeface="ＭＳ Ｐゴシック" pitchFamily="-65" charset="-128"/>
                <a:cs typeface="ＭＳ Ｐゴシック" pitchFamily="-65" charset="-128"/>
              </a:rPr>
              <a:t>The</a:t>
            </a:r>
            <a:r>
              <a:rPr lang="de-DE" dirty="0" smtClean="0"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de-DE" dirty="0" err="1" smtClean="0">
                <a:ea typeface="ＭＳ Ｐゴシック" pitchFamily="-65" charset="-128"/>
                <a:cs typeface="ＭＳ Ｐゴシック" pitchFamily="-65" charset="-128"/>
              </a:rPr>
              <a:t>case</a:t>
            </a:r>
            <a:r>
              <a:rPr lang="de-DE" dirty="0" smtClean="0">
                <a:ea typeface="ＭＳ Ｐゴシック" pitchFamily="-65" charset="-128"/>
                <a:cs typeface="ＭＳ Ｐゴシック" pitchFamily="-65" charset="-128"/>
              </a:rPr>
              <a:t> of  </a:t>
            </a:r>
            <a:r>
              <a:rPr lang="de-DE" baseline="30000" dirty="0" smtClean="0">
                <a:ea typeface="ＭＳ Ｐゴシック" pitchFamily="-65" charset="-128"/>
                <a:cs typeface="ＭＳ Ｐゴシック" pitchFamily="-65" charset="-128"/>
              </a:rPr>
              <a:t>113</a:t>
            </a:r>
            <a:r>
              <a:rPr lang="de-DE" dirty="0" smtClean="0">
                <a:ea typeface="ＭＳ Ｐゴシック" pitchFamily="-65" charset="-128"/>
                <a:cs typeface="ＭＳ Ｐゴシック" pitchFamily="-65" charset="-128"/>
              </a:rPr>
              <a:t>Cd</a:t>
            </a:r>
          </a:p>
        </p:txBody>
      </p:sp>
      <p:sp>
        <p:nvSpPr>
          <p:cNvPr id="46084" name="Textfeld 4"/>
          <p:cNvSpPr txBox="1">
            <a:spLocks noChangeArrowheads="1"/>
          </p:cNvSpPr>
          <p:nvPr/>
        </p:nvSpPr>
        <p:spPr bwMode="auto">
          <a:xfrm>
            <a:off x="3352800" y="2209800"/>
            <a:ext cx="1223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600">
                <a:solidFill>
                  <a:srgbClr val="FF0000"/>
                </a:solidFill>
              </a:rPr>
              <a:t>Preliminary </a:t>
            </a:r>
          </a:p>
        </p:txBody>
      </p:sp>
      <p:sp>
        <p:nvSpPr>
          <p:cNvPr id="46085" name="Textfeld 5"/>
          <p:cNvSpPr txBox="1">
            <a:spLocks noChangeArrowheads="1"/>
          </p:cNvSpPr>
          <p:nvPr/>
        </p:nvSpPr>
        <p:spPr bwMode="auto">
          <a:xfrm>
            <a:off x="4572000" y="5253335"/>
            <a:ext cx="48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1200" dirty="0">
                <a:solidFill>
                  <a:srgbClr val="808080"/>
                </a:solidFill>
              </a:rPr>
              <a:t>M. T. </a:t>
            </a:r>
            <a:r>
              <a:rPr lang="de-DE" sz="1200" dirty="0" err="1">
                <a:solidFill>
                  <a:srgbClr val="808080"/>
                </a:solidFill>
              </a:rPr>
              <a:t>Mustonen</a:t>
            </a:r>
            <a:r>
              <a:rPr lang="de-DE" sz="1200" dirty="0">
                <a:solidFill>
                  <a:srgbClr val="808080"/>
                </a:solidFill>
              </a:rPr>
              <a:t>, M. </a:t>
            </a:r>
            <a:r>
              <a:rPr lang="de-DE" sz="1200" dirty="0" err="1">
                <a:solidFill>
                  <a:srgbClr val="808080"/>
                </a:solidFill>
              </a:rPr>
              <a:t>Aunola</a:t>
            </a:r>
            <a:r>
              <a:rPr lang="de-DE" sz="1200" dirty="0">
                <a:solidFill>
                  <a:srgbClr val="808080"/>
                </a:solidFill>
              </a:rPr>
              <a:t>, J. </a:t>
            </a:r>
            <a:r>
              <a:rPr lang="de-DE" sz="1200" dirty="0" err="1">
                <a:solidFill>
                  <a:srgbClr val="808080"/>
                </a:solidFill>
              </a:rPr>
              <a:t>Suhonen</a:t>
            </a:r>
            <a:r>
              <a:rPr lang="de-DE" sz="1200" dirty="0">
                <a:solidFill>
                  <a:srgbClr val="808080"/>
                </a:solidFill>
              </a:rPr>
              <a:t> , PRC 73,054301 (2006)</a:t>
            </a:r>
          </a:p>
          <a:p>
            <a:r>
              <a:rPr lang="de-DE" sz="1200" dirty="0">
                <a:solidFill>
                  <a:srgbClr val="808080"/>
                </a:solidFill>
              </a:rPr>
              <a:t>M. T. </a:t>
            </a:r>
            <a:r>
              <a:rPr lang="de-DE" sz="1200" dirty="0" err="1">
                <a:solidFill>
                  <a:srgbClr val="808080"/>
                </a:solidFill>
              </a:rPr>
              <a:t>Mustonen</a:t>
            </a:r>
            <a:r>
              <a:rPr lang="de-DE" sz="1200" dirty="0">
                <a:solidFill>
                  <a:srgbClr val="808080"/>
                </a:solidFill>
              </a:rPr>
              <a:t>, J. </a:t>
            </a:r>
            <a:r>
              <a:rPr lang="de-DE" sz="1200" dirty="0" err="1">
                <a:solidFill>
                  <a:srgbClr val="808080"/>
                </a:solidFill>
              </a:rPr>
              <a:t>Suhonen</a:t>
            </a:r>
            <a:r>
              <a:rPr lang="de-DE" sz="1200" dirty="0">
                <a:solidFill>
                  <a:srgbClr val="808080"/>
                </a:solidFill>
              </a:rPr>
              <a:t>,, PLB 657,38 (2007) </a:t>
            </a:r>
          </a:p>
        </p:txBody>
      </p:sp>
      <p:sp>
        <p:nvSpPr>
          <p:cNvPr id="46086" name="Textfeld 6"/>
          <p:cNvSpPr txBox="1">
            <a:spLocks noChangeArrowheads="1"/>
          </p:cNvSpPr>
          <p:nvPr/>
        </p:nvSpPr>
        <p:spPr bwMode="auto">
          <a:xfrm>
            <a:off x="1143000" y="2209800"/>
            <a:ext cx="7889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solidFill>
                  <a:srgbClr val="3333CC"/>
                </a:solidFill>
              </a:rPr>
              <a:t>113Cd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304800" y="914400"/>
            <a:ext cx="60452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000" dirty="0">
                <a:solidFill>
                  <a:srgbClr val="808080"/>
                </a:solidFill>
              </a:rPr>
              <a:t>4-fold</a:t>
            </a:r>
            <a:r>
              <a:rPr lang="de-DE" sz="2000" dirty="0" smtClean="0">
                <a:solidFill>
                  <a:srgbClr val="808080"/>
                </a:solidFill>
              </a:rPr>
              <a:t> </a:t>
            </a:r>
            <a:r>
              <a:rPr lang="de-DE" sz="2000" dirty="0" err="1" smtClean="0">
                <a:solidFill>
                  <a:srgbClr val="808080"/>
                </a:solidFill>
              </a:rPr>
              <a:t>forbidden</a:t>
            </a:r>
            <a:r>
              <a:rPr lang="de-DE" sz="2000" dirty="0" smtClean="0">
                <a:solidFill>
                  <a:srgbClr val="808080"/>
                </a:solidFill>
              </a:rPr>
              <a:t> </a:t>
            </a:r>
            <a:r>
              <a:rPr lang="de-DE" sz="2000" dirty="0" err="1" smtClean="0">
                <a:solidFill>
                  <a:srgbClr val="808080"/>
                </a:solidFill>
              </a:rPr>
              <a:t>non</a:t>
            </a:r>
            <a:r>
              <a:rPr lang="de-DE" sz="2000" dirty="0" err="1">
                <a:solidFill>
                  <a:srgbClr val="808080"/>
                </a:solidFill>
              </a:rPr>
              <a:t>-unique</a:t>
            </a:r>
            <a:r>
              <a:rPr lang="de-DE" sz="2000" dirty="0">
                <a:solidFill>
                  <a:srgbClr val="808080"/>
                </a:solidFill>
              </a:rPr>
              <a:t> </a:t>
            </a:r>
            <a:r>
              <a:rPr lang="de-DE" sz="2000" dirty="0" err="1">
                <a:solidFill>
                  <a:srgbClr val="808080"/>
                </a:solidFill>
              </a:rPr>
              <a:t>beta</a:t>
            </a:r>
            <a:r>
              <a:rPr lang="de-DE" sz="2000" dirty="0">
                <a:solidFill>
                  <a:srgbClr val="808080"/>
                </a:solidFill>
              </a:rPr>
              <a:t> </a:t>
            </a:r>
            <a:r>
              <a:rPr lang="de-DE" sz="2000" dirty="0" err="1">
                <a:solidFill>
                  <a:srgbClr val="808080"/>
                </a:solidFill>
              </a:rPr>
              <a:t>decay</a:t>
            </a:r>
            <a:r>
              <a:rPr lang="de-DE" sz="2000" dirty="0">
                <a:solidFill>
                  <a:srgbClr val="808080"/>
                </a:solidFill>
              </a:rPr>
              <a:t> (1/2</a:t>
            </a:r>
            <a:r>
              <a:rPr lang="de-DE" sz="2000" baseline="30000" dirty="0">
                <a:solidFill>
                  <a:srgbClr val="808080"/>
                </a:solidFill>
              </a:rPr>
              <a:t>+</a:t>
            </a:r>
            <a:r>
              <a:rPr lang="de-DE" sz="2000" dirty="0">
                <a:solidFill>
                  <a:srgbClr val="808080"/>
                </a:solidFill>
                <a:sym typeface="Symbol" pitchFamily="-65" charset="2"/>
              </a:rPr>
              <a:t>9/2</a:t>
            </a:r>
            <a:r>
              <a:rPr lang="de-DE" sz="2000" baseline="30000" dirty="0">
                <a:solidFill>
                  <a:srgbClr val="808080"/>
                </a:solidFill>
                <a:sym typeface="Symbol" pitchFamily="-65" charset="2"/>
              </a:rPr>
              <a:t>+</a:t>
            </a:r>
            <a:r>
              <a:rPr lang="de-DE" sz="2000" dirty="0">
                <a:solidFill>
                  <a:srgbClr val="808080"/>
                </a:solidFill>
                <a:sym typeface="Symbol" pitchFamily="-65" charset="2"/>
              </a:rPr>
              <a:t>)</a:t>
            </a:r>
            <a:endParaRPr lang="de-DE" sz="2000" dirty="0">
              <a:solidFill>
                <a:srgbClr val="808080"/>
              </a:solidFill>
            </a:endParaRPr>
          </a:p>
        </p:txBody>
      </p:sp>
      <p:sp>
        <p:nvSpPr>
          <p:cNvPr id="46089" name="Text Box 4"/>
          <p:cNvSpPr txBox="1">
            <a:spLocks noChangeArrowheads="1"/>
          </p:cNvSpPr>
          <p:nvPr/>
        </p:nvSpPr>
        <p:spPr bwMode="auto">
          <a:xfrm>
            <a:off x="5791200" y="2057400"/>
            <a:ext cx="1139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000" dirty="0" err="1">
                <a:solidFill>
                  <a:srgbClr val="808080"/>
                </a:solidFill>
              </a:rPr>
              <a:t>Q-value</a:t>
            </a:r>
            <a:r>
              <a:rPr lang="de-DE" sz="2000" dirty="0">
                <a:solidFill>
                  <a:srgbClr val="808080"/>
                </a:solidFill>
              </a:rPr>
              <a:t>:</a:t>
            </a:r>
          </a:p>
        </p:txBody>
      </p:sp>
      <p:sp>
        <p:nvSpPr>
          <p:cNvPr id="46090" name="Text Box 9"/>
          <p:cNvSpPr txBox="1">
            <a:spLocks noChangeArrowheads="1"/>
          </p:cNvSpPr>
          <p:nvPr/>
        </p:nvSpPr>
        <p:spPr bwMode="auto">
          <a:xfrm>
            <a:off x="5181600" y="3048000"/>
            <a:ext cx="3589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dirty="0">
                <a:solidFill>
                  <a:srgbClr val="808080"/>
                </a:solidFill>
              </a:rPr>
              <a:t>J. V. Dawson et al.,  </a:t>
            </a:r>
            <a:r>
              <a:rPr lang="de-DE" sz="1200" dirty="0" err="1">
                <a:solidFill>
                  <a:srgbClr val="808080"/>
                </a:solidFill>
              </a:rPr>
              <a:t>Nucl</a:t>
            </a:r>
            <a:r>
              <a:rPr lang="de-DE" sz="1200" dirty="0">
                <a:solidFill>
                  <a:srgbClr val="808080"/>
                </a:solidFill>
              </a:rPr>
              <a:t>. Phys. A 818,264 (2009)</a:t>
            </a:r>
          </a:p>
        </p:txBody>
      </p:sp>
      <p:pic>
        <p:nvPicPr>
          <p:cNvPr id="46091" name="Bild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590800"/>
            <a:ext cx="38862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Bild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6019800"/>
            <a:ext cx="6155392" cy="38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5" name="Textfeld 18"/>
          <p:cNvSpPr txBox="1">
            <a:spLocks noChangeArrowheads="1"/>
          </p:cNvSpPr>
          <p:nvPr/>
        </p:nvSpPr>
        <p:spPr bwMode="auto">
          <a:xfrm>
            <a:off x="5179050" y="3429000"/>
            <a:ext cx="308289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400" dirty="0" smtClean="0">
                <a:solidFill>
                  <a:srgbClr val="3366FF"/>
                </a:solidFill>
              </a:rPr>
              <a:t>AME 2012 </a:t>
            </a:r>
            <a:r>
              <a:rPr lang="de-DE" sz="1400" dirty="0" err="1" smtClean="0">
                <a:solidFill>
                  <a:srgbClr val="3366FF"/>
                </a:solidFill>
              </a:rPr>
              <a:t>value</a:t>
            </a:r>
            <a:r>
              <a:rPr lang="de-DE" sz="1400" dirty="0" smtClean="0">
                <a:solidFill>
                  <a:srgbClr val="3366FF"/>
                </a:solidFill>
              </a:rPr>
              <a:t>: 322.6  0.8 </a:t>
            </a:r>
            <a:r>
              <a:rPr lang="de-DE" sz="1400" dirty="0" err="1" smtClean="0">
                <a:solidFill>
                  <a:srgbClr val="3366FF"/>
                </a:solidFill>
              </a:rPr>
              <a:t>keV</a:t>
            </a:r>
            <a:endParaRPr lang="de-DE" sz="1400" dirty="0" smtClean="0">
              <a:solidFill>
                <a:srgbClr val="3366FF"/>
              </a:solidFill>
            </a:endParaRPr>
          </a:p>
          <a:p>
            <a:endParaRPr lang="de-DE" sz="1400" dirty="0" smtClean="0">
              <a:solidFill>
                <a:srgbClr val="3366FF"/>
              </a:solidFill>
            </a:endParaRPr>
          </a:p>
          <a:p>
            <a:r>
              <a:rPr lang="de-DE" sz="1400" dirty="0" err="1" smtClean="0">
                <a:solidFill>
                  <a:srgbClr val="3366FF"/>
                </a:solidFill>
              </a:rPr>
              <a:t>Penning</a:t>
            </a:r>
            <a:r>
              <a:rPr lang="de-DE" sz="1400" dirty="0" smtClean="0">
                <a:solidFill>
                  <a:srgbClr val="3366FF"/>
                </a:solidFill>
              </a:rPr>
              <a:t> </a:t>
            </a:r>
            <a:r>
              <a:rPr lang="de-DE" sz="1400" dirty="0" err="1" smtClean="0">
                <a:solidFill>
                  <a:srgbClr val="3366FF"/>
                </a:solidFill>
              </a:rPr>
              <a:t>trap</a:t>
            </a:r>
            <a:r>
              <a:rPr lang="de-DE" sz="1400" dirty="0" smtClean="0">
                <a:solidFill>
                  <a:srgbClr val="3366FF"/>
                </a:solidFill>
              </a:rPr>
              <a:t> </a:t>
            </a:r>
            <a:r>
              <a:rPr lang="de-DE" sz="1400" dirty="0" err="1" smtClean="0">
                <a:solidFill>
                  <a:srgbClr val="3366FF"/>
                </a:solidFill>
              </a:rPr>
              <a:t>value</a:t>
            </a:r>
            <a:r>
              <a:rPr lang="de-DE" sz="1400" dirty="0" smtClean="0">
                <a:solidFill>
                  <a:srgbClr val="3366FF"/>
                </a:solidFill>
              </a:rPr>
              <a:t>: 323.89 (27) </a:t>
            </a:r>
            <a:r>
              <a:rPr lang="de-DE" sz="1400" dirty="0" err="1" smtClean="0">
                <a:solidFill>
                  <a:srgbClr val="3366FF"/>
                </a:solidFill>
              </a:rPr>
              <a:t>keV</a:t>
            </a:r>
            <a:r>
              <a:rPr lang="de-DE" sz="1400" dirty="0" smtClean="0">
                <a:solidFill>
                  <a:srgbClr val="3366FF"/>
                </a:solidFill>
              </a:rPr>
              <a:t>  </a:t>
            </a:r>
            <a:endParaRPr lang="de-DE" sz="1400" dirty="0">
              <a:solidFill>
                <a:srgbClr val="3366FF"/>
              </a:solidFill>
            </a:endParaRPr>
          </a:p>
        </p:txBody>
      </p:sp>
      <p:sp>
        <p:nvSpPr>
          <p:cNvPr id="46096" name="Textfeld 19"/>
          <p:cNvSpPr txBox="1">
            <a:spLocks noChangeArrowheads="1"/>
          </p:cNvSpPr>
          <p:nvPr/>
        </p:nvSpPr>
        <p:spPr bwMode="auto">
          <a:xfrm>
            <a:off x="533400" y="5943600"/>
            <a:ext cx="10352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800" dirty="0" err="1">
                <a:solidFill>
                  <a:srgbClr val="808080"/>
                </a:solidFill>
              </a:rPr>
              <a:t>Half-life</a:t>
            </a:r>
            <a:r>
              <a:rPr lang="de-DE" sz="1800" dirty="0">
                <a:solidFill>
                  <a:srgbClr val="808080"/>
                </a:solidFill>
              </a:rPr>
              <a:t>: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533400" y="1524000"/>
            <a:ext cx="587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COBRA </a:t>
            </a:r>
            <a:r>
              <a:rPr lang="de-DE" sz="1800" dirty="0" err="1" smtClean="0"/>
              <a:t>experiment</a:t>
            </a:r>
            <a:r>
              <a:rPr lang="de-DE" sz="1800" dirty="0" smtClean="0"/>
              <a:t> (</a:t>
            </a:r>
            <a:r>
              <a:rPr lang="de-DE" sz="1800" dirty="0" err="1" smtClean="0"/>
              <a:t>CdZnTe</a:t>
            </a:r>
            <a:r>
              <a:rPr lang="de-DE" sz="1800" dirty="0" smtClean="0"/>
              <a:t> </a:t>
            </a:r>
            <a:r>
              <a:rPr lang="de-DE" sz="1800" dirty="0" err="1" smtClean="0"/>
              <a:t>Semiconductor</a:t>
            </a:r>
            <a:r>
              <a:rPr lang="de-DE" sz="1800" dirty="0" smtClean="0"/>
              <a:t> </a:t>
            </a:r>
            <a:r>
              <a:rPr lang="de-DE" sz="1800" dirty="0" err="1" smtClean="0"/>
              <a:t>detectors</a:t>
            </a:r>
            <a:r>
              <a:rPr lang="de-DE" sz="1800" dirty="0" smtClean="0"/>
              <a:t>)</a:t>
            </a:r>
            <a:endParaRPr lang="de-DE" sz="1800" dirty="0"/>
          </a:p>
        </p:txBody>
      </p:sp>
      <p:sp>
        <p:nvSpPr>
          <p:cNvPr id="18" name="Textfeld 17"/>
          <p:cNvSpPr txBox="1"/>
          <p:nvPr/>
        </p:nvSpPr>
        <p:spPr>
          <a:xfrm>
            <a:off x="5791200" y="4766846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FF0000"/>
                </a:solidFill>
              </a:rPr>
              <a:t>Shape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depends</a:t>
            </a:r>
            <a:r>
              <a:rPr lang="de-DE" sz="1600" dirty="0" smtClean="0">
                <a:solidFill>
                  <a:srgbClr val="FF0000"/>
                </a:solidFill>
              </a:rPr>
              <a:t> on </a:t>
            </a:r>
            <a:r>
              <a:rPr lang="de-DE" sz="1600" dirty="0" err="1" smtClean="0">
                <a:solidFill>
                  <a:srgbClr val="FF0000"/>
                </a:solidFill>
              </a:rPr>
              <a:t>g</a:t>
            </a:r>
            <a:r>
              <a:rPr lang="de-DE" sz="1600" baseline="-25000" dirty="0" err="1" smtClean="0">
                <a:solidFill>
                  <a:srgbClr val="FF0000"/>
                </a:solidFill>
              </a:rPr>
              <a:t>A</a:t>
            </a:r>
            <a:endParaRPr lang="de-DE" sz="1600" baseline="-25000" dirty="0">
              <a:solidFill>
                <a:srgbClr val="FF0000"/>
              </a:solidFill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105400" y="4219575"/>
            <a:ext cx="38523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dirty="0" smtClean="0">
                <a:solidFill>
                  <a:srgbClr val="808080"/>
                </a:solidFill>
              </a:rPr>
              <a:t>N.  </a:t>
            </a:r>
            <a:r>
              <a:rPr lang="de-DE" sz="1200" dirty="0">
                <a:solidFill>
                  <a:srgbClr val="808080"/>
                </a:solidFill>
              </a:rPr>
              <a:t>D</a:t>
            </a:r>
            <a:r>
              <a:rPr lang="de-DE" sz="1200" dirty="0" smtClean="0">
                <a:solidFill>
                  <a:srgbClr val="808080"/>
                </a:solidFill>
              </a:rPr>
              <a:t>. </a:t>
            </a:r>
            <a:r>
              <a:rPr lang="de-DE" sz="1200" dirty="0" err="1" smtClean="0">
                <a:solidFill>
                  <a:srgbClr val="808080"/>
                </a:solidFill>
              </a:rPr>
              <a:t>Gamage</a:t>
            </a:r>
            <a:r>
              <a:rPr lang="de-DE" sz="1200" dirty="0" smtClean="0">
                <a:solidFill>
                  <a:srgbClr val="808080"/>
                </a:solidFill>
              </a:rPr>
              <a:t> </a:t>
            </a:r>
            <a:r>
              <a:rPr lang="de-DE" sz="1200" dirty="0">
                <a:solidFill>
                  <a:srgbClr val="808080"/>
                </a:solidFill>
              </a:rPr>
              <a:t>et al., </a:t>
            </a:r>
            <a:r>
              <a:rPr lang="de-DE" sz="1200" dirty="0" smtClean="0">
                <a:solidFill>
                  <a:srgbClr val="808080"/>
                </a:solidFill>
              </a:rPr>
              <a:t> Phys. Rev. C 94,025505 </a:t>
            </a:r>
            <a:r>
              <a:rPr lang="de-DE" sz="1200" dirty="0">
                <a:solidFill>
                  <a:srgbClr val="808080"/>
                </a:solidFill>
              </a:rPr>
              <a:t>(</a:t>
            </a:r>
            <a:r>
              <a:rPr lang="de-DE" sz="1200" dirty="0" smtClean="0">
                <a:solidFill>
                  <a:srgbClr val="808080"/>
                </a:solidFill>
              </a:rPr>
              <a:t>2016)</a:t>
            </a:r>
            <a:endParaRPr lang="de-DE" sz="1200" dirty="0">
              <a:solidFill>
                <a:srgbClr val="808080"/>
              </a:solidFill>
            </a:endParaRPr>
          </a:p>
        </p:txBody>
      </p:sp>
      <p:pic>
        <p:nvPicPr>
          <p:cNvPr id="20" name="Bild 19" descr="LNGS_physics_Cd113_removed_cathode_v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32" y="2590800"/>
            <a:ext cx="4831468" cy="2667000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 bwMode="auto">
          <a:xfrm>
            <a:off x="609600" y="2895600"/>
            <a:ext cx="1752600" cy="2057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2514600" y="0"/>
            <a:ext cx="52172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4400" dirty="0" smtClean="0">
                <a:solidFill>
                  <a:srgbClr val="000090"/>
                </a:solidFill>
                <a:latin typeface="Times" pitchFamily="-84" charset="0"/>
              </a:rPr>
              <a:t>Double EC and DBD</a:t>
            </a:r>
            <a:endParaRPr lang="de-DE" sz="4400" dirty="0">
              <a:solidFill>
                <a:srgbClr val="000090"/>
              </a:solidFill>
              <a:latin typeface="Times" pitchFamily="-84" charset="0"/>
            </a:endParaRPr>
          </a:p>
        </p:txBody>
      </p:sp>
      <p:sp>
        <p:nvSpPr>
          <p:cNvPr id="79877" name="Textfeld 11"/>
          <p:cNvSpPr txBox="1">
            <a:spLocks noChangeArrowheads="1"/>
          </p:cNvSpPr>
          <p:nvPr/>
        </p:nvSpPr>
        <p:spPr bwMode="auto">
          <a:xfrm>
            <a:off x="2209800" y="5867400"/>
            <a:ext cx="47680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800" dirty="0" err="1" smtClean="0">
                <a:solidFill>
                  <a:srgbClr val="0000FF"/>
                </a:solidFill>
              </a:rPr>
              <a:t>Both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modes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can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occur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with/without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neutrinos</a:t>
            </a:r>
            <a:endParaRPr lang="de-DE" sz="1800" dirty="0" smtClean="0">
              <a:solidFill>
                <a:srgbClr val="0000FF"/>
              </a:solidFill>
            </a:endParaRPr>
          </a:p>
          <a:p>
            <a:r>
              <a:rPr lang="de-DE" sz="1800" dirty="0" smtClean="0">
                <a:solidFill>
                  <a:srgbClr val="0000FF"/>
                </a:solidFill>
              </a:rPr>
              <a:t>Also </a:t>
            </a:r>
            <a:r>
              <a:rPr lang="de-DE" sz="1800" dirty="0" err="1" smtClean="0">
                <a:solidFill>
                  <a:srgbClr val="0000FF"/>
                </a:solidFill>
              </a:rPr>
              <a:t>transitions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into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excited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states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possible</a:t>
            </a:r>
            <a:endParaRPr lang="de-DE" sz="1800" dirty="0" smtClean="0">
              <a:solidFill>
                <a:srgbClr val="0000FF"/>
              </a:solidFill>
            </a:endParaRPr>
          </a:p>
        </p:txBody>
      </p:sp>
      <p:pic>
        <p:nvPicPr>
          <p:cNvPr id="6" name="Bild 5" descr="Bildschirmfoto 2016-08-16 um 11.32.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4114800"/>
            <a:ext cx="2000381" cy="1484312"/>
          </a:xfrm>
          <a:prstGeom prst="rect">
            <a:avLst/>
          </a:prstGeom>
        </p:spPr>
      </p:pic>
      <p:pic>
        <p:nvPicPr>
          <p:cNvPr id="7" name="Picture 7" descr="double_beta_decay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752" y="4343400"/>
            <a:ext cx="316664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 7" descr="Massparabol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1371600"/>
            <a:ext cx="2652536" cy="2665413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286000" y="1066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 smtClean="0"/>
              <a:t>Mass</a:t>
            </a:r>
            <a:r>
              <a:rPr lang="de-DE" sz="1800" dirty="0" smtClean="0"/>
              <a:t> </a:t>
            </a:r>
            <a:r>
              <a:rPr lang="de-DE" sz="1800" dirty="0" err="1" smtClean="0"/>
              <a:t>parabola</a:t>
            </a:r>
            <a:r>
              <a:rPr lang="de-DE" sz="1800" dirty="0" smtClean="0"/>
              <a:t> (</a:t>
            </a:r>
            <a:r>
              <a:rPr lang="de-DE" sz="1800" dirty="0" err="1" smtClean="0"/>
              <a:t>isobar</a:t>
            </a:r>
            <a:r>
              <a:rPr lang="de-DE" sz="1800" dirty="0" smtClean="0"/>
              <a:t>)</a:t>
            </a:r>
            <a:endParaRPr lang="de-DE" sz="1800" dirty="0"/>
          </a:p>
        </p:txBody>
      </p:sp>
      <p:sp>
        <p:nvSpPr>
          <p:cNvPr id="10" name="Textfeld 9"/>
          <p:cNvSpPr txBox="1"/>
          <p:nvPr/>
        </p:nvSpPr>
        <p:spPr>
          <a:xfrm>
            <a:off x="6019800" y="4426803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Depending</a:t>
            </a:r>
            <a:r>
              <a:rPr lang="de-DE" sz="1600" dirty="0" smtClean="0"/>
              <a:t> on </a:t>
            </a:r>
            <a:r>
              <a:rPr lang="de-DE" sz="1600" dirty="0" err="1" smtClean="0"/>
              <a:t>Q-value</a:t>
            </a:r>
            <a:r>
              <a:rPr lang="de-DE" sz="1600" dirty="0" smtClean="0"/>
              <a:t> </a:t>
            </a:r>
            <a:br>
              <a:rPr lang="de-DE" sz="1600" dirty="0" smtClean="0"/>
            </a:br>
            <a:r>
              <a:rPr lang="de-DE" sz="1600" dirty="0" err="1" smtClean="0"/>
              <a:t>competing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double </a:t>
            </a:r>
            <a:r>
              <a:rPr lang="de-DE" sz="1600" dirty="0" err="1" smtClean="0"/>
              <a:t>positron</a:t>
            </a:r>
            <a:endParaRPr lang="de-DE" sz="1600" dirty="0" smtClean="0"/>
          </a:p>
          <a:p>
            <a:r>
              <a:rPr lang="de-DE" sz="1600" dirty="0" smtClean="0"/>
              <a:t>and </a:t>
            </a:r>
            <a:r>
              <a:rPr lang="de-DE" sz="1600" dirty="0" err="1" smtClean="0"/>
              <a:t>EC/positron</a:t>
            </a:r>
            <a:r>
              <a:rPr lang="de-DE" sz="1600" dirty="0" smtClean="0"/>
              <a:t> </a:t>
            </a:r>
            <a:r>
              <a:rPr lang="de-DE" sz="1600" dirty="0" err="1" smtClean="0"/>
              <a:t>decay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5257800" y="1295400"/>
            <a:ext cx="3884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There</a:t>
            </a:r>
            <a:r>
              <a:rPr lang="de-DE" sz="1800" dirty="0" smtClean="0"/>
              <a:t> </a:t>
            </a:r>
            <a:r>
              <a:rPr lang="de-DE" sz="1800" dirty="0" err="1" smtClean="0"/>
              <a:t>are</a:t>
            </a:r>
            <a:r>
              <a:rPr lang="de-DE" sz="1800" dirty="0" smtClean="0"/>
              <a:t> 35 double </a:t>
            </a:r>
            <a:r>
              <a:rPr lang="de-DE" sz="1800" dirty="0" err="1" smtClean="0"/>
              <a:t>beta</a:t>
            </a:r>
            <a:r>
              <a:rPr lang="de-DE" sz="1800" dirty="0" smtClean="0"/>
              <a:t>  </a:t>
            </a:r>
          </a:p>
          <a:p>
            <a:r>
              <a:rPr lang="de-DE" sz="1800" dirty="0" smtClean="0"/>
              <a:t>(and  ECEC) </a:t>
            </a:r>
            <a:r>
              <a:rPr lang="de-DE" sz="1800" dirty="0" err="1" smtClean="0"/>
              <a:t>emitters</a:t>
            </a:r>
            <a:r>
              <a:rPr lang="de-DE" sz="1800" dirty="0" smtClean="0"/>
              <a:t> out of </a:t>
            </a:r>
          </a:p>
          <a:p>
            <a:r>
              <a:rPr lang="de-DE" sz="1800" dirty="0" err="1" smtClean="0"/>
              <a:t>which</a:t>
            </a:r>
            <a:r>
              <a:rPr lang="de-DE" sz="1800" dirty="0" smtClean="0"/>
              <a:t> </a:t>
            </a:r>
            <a:r>
              <a:rPr lang="de-DE" sz="1800" dirty="0" err="1" smtClean="0"/>
              <a:t>are</a:t>
            </a:r>
            <a:r>
              <a:rPr lang="de-DE" sz="1800" dirty="0" smtClean="0"/>
              <a:t> 6 double </a:t>
            </a:r>
            <a:r>
              <a:rPr lang="de-DE" sz="1800" dirty="0" err="1" smtClean="0"/>
              <a:t>positron</a:t>
            </a:r>
            <a:r>
              <a:rPr lang="de-DE" sz="1800" dirty="0" smtClean="0"/>
              <a:t> </a:t>
            </a:r>
            <a:r>
              <a:rPr lang="de-DE" sz="1800" dirty="0" err="1" smtClean="0"/>
              <a:t>emitters</a:t>
            </a:r>
            <a:endParaRPr lang="de-DE" sz="1800" dirty="0"/>
          </a:p>
        </p:txBody>
      </p:sp>
      <p:cxnSp>
        <p:nvCxnSpPr>
          <p:cNvPr id="13" name="Gerade Verbindung 12"/>
          <p:cNvCxnSpPr/>
          <p:nvPr/>
        </p:nvCxnSpPr>
        <p:spPr bwMode="auto">
          <a:xfrm rot="5400000">
            <a:off x="1257300" y="3695700"/>
            <a:ext cx="42672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Bild 11" descr="Bildschirmfoto 2016-09-12 um 14.57.1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2819400"/>
            <a:ext cx="4495800" cy="8476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2057400" y="0"/>
            <a:ext cx="598345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4400" dirty="0" err="1" smtClean="0">
                <a:solidFill>
                  <a:srgbClr val="000090"/>
                </a:solidFill>
                <a:latin typeface="Times" pitchFamily="-84" charset="0"/>
              </a:rPr>
              <a:t>Excited</a:t>
            </a:r>
            <a:r>
              <a:rPr lang="de-DE" sz="4400" dirty="0" smtClean="0">
                <a:solidFill>
                  <a:srgbClr val="000090"/>
                </a:solidFill>
                <a:latin typeface="Times" pitchFamily="-84" charset="0"/>
              </a:rPr>
              <a:t> </a:t>
            </a:r>
            <a:r>
              <a:rPr lang="de-DE" sz="4400" dirty="0" err="1" smtClean="0">
                <a:solidFill>
                  <a:srgbClr val="000090"/>
                </a:solidFill>
                <a:latin typeface="Times" pitchFamily="-84" charset="0"/>
              </a:rPr>
              <a:t>state</a:t>
            </a:r>
            <a:r>
              <a:rPr lang="de-DE" sz="4400" dirty="0" smtClean="0">
                <a:solidFill>
                  <a:srgbClr val="000090"/>
                </a:solidFill>
                <a:latin typeface="Times" pitchFamily="-84" charset="0"/>
              </a:rPr>
              <a:t> </a:t>
            </a:r>
            <a:r>
              <a:rPr lang="de-DE" sz="4400" dirty="0" err="1" smtClean="0">
                <a:solidFill>
                  <a:srgbClr val="000090"/>
                </a:solidFill>
                <a:latin typeface="Times" pitchFamily="-84" charset="0"/>
              </a:rPr>
              <a:t>transitions</a:t>
            </a:r>
            <a:endParaRPr lang="de-DE" sz="4400" dirty="0">
              <a:solidFill>
                <a:srgbClr val="000090"/>
              </a:solidFill>
              <a:latin typeface="Times" pitchFamily="-8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79715" y="990600"/>
            <a:ext cx="6173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00FF"/>
                </a:solidFill>
              </a:rPr>
              <a:t>First </a:t>
            </a:r>
            <a:r>
              <a:rPr lang="de-DE" sz="1600" dirty="0" err="1" smtClean="0">
                <a:solidFill>
                  <a:srgbClr val="0000FF"/>
                </a:solidFill>
              </a:rPr>
              <a:t>excited</a:t>
            </a:r>
            <a:r>
              <a:rPr lang="de-DE" sz="1600" dirty="0" smtClean="0">
                <a:solidFill>
                  <a:srgbClr val="0000FF"/>
                </a:solidFill>
              </a:rPr>
              <a:t> 0</a:t>
            </a:r>
            <a:r>
              <a:rPr lang="de-DE" sz="1600" baseline="30000" dirty="0" smtClean="0">
                <a:solidFill>
                  <a:srgbClr val="0000FF"/>
                </a:solidFill>
              </a:rPr>
              <a:t>+</a:t>
            </a:r>
            <a:r>
              <a:rPr lang="de-DE" sz="1600" dirty="0" smtClean="0">
                <a:solidFill>
                  <a:srgbClr val="0000FF"/>
                </a:solidFill>
              </a:rPr>
              <a:t> </a:t>
            </a:r>
            <a:r>
              <a:rPr lang="de-DE" sz="1600" dirty="0" err="1" smtClean="0">
                <a:solidFill>
                  <a:srgbClr val="0000FF"/>
                </a:solidFill>
              </a:rPr>
              <a:t>states</a:t>
            </a:r>
            <a:r>
              <a:rPr lang="de-DE" sz="1600" dirty="0" smtClean="0">
                <a:solidFill>
                  <a:srgbClr val="0000FF"/>
                </a:solidFill>
              </a:rPr>
              <a:t> </a:t>
            </a:r>
            <a:r>
              <a:rPr lang="de-DE" sz="1600" dirty="0" err="1" smtClean="0">
                <a:solidFill>
                  <a:srgbClr val="0000FF"/>
                </a:solidFill>
              </a:rPr>
              <a:t>have</a:t>
            </a:r>
            <a:r>
              <a:rPr lang="de-DE" sz="1600" dirty="0" smtClean="0">
                <a:solidFill>
                  <a:srgbClr val="0000FF"/>
                </a:solidFill>
              </a:rPr>
              <a:t> </a:t>
            </a:r>
            <a:r>
              <a:rPr lang="de-DE" sz="1600" dirty="0" err="1" smtClean="0">
                <a:solidFill>
                  <a:srgbClr val="0000FF"/>
                </a:solidFill>
              </a:rPr>
              <a:t>only</a:t>
            </a:r>
            <a:r>
              <a:rPr lang="de-DE" sz="1600" dirty="0" smtClean="0">
                <a:solidFill>
                  <a:srgbClr val="0000FF"/>
                </a:solidFill>
              </a:rPr>
              <a:t> </a:t>
            </a:r>
            <a:r>
              <a:rPr lang="de-DE" sz="1600" dirty="0" err="1" smtClean="0">
                <a:solidFill>
                  <a:srgbClr val="0000FF"/>
                </a:solidFill>
              </a:rPr>
              <a:t>been</a:t>
            </a:r>
            <a:r>
              <a:rPr lang="de-DE" sz="1600" dirty="0" smtClean="0">
                <a:solidFill>
                  <a:srgbClr val="0000FF"/>
                </a:solidFill>
              </a:rPr>
              <a:t> </a:t>
            </a:r>
            <a:r>
              <a:rPr lang="de-DE" sz="1600" dirty="0" err="1" smtClean="0">
                <a:solidFill>
                  <a:srgbClr val="0000FF"/>
                </a:solidFill>
              </a:rPr>
              <a:t>seen</a:t>
            </a:r>
            <a:r>
              <a:rPr lang="de-DE" sz="1600" dirty="0" smtClean="0">
                <a:solidFill>
                  <a:srgbClr val="0000FF"/>
                </a:solidFill>
              </a:rPr>
              <a:t> in Mo-100 and Nd-150</a:t>
            </a:r>
            <a:endParaRPr lang="de-DE" sz="1600" dirty="0">
              <a:solidFill>
                <a:srgbClr val="0000FF"/>
              </a:solidFill>
            </a:endParaRPr>
          </a:p>
        </p:txBody>
      </p:sp>
      <p:pic>
        <p:nvPicPr>
          <p:cNvPr id="13" name="Bild 12" descr="Bildschirmfoto 2019-05-29 um 09.58.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47800"/>
            <a:ext cx="7620000" cy="5087938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609600" y="1676400"/>
            <a:ext cx="14604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>
                <a:solidFill>
                  <a:srgbClr val="0000FF"/>
                </a:solidFill>
              </a:rPr>
              <a:t>GERDA </a:t>
            </a:r>
            <a:r>
              <a:rPr lang="de-DE" sz="1400" dirty="0" err="1" smtClean="0">
                <a:solidFill>
                  <a:srgbClr val="0000FF"/>
                </a:solidFill>
              </a:rPr>
              <a:t>-results</a:t>
            </a:r>
            <a:endParaRPr lang="de-DE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KTP">
  <a:themeElements>
    <a:clrScheme name="btwf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twf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Microsoft Sans Serif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Microsoft Sans Serif" pitchFamily="34" charset="0"/>
          </a:defRPr>
        </a:defPPr>
      </a:lstStyle>
    </a:lnDef>
  </a:objectDefaults>
  <a:extraClrSchemeLst>
    <a:extraClrScheme>
      <a:clrScheme name="btwf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twf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twf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twf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tw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tw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tw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ANDLES">
  <a:themeElements>
    <a:clrScheme name="1_CANDL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ANDL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CCFF"/>
        </a:solidFill>
        <a:ln w="19050" cap="flat" cmpd="sng" algn="ctr">
          <a:solidFill>
            <a:srgbClr val="CC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CCFF"/>
        </a:solidFill>
        <a:ln w="19050" cap="flat" cmpd="sng" algn="ctr">
          <a:solidFill>
            <a:srgbClr val="CC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1_CANDL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NDL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NDL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NDL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NDL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NDL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NDL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NDL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NDL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NDL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NDL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NDL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ends">
  <a:themeElements>
    <a:clrScheme name="1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Tahoma"/>
        <a:ea typeface=""/>
        <a:cs typeface=""/>
      </a:majorFont>
      <a:minorFont>
        <a:latin typeface="Lucida Gran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IKTP.potx</Template>
  <TotalTime>0</TotalTime>
  <Words>1631</Words>
  <Application>Microsoft Macintosh PowerPoint</Application>
  <PresentationFormat>Bildschirmpräsentation (4:3)</PresentationFormat>
  <Paragraphs>248</Paragraphs>
  <Slides>32</Slides>
  <Notes>20</Notes>
  <HiddenSlides>0</HiddenSlides>
  <MMClips>0</MMClips>
  <ScaleCrop>false</ScaleCrop>
  <HeadingPairs>
    <vt:vector size="6" baseType="variant">
      <vt:variant>
        <vt:lpstr>Entwurfsvorlage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6" baseType="lpstr">
      <vt:lpstr>IKTP</vt:lpstr>
      <vt:lpstr>1_CANDLES</vt:lpstr>
      <vt:lpstr>1_Blends</vt:lpstr>
      <vt:lpstr>Formel</vt:lpstr>
      <vt:lpstr>Various aspects and results on beta decay, DBD, COBRA and LFV                   Kai Zuber   Institut für Kern- und Teilchenphysik  </vt:lpstr>
      <vt:lpstr>Contents</vt:lpstr>
      <vt:lpstr>Highly forbidden beta decays</vt:lpstr>
      <vt:lpstr>The case of V-50 </vt:lpstr>
      <vt:lpstr>The case of V-50 </vt:lpstr>
      <vt:lpstr>The case of V-50 </vt:lpstr>
      <vt:lpstr>The case of  113Cd</vt:lpstr>
      <vt:lpstr>Folie 8</vt:lpstr>
      <vt:lpstr>Folie 9</vt:lpstr>
      <vt:lpstr>Folie 10</vt:lpstr>
      <vt:lpstr>Folie 11</vt:lpstr>
      <vt:lpstr>Folie 12</vt:lpstr>
      <vt:lpstr>COBRA</vt:lpstr>
      <vt:lpstr>COBRA</vt:lpstr>
      <vt:lpstr>COBRA</vt:lpstr>
      <vt:lpstr>COBRA</vt:lpstr>
      <vt:lpstr>COBRA</vt:lpstr>
      <vt:lpstr>COBRA</vt:lpstr>
      <vt:lpstr>Quenching of gA</vt:lpstr>
      <vt:lpstr>Quenching of gA – (electrons)</vt:lpstr>
      <vt:lpstr>Quenching of gA – (electrons)</vt:lpstr>
      <vt:lpstr>Quenching of gA – (electrons)</vt:lpstr>
      <vt:lpstr>COBRA</vt:lpstr>
      <vt:lpstr>X-DEM</vt:lpstr>
      <vt:lpstr>Folie 25</vt:lpstr>
      <vt:lpstr>Charged lepton flavour violation (CLFV)</vt:lpstr>
      <vt:lpstr>CLFV</vt:lpstr>
      <vt:lpstr>CLFV</vt:lpstr>
      <vt:lpstr>Comet</vt:lpstr>
      <vt:lpstr>Muon-Stopping targets – The nuclear part</vt:lpstr>
      <vt:lpstr>COMET</vt:lpstr>
      <vt:lpstr>Summary</vt:lpstr>
    </vt:vector>
  </TitlesOfParts>
  <Company>TU Dresden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ISOLTRAP             Kai Zuber   Institut für Kern- und Teilchenphysik  </dc:title>
  <dc:creator>Kai Zuber</dc:creator>
  <cp:lastModifiedBy>Kai Zuber</cp:lastModifiedBy>
  <cp:revision>152</cp:revision>
  <cp:lastPrinted>2016-09-12T12:53:33Z</cp:lastPrinted>
  <dcterms:created xsi:type="dcterms:W3CDTF">2019-05-29T14:18:49Z</dcterms:created>
  <dcterms:modified xsi:type="dcterms:W3CDTF">2019-05-29T14:21:44Z</dcterms:modified>
</cp:coreProperties>
</file>